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4"/>
    <p:sldMasterId id="2147483917" r:id="rId5"/>
    <p:sldMasterId id="2147483930" r:id="rId6"/>
    <p:sldMasterId id="2147483971" r:id="rId7"/>
    <p:sldMasterId id="2147483985" r:id="rId8"/>
  </p:sldMasterIdLst>
  <p:notesMasterIdLst>
    <p:notesMasterId r:id="rId41"/>
  </p:notesMasterIdLst>
  <p:sldIdLst>
    <p:sldId id="483" r:id="rId9"/>
    <p:sldId id="471" r:id="rId10"/>
    <p:sldId id="492" r:id="rId11"/>
    <p:sldId id="493" r:id="rId12"/>
    <p:sldId id="505" r:id="rId13"/>
    <p:sldId id="495" r:id="rId14"/>
    <p:sldId id="496" r:id="rId15"/>
    <p:sldId id="497" r:id="rId16"/>
    <p:sldId id="498" r:id="rId17"/>
    <p:sldId id="400" r:id="rId18"/>
    <p:sldId id="454" r:id="rId19"/>
    <p:sldId id="455" r:id="rId20"/>
    <p:sldId id="474" r:id="rId21"/>
    <p:sldId id="457" r:id="rId22"/>
    <p:sldId id="475" r:id="rId23"/>
    <p:sldId id="458" r:id="rId24"/>
    <p:sldId id="459" r:id="rId25"/>
    <p:sldId id="476" r:id="rId26"/>
    <p:sldId id="460" r:id="rId27"/>
    <p:sldId id="465" r:id="rId28"/>
    <p:sldId id="466" r:id="rId29"/>
    <p:sldId id="397" r:id="rId30"/>
    <p:sldId id="396" r:id="rId31"/>
    <p:sldId id="490" r:id="rId32"/>
    <p:sldId id="491" r:id="rId33"/>
    <p:sldId id="484" r:id="rId34"/>
    <p:sldId id="488" r:id="rId35"/>
    <p:sldId id="500" r:id="rId36"/>
    <p:sldId id="504" r:id="rId37"/>
    <p:sldId id="501" r:id="rId38"/>
    <p:sldId id="502" r:id="rId39"/>
    <p:sldId id="398" r:id="rId40"/>
  </p:sldIdLst>
  <p:sldSz cx="12192000" cy="6858000"/>
  <p:notesSz cx="7010400" cy="9296400"/>
  <p:defaultTextStyle>
    <a:defPPr>
      <a:defRPr lang="en-US"/>
    </a:defPPr>
    <a:lvl1pPr algn="l" rtl="0" fontAlgn="base">
      <a:spcBef>
        <a:spcPct val="0"/>
      </a:spcBef>
      <a:spcAft>
        <a:spcPct val="0"/>
      </a:spcAft>
      <a:defRPr sz="1100" kern="1200">
        <a:solidFill>
          <a:schemeClr val="tx1"/>
        </a:solidFill>
        <a:latin typeface="Arial" charset="0"/>
        <a:ea typeface="+mn-ea"/>
        <a:cs typeface="Arial" charset="0"/>
      </a:defRPr>
    </a:lvl1pPr>
    <a:lvl2pPr marL="456969" algn="l" rtl="0" fontAlgn="base">
      <a:spcBef>
        <a:spcPct val="0"/>
      </a:spcBef>
      <a:spcAft>
        <a:spcPct val="0"/>
      </a:spcAft>
      <a:defRPr sz="1100" kern="1200">
        <a:solidFill>
          <a:schemeClr val="tx1"/>
        </a:solidFill>
        <a:latin typeface="Arial" charset="0"/>
        <a:ea typeface="+mn-ea"/>
        <a:cs typeface="Arial" charset="0"/>
      </a:defRPr>
    </a:lvl2pPr>
    <a:lvl3pPr marL="913937" algn="l" rtl="0" fontAlgn="base">
      <a:spcBef>
        <a:spcPct val="0"/>
      </a:spcBef>
      <a:spcAft>
        <a:spcPct val="0"/>
      </a:spcAft>
      <a:defRPr sz="1100" kern="1200">
        <a:solidFill>
          <a:schemeClr val="tx1"/>
        </a:solidFill>
        <a:latin typeface="Arial" charset="0"/>
        <a:ea typeface="+mn-ea"/>
        <a:cs typeface="Arial" charset="0"/>
      </a:defRPr>
    </a:lvl3pPr>
    <a:lvl4pPr marL="1370905" algn="l" rtl="0" fontAlgn="base">
      <a:spcBef>
        <a:spcPct val="0"/>
      </a:spcBef>
      <a:spcAft>
        <a:spcPct val="0"/>
      </a:spcAft>
      <a:defRPr sz="1100" kern="1200">
        <a:solidFill>
          <a:schemeClr val="tx1"/>
        </a:solidFill>
        <a:latin typeface="Arial" charset="0"/>
        <a:ea typeface="+mn-ea"/>
        <a:cs typeface="Arial" charset="0"/>
      </a:defRPr>
    </a:lvl4pPr>
    <a:lvl5pPr marL="1827873" algn="l" rtl="0" fontAlgn="base">
      <a:spcBef>
        <a:spcPct val="0"/>
      </a:spcBef>
      <a:spcAft>
        <a:spcPct val="0"/>
      </a:spcAft>
      <a:defRPr sz="1100" kern="1200">
        <a:solidFill>
          <a:schemeClr val="tx1"/>
        </a:solidFill>
        <a:latin typeface="Arial" charset="0"/>
        <a:ea typeface="+mn-ea"/>
        <a:cs typeface="Arial" charset="0"/>
      </a:defRPr>
    </a:lvl5pPr>
    <a:lvl6pPr marL="2284842" algn="l" defTabSz="913937" rtl="0" eaLnBrk="1" latinLnBrk="0" hangingPunct="1">
      <a:defRPr sz="1100" kern="1200">
        <a:solidFill>
          <a:schemeClr val="tx1"/>
        </a:solidFill>
        <a:latin typeface="Arial" charset="0"/>
        <a:ea typeface="+mn-ea"/>
        <a:cs typeface="Arial" charset="0"/>
      </a:defRPr>
    </a:lvl6pPr>
    <a:lvl7pPr marL="2741810" algn="l" defTabSz="913937" rtl="0" eaLnBrk="1" latinLnBrk="0" hangingPunct="1">
      <a:defRPr sz="1100" kern="1200">
        <a:solidFill>
          <a:schemeClr val="tx1"/>
        </a:solidFill>
        <a:latin typeface="Arial" charset="0"/>
        <a:ea typeface="+mn-ea"/>
        <a:cs typeface="Arial" charset="0"/>
      </a:defRPr>
    </a:lvl7pPr>
    <a:lvl8pPr marL="3198778" algn="l" defTabSz="913937" rtl="0" eaLnBrk="1" latinLnBrk="0" hangingPunct="1">
      <a:defRPr sz="1100" kern="1200">
        <a:solidFill>
          <a:schemeClr val="tx1"/>
        </a:solidFill>
        <a:latin typeface="Arial" charset="0"/>
        <a:ea typeface="+mn-ea"/>
        <a:cs typeface="Arial" charset="0"/>
      </a:defRPr>
    </a:lvl8pPr>
    <a:lvl9pPr marL="3655746" algn="l" defTabSz="913937" rtl="0" eaLnBrk="1" latinLnBrk="0" hangingPunct="1">
      <a:defRPr sz="11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26FD5606-01E1-4F10-A41E-848DC610D4D5}">
          <p14:sldIdLst>
            <p14:sldId id="483"/>
            <p14:sldId id="471"/>
            <p14:sldId id="492"/>
            <p14:sldId id="493"/>
            <p14:sldId id="505"/>
            <p14:sldId id="495"/>
            <p14:sldId id="496"/>
            <p14:sldId id="497"/>
            <p14:sldId id="498"/>
          </p14:sldIdLst>
        </p14:section>
        <p14:section name="timeline" id="{B05C298F-218C-44B1-9118-9AD00A5CE823}">
          <p14:sldIdLst/>
        </p14:section>
        <p14:section name="Cut Off Dates" id="{FBFB0EBD-BCF1-473D-B51D-C0B4B5066832}">
          <p14:sldIdLst>
            <p14:sldId id="400"/>
            <p14:sldId id="454"/>
            <p14:sldId id="455"/>
            <p14:sldId id="474"/>
            <p14:sldId id="457"/>
            <p14:sldId id="475"/>
            <p14:sldId id="458"/>
            <p14:sldId id="459"/>
            <p14:sldId id="476"/>
            <p14:sldId id="460"/>
          </p14:sldIdLst>
        </p14:section>
        <p14:section name="Endowments &amp; Spendable Gifts" id="{E94830D8-F06E-4EAC-9FCE-9BAC7B4D7067}">
          <p14:sldIdLst>
            <p14:sldId id="465"/>
            <p14:sldId id="466"/>
            <p14:sldId id="397"/>
            <p14:sldId id="396"/>
            <p14:sldId id="490"/>
            <p14:sldId id="491"/>
            <p14:sldId id="484"/>
            <p14:sldId id="488"/>
            <p14:sldId id="500"/>
            <p14:sldId id="504"/>
            <p14:sldId id="501"/>
            <p14:sldId id="502"/>
            <p14:sldId id="39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ake, Tom" initials="TR" lastIdx="21" clrIdx="0">
    <p:extLst/>
  </p:cmAuthor>
  <p:cmAuthor id="2" name="Stowe, Deirdre" initials="SD" lastIdx="1" clrIdx="1">
    <p:extLst/>
  </p:cmAuthor>
  <p:cmAuthor id="3" name="Schreck, Sam" initials="SS" lastIdx="2" clrIdx="2">
    <p:extLst/>
  </p:cmAuthor>
  <p:cmAuthor id="4" name="Hadley, Julienne" initials="HJ" lastIdx="2" clrIdx="3">
    <p:extLst/>
  </p:cmAuthor>
  <p:cmAuthor id="5" name="Hadley, Julienne" initials="HJ [2]" lastIdx="1" clrIdx="4">
    <p:extLst/>
  </p:cmAuthor>
  <p:cmAuthor id="6" name="Hadley, Julienne" initials="HJ [3]" lastIdx="1" clrIdx="5">
    <p:extLst/>
  </p:cmAuthor>
  <p:cmAuthor id="7" name="Hadley, Julienne" initials="HJ [4]" lastIdx="1" clrIdx="6">
    <p:extLst/>
  </p:cmAuthor>
  <p:cmAuthor id="8" name="Hadley, Julienne" initials="HJ [5]" lastIdx="1" clrIdx="7">
    <p:extLst/>
  </p:cmAuthor>
  <p:cmAuthor id="9" name="Hadley, Julienne" initials="HJ [6]" lastIdx="1" clrIdx="8">
    <p:extLst/>
  </p:cmAuthor>
  <p:cmAuthor id="10" name="Hadley, Julienne" initials="HJ [7]" lastIdx="0" clrIdx="9">
    <p:extLst/>
  </p:cmAuthor>
  <p:cmAuthor id="11" name="Hadley, Julienne" initials="HJ [8]" lastIdx="1" clrIdx="10">
    <p:extLst/>
  </p:cmAuthor>
  <p:cmAuthor id="12" name="Hadley, Julienne" initials="HJ [9]" lastIdx="1" clrIdx="11">
    <p:extLst/>
  </p:cmAuthor>
  <p:cmAuthor id="13" name="Hadley, Julienne" initials="HJ [10]" lastIdx="1" clrIdx="12"/>
  <p:cmAuthor id="14" name="Hadley, Julienne" initials="HJ [13]" lastIdx="1" clrIdx="13"/>
  <p:cmAuthor id="15" name="Hadley, Julienne" initials="HJ [14]" lastIdx="1" clrIdx="14"/>
  <p:cmAuthor id="16" name="Hadley, Julienne" initials="HJ [15]" lastIdx="1" clrIdx="15"/>
  <p:cmAuthor id="17" name="Hadley, Julienne" initials="HJ [16]" lastIdx="1" clrIdx="16"/>
  <p:cmAuthor id="18" name="Gresham, Jean" initials="GJ" lastIdx="5" clrIdx="17">
    <p:extLst>
      <p:ext uri="{19B8F6BF-5375-455C-9EA6-DF929625EA0E}">
        <p15:presenceInfo xmlns:p15="http://schemas.microsoft.com/office/powerpoint/2012/main" userId="S-1-5-21-505881439-82067924-1220176271-508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86DC2"/>
    <a:srgbClr val="5B9BD5"/>
    <a:srgbClr val="DDD8E2"/>
    <a:srgbClr val="89A2D4"/>
    <a:srgbClr val="053E7B"/>
    <a:srgbClr val="978E86"/>
    <a:srgbClr val="002061"/>
    <a:srgbClr val="0B2847"/>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16" autoAdjust="0"/>
    <p:restoredTop sz="95064" autoAdjust="0"/>
  </p:normalViewPr>
  <p:slideViewPr>
    <p:cSldViewPr snapToGrid="0">
      <p:cViewPr varScale="1">
        <p:scale>
          <a:sx n="60" d="100"/>
          <a:sy n="60" d="100"/>
        </p:scale>
        <p:origin x="192" y="53"/>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2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010285331364099E-2"/>
          <c:y val="0"/>
          <c:w val="0.98564593301435399"/>
          <c:h val="0.64299656750628298"/>
        </c:manualLayout>
      </c:layout>
      <c:doughnutChart>
        <c:varyColors val="1"/>
        <c:ser>
          <c:idx val="0"/>
          <c:order val="0"/>
          <c:tx>
            <c:strRef>
              <c:f>Sheet1!$B$1</c:f>
              <c:strCache>
                <c:ptCount val="1"/>
                <c:pt idx="0">
                  <c:v>Column1</c:v>
                </c:pt>
              </c:strCache>
            </c:strRef>
          </c:tx>
          <c:spPr>
            <a:ln>
              <a:noFill/>
            </a:ln>
          </c:spPr>
          <c:dPt>
            <c:idx val="0"/>
            <c:bubble3D val="0"/>
            <c:spPr>
              <a:solidFill>
                <a:srgbClr val="002060"/>
              </a:solidFill>
              <a:ln w="19050">
                <a:noFill/>
              </a:ln>
              <a:effectLst/>
            </c:spPr>
            <c:extLst>
              <c:ext xmlns:c16="http://schemas.microsoft.com/office/drawing/2014/chart" uri="{C3380CC4-5D6E-409C-BE32-E72D297353CC}">
                <c16:uniqueId val="{00000001-89DE-4DB3-ADA8-49817EB7A498}"/>
              </c:ext>
            </c:extLst>
          </c:dPt>
          <c:dPt>
            <c:idx val="1"/>
            <c:bubble3D val="0"/>
            <c:spPr>
              <a:solidFill>
                <a:srgbClr val="978E86"/>
              </a:solidFill>
              <a:ln w="19050">
                <a:noFill/>
              </a:ln>
              <a:effectLst/>
            </c:spPr>
            <c:extLst>
              <c:ext xmlns:c16="http://schemas.microsoft.com/office/drawing/2014/chart" uri="{C3380CC4-5D6E-409C-BE32-E72D297353CC}">
                <c16:uniqueId val="{00000003-89DE-4DB3-ADA8-49817EB7A498}"/>
              </c:ext>
            </c:extLst>
          </c:dPt>
          <c:dPt>
            <c:idx val="2"/>
            <c:bubble3D val="0"/>
            <c:spPr>
              <a:solidFill>
                <a:schemeClr val="bg1">
                  <a:lumMod val="65000"/>
                </a:schemeClr>
              </a:solidFill>
              <a:ln w="19050">
                <a:noFill/>
              </a:ln>
              <a:effectLst/>
            </c:spPr>
            <c:extLst>
              <c:ext xmlns:c16="http://schemas.microsoft.com/office/drawing/2014/chart" uri="{C3380CC4-5D6E-409C-BE32-E72D297353CC}">
                <c16:uniqueId val="{00000005-89DE-4DB3-ADA8-49817EB7A498}"/>
              </c:ext>
            </c:extLst>
          </c:dPt>
          <c:dPt>
            <c:idx val="3"/>
            <c:bubble3D val="0"/>
            <c:spPr>
              <a:solidFill>
                <a:schemeClr val="bg1">
                  <a:lumMod val="50000"/>
                </a:schemeClr>
              </a:solidFill>
              <a:ln w="19050">
                <a:noFill/>
              </a:ln>
              <a:effectLst/>
            </c:spPr>
            <c:extLst>
              <c:ext xmlns:c16="http://schemas.microsoft.com/office/drawing/2014/chart" uri="{C3380CC4-5D6E-409C-BE32-E72D297353CC}">
                <c16:uniqueId val="{00000007-89DE-4DB3-ADA8-49817EB7A498}"/>
              </c:ext>
            </c:extLst>
          </c:dPt>
          <c:dPt>
            <c:idx val="4"/>
            <c:bubble3D val="0"/>
            <c:spPr>
              <a:solidFill>
                <a:schemeClr val="accent6">
                  <a:lumMod val="75000"/>
                </a:schemeClr>
              </a:solidFill>
              <a:ln w="19050">
                <a:noFill/>
              </a:ln>
              <a:effectLst/>
            </c:spPr>
            <c:extLst>
              <c:ext xmlns:c16="http://schemas.microsoft.com/office/drawing/2014/chart" uri="{C3380CC4-5D6E-409C-BE32-E72D297353CC}">
                <c16:uniqueId val="{00000009-89DE-4DB3-ADA8-49817EB7A498}"/>
              </c:ext>
            </c:extLst>
          </c:dPt>
          <c:dPt>
            <c:idx val="5"/>
            <c:bubble3D val="0"/>
            <c:spPr>
              <a:solidFill>
                <a:schemeClr val="bg1">
                  <a:lumMod val="95000"/>
                </a:schemeClr>
              </a:solidFill>
              <a:ln w="19050">
                <a:noFill/>
              </a:ln>
              <a:effectLst/>
            </c:spPr>
            <c:extLst>
              <c:ext xmlns:c16="http://schemas.microsoft.com/office/drawing/2014/chart" uri="{C3380CC4-5D6E-409C-BE32-E72D297353CC}">
                <c16:uniqueId val="{0000000B-89DE-4DB3-ADA8-49817EB7A498}"/>
              </c:ext>
            </c:extLst>
          </c:dPt>
          <c:cat>
            <c:strRef>
              <c:f>Sheet1!$A$2:$A$7</c:f>
              <c:strCache>
                <c:ptCount val="6"/>
                <c:pt idx="0">
                  <c:v>Label 1</c:v>
                </c:pt>
                <c:pt idx="1">
                  <c:v>Label 2</c:v>
                </c:pt>
                <c:pt idx="2">
                  <c:v>Label 3</c:v>
                </c:pt>
                <c:pt idx="3">
                  <c:v>Label 4</c:v>
                </c:pt>
                <c:pt idx="4">
                  <c:v>Label 5</c:v>
                </c:pt>
                <c:pt idx="5">
                  <c:v>Label 6</c:v>
                </c:pt>
              </c:strCache>
            </c:strRef>
          </c:cat>
          <c:val>
            <c:numRef>
              <c:f>Sheet1!$B$2:$B$7</c:f>
              <c:numCache>
                <c:formatCode>General</c:formatCode>
                <c:ptCount val="6"/>
                <c:pt idx="0">
                  <c:v>92</c:v>
                </c:pt>
                <c:pt idx="1">
                  <c:v>81</c:v>
                </c:pt>
              </c:numCache>
            </c:numRef>
          </c:val>
          <c:extLst>
            <c:ext xmlns:c16="http://schemas.microsoft.com/office/drawing/2014/chart" uri="{C3380CC4-5D6E-409C-BE32-E72D297353CC}">
              <c16:uniqueId val="{0000000C-89DE-4DB3-ADA8-49817EB7A498}"/>
            </c:ext>
          </c:extLst>
        </c:ser>
        <c:dLbls>
          <c:showLegendKey val="0"/>
          <c:showVal val="0"/>
          <c:showCatName val="0"/>
          <c:showSerName val="0"/>
          <c:showPercent val="0"/>
          <c:showBubbleSize val="0"/>
          <c:showLeaderLines val="0"/>
        </c:dLbls>
        <c:firstSliceAng val="0"/>
        <c:holeSize val="6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8564593301435399"/>
          <c:h val="0.64299656750628298"/>
        </c:manualLayout>
      </c:layout>
      <c:doughnutChart>
        <c:varyColors val="1"/>
        <c:ser>
          <c:idx val="0"/>
          <c:order val="0"/>
          <c:tx>
            <c:strRef>
              <c:f>Sheet1!$B$1</c:f>
              <c:strCache>
                <c:ptCount val="1"/>
                <c:pt idx="0">
                  <c:v>Column1</c:v>
                </c:pt>
              </c:strCache>
            </c:strRef>
          </c:tx>
          <c:spPr>
            <a:ln>
              <a:noFill/>
            </a:ln>
          </c:spPr>
          <c:dPt>
            <c:idx val="0"/>
            <c:bubble3D val="0"/>
            <c:spPr>
              <a:solidFill>
                <a:srgbClr val="002060"/>
              </a:solidFill>
              <a:ln w="19050">
                <a:noFill/>
              </a:ln>
              <a:effectLst/>
            </c:spPr>
            <c:extLst>
              <c:ext xmlns:c16="http://schemas.microsoft.com/office/drawing/2014/chart" uri="{C3380CC4-5D6E-409C-BE32-E72D297353CC}">
                <c16:uniqueId val="{00000001-89DE-4DB3-ADA8-49817EB7A498}"/>
              </c:ext>
            </c:extLst>
          </c:dPt>
          <c:dPt>
            <c:idx val="1"/>
            <c:bubble3D val="0"/>
            <c:spPr>
              <a:solidFill>
                <a:srgbClr val="978E86"/>
              </a:solidFill>
              <a:ln w="19050">
                <a:noFill/>
              </a:ln>
              <a:effectLst/>
            </c:spPr>
            <c:extLst>
              <c:ext xmlns:c16="http://schemas.microsoft.com/office/drawing/2014/chart" uri="{C3380CC4-5D6E-409C-BE32-E72D297353CC}">
                <c16:uniqueId val="{00000003-89DE-4DB3-ADA8-49817EB7A498}"/>
              </c:ext>
            </c:extLst>
          </c:dPt>
          <c:dPt>
            <c:idx val="2"/>
            <c:bubble3D val="0"/>
            <c:spPr>
              <a:solidFill>
                <a:schemeClr val="bg1">
                  <a:lumMod val="65000"/>
                </a:schemeClr>
              </a:solidFill>
              <a:ln w="19050">
                <a:noFill/>
              </a:ln>
              <a:effectLst/>
            </c:spPr>
            <c:extLst>
              <c:ext xmlns:c16="http://schemas.microsoft.com/office/drawing/2014/chart" uri="{C3380CC4-5D6E-409C-BE32-E72D297353CC}">
                <c16:uniqueId val="{00000005-89DE-4DB3-ADA8-49817EB7A498}"/>
              </c:ext>
            </c:extLst>
          </c:dPt>
          <c:dPt>
            <c:idx val="3"/>
            <c:bubble3D val="0"/>
            <c:spPr>
              <a:solidFill>
                <a:schemeClr val="bg1">
                  <a:lumMod val="50000"/>
                </a:schemeClr>
              </a:solidFill>
              <a:ln w="19050">
                <a:noFill/>
              </a:ln>
              <a:effectLst/>
            </c:spPr>
            <c:extLst>
              <c:ext xmlns:c16="http://schemas.microsoft.com/office/drawing/2014/chart" uri="{C3380CC4-5D6E-409C-BE32-E72D297353CC}">
                <c16:uniqueId val="{00000007-89DE-4DB3-ADA8-49817EB7A498}"/>
              </c:ext>
            </c:extLst>
          </c:dPt>
          <c:dPt>
            <c:idx val="4"/>
            <c:bubble3D val="0"/>
            <c:spPr>
              <a:solidFill>
                <a:schemeClr val="accent6">
                  <a:lumMod val="75000"/>
                </a:schemeClr>
              </a:solidFill>
              <a:ln w="19050">
                <a:noFill/>
              </a:ln>
              <a:effectLst/>
            </c:spPr>
            <c:extLst>
              <c:ext xmlns:c16="http://schemas.microsoft.com/office/drawing/2014/chart" uri="{C3380CC4-5D6E-409C-BE32-E72D297353CC}">
                <c16:uniqueId val="{00000009-89DE-4DB3-ADA8-49817EB7A498}"/>
              </c:ext>
            </c:extLst>
          </c:dPt>
          <c:dPt>
            <c:idx val="5"/>
            <c:bubble3D val="0"/>
            <c:spPr>
              <a:solidFill>
                <a:schemeClr val="bg1">
                  <a:lumMod val="95000"/>
                </a:schemeClr>
              </a:solidFill>
              <a:ln w="19050">
                <a:noFill/>
              </a:ln>
              <a:effectLst/>
            </c:spPr>
            <c:extLst>
              <c:ext xmlns:c16="http://schemas.microsoft.com/office/drawing/2014/chart" uri="{C3380CC4-5D6E-409C-BE32-E72D297353CC}">
                <c16:uniqueId val="{0000000B-89DE-4DB3-ADA8-49817EB7A498}"/>
              </c:ext>
            </c:extLst>
          </c:dPt>
          <c:cat>
            <c:strRef>
              <c:f>Sheet1!$A$2:$A$7</c:f>
              <c:strCache>
                <c:ptCount val="6"/>
                <c:pt idx="0">
                  <c:v>Label 1</c:v>
                </c:pt>
                <c:pt idx="1">
                  <c:v>Label 2</c:v>
                </c:pt>
                <c:pt idx="2">
                  <c:v>Label 3</c:v>
                </c:pt>
                <c:pt idx="3">
                  <c:v>Label 4</c:v>
                </c:pt>
                <c:pt idx="4">
                  <c:v>Label 5</c:v>
                </c:pt>
                <c:pt idx="5">
                  <c:v>Label 6</c:v>
                </c:pt>
              </c:strCache>
            </c:strRef>
          </c:cat>
          <c:val>
            <c:numRef>
              <c:f>Sheet1!$B$2:$B$7</c:f>
              <c:numCache>
                <c:formatCode>General</c:formatCode>
                <c:ptCount val="6"/>
                <c:pt idx="0">
                  <c:v>81</c:v>
                </c:pt>
                <c:pt idx="1">
                  <c:v>58</c:v>
                </c:pt>
                <c:pt idx="2">
                  <c:v>33</c:v>
                </c:pt>
                <c:pt idx="3">
                  <c:v>1</c:v>
                </c:pt>
              </c:numCache>
            </c:numRef>
          </c:val>
          <c:extLst>
            <c:ext xmlns:c16="http://schemas.microsoft.com/office/drawing/2014/chart" uri="{C3380CC4-5D6E-409C-BE32-E72D297353CC}">
              <c16:uniqueId val="{0000000C-89DE-4DB3-ADA8-49817EB7A498}"/>
            </c:ext>
          </c:extLst>
        </c:ser>
        <c:dLbls>
          <c:showLegendKey val="0"/>
          <c:showVal val="0"/>
          <c:showCatName val="0"/>
          <c:showSerName val="0"/>
          <c:showPercent val="0"/>
          <c:showBubbleSize val="0"/>
          <c:showLeaderLines val="0"/>
        </c:dLbls>
        <c:firstSliceAng val="0"/>
        <c:holeSize val="6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8851B-7F15-4EA4-9AF7-6AFBA61911F4}"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33892F64-42BD-4920-AF12-E3EEBE086373}">
      <dgm:prSet phldrT="[Text]" custT="1"/>
      <dgm:spPr>
        <a:solidFill>
          <a:schemeClr val="bg2">
            <a:lumMod val="10000"/>
            <a:alpha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200" b="0" i="0" dirty="0">
              <a:solidFill>
                <a:schemeClr val="bg1"/>
              </a:solidFill>
              <a:latin typeface="+mn-lt"/>
              <a:ea typeface="YaleNew" charset="0"/>
              <a:cs typeface="Times New Roman" panose="02020603050405020304" pitchFamily="18" charset="0"/>
            </a:rPr>
            <a:t>Simplify and standardize processes</a:t>
          </a:r>
        </a:p>
      </dgm:t>
    </dgm:pt>
    <dgm:pt modelId="{7D681145-8D23-4826-927E-6EAD0E282B7C}" type="parTrans" cxnId="{05CF52AE-3778-4D64-8BD6-04FF5173132E}">
      <dgm:prSet/>
      <dgm:spPr/>
      <dgm:t>
        <a:bodyPr/>
        <a:lstStyle/>
        <a:p>
          <a:endParaRPr lang="en-US" sz="1700" b="0" i="0">
            <a:latin typeface="YaleNew" charset="0"/>
            <a:ea typeface="YaleNew" charset="0"/>
            <a:cs typeface="YaleNew" charset="0"/>
          </a:endParaRPr>
        </a:p>
      </dgm:t>
    </dgm:pt>
    <dgm:pt modelId="{BF0CBE3D-68C5-4717-85E3-B729804834E4}" type="sibTrans" cxnId="{05CF52AE-3778-4D64-8BD6-04FF5173132E}">
      <dgm:prSet/>
      <dgm:spPr/>
      <dgm:t>
        <a:bodyPr/>
        <a:lstStyle/>
        <a:p>
          <a:endParaRPr lang="en-US" sz="1700" b="0" i="0">
            <a:latin typeface="YaleNew" charset="0"/>
            <a:ea typeface="YaleNew" charset="0"/>
            <a:cs typeface="YaleNew" charset="0"/>
          </a:endParaRPr>
        </a:p>
      </dgm:t>
    </dgm:pt>
    <dgm:pt modelId="{F18A0D0F-5F2B-4B1C-924F-C0FAE866B39F}">
      <dgm:prSet phldrT="[Text]" custT="1"/>
      <dgm:spPr>
        <a:solidFill>
          <a:schemeClr val="bg2">
            <a:lumMod val="10000"/>
            <a:alpha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200" b="0" i="0" dirty="0">
              <a:solidFill>
                <a:schemeClr val="bg1"/>
              </a:solidFill>
              <a:latin typeface="+mn-lt"/>
              <a:ea typeface="YaleNew" charset="0"/>
              <a:cs typeface="Times New Roman" panose="02020603050405020304" pitchFamily="18" charset="0"/>
            </a:rPr>
            <a:t>Make it easier to get work done</a:t>
          </a:r>
        </a:p>
        <a:p>
          <a:pPr marL="0" marR="0" indent="0" defTabSz="914400" eaLnBrk="1" fontAlgn="auto" latinLnBrk="0" hangingPunct="1">
            <a:lnSpc>
              <a:spcPct val="100000"/>
            </a:lnSpc>
            <a:spcBef>
              <a:spcPts val="0"/>
            </a:spcBef>
            <a:spcAft>
              <a:spcPts val="0"/>
            </a:spcAft>
            <a:buClrTx/>
            <a:buSzTx/>
            <a:buFontTx/>
            <a:buNone/>
            <a:tabLst/>
            <a:defRPr/>
          </a:pPr>
          <a:r>
            <a:rPr lang="en-US" sz="2200" b="0" i="0" dirty="0">
              <a:solidFill>
                <a:schemeClr val="bg1"/>
              </a:solidFill>
              <a:latin typeface="+mn-lt"/>
              <a:ea typeface="YaleNew" charset="0"/>
              <a:cs typeface="Times New Roman" panose="02020603050405020304" pitchFamily="18" charset="0"/>
            </a:rPr>
            <a:t>and harder</a:t>
          </a:r>
        </a:p>
        <a:p>
          <a:pPr marL="0" marR="0" indent="0" defTabSz="914400" eaLnBrk="1" fontAlgn="auto" latinLnBrk="0" hangingPunct="1">
            <a:lnSpc>
              <a:spcPct val="100000"/>
            </a:lnSpc>
            <a:spcBef>
              <a:spcPts val="0"/>
            </a:spcBef>
            <a:spcAft>
              <a:spcPts val="0"/>
            </a:spcAft>
            <a:buClrTx/>
            <a:buSzTx/>
            <a:buFontTx/>
            <a:buNone/>
            <a:tabLst/>
            <a:defRPr/>
          </a:pPr>
          <a:r>
            <a:rPr lang="en-US" sz="2200" b="0" i="0" dirty="0">
              <a:solidFill>
                <a:schemeClr val="bg1"/>
              </a:solidFill>
              <a:latin typeface="+mn-lt"/>
              <a:ea typeface="YaleNew" charset="0"/>
              <a:cs typeface="Times New Roman" panose="02020603050405020304" pitchFamily="18" charset="0"/>
            </a:rPr>
            <a:t>to make mistakes</a:t>
          </a:r>
        </a:p>
      </dgm:t>
    </dgm:pt>
    <dgm:pt modelId="{71289C6D-77B9-4FE7-B055-686B86BC438A}" type="parTrans" cxnId="{C5F0C852-4C36-4D6F-B12E-44B742AF67AA}">
      <dgm:prSet/>
      <dgm:spPr/>
      <dgm:t>
        <a:bodyPr/>
        <a:lstStyle/>
        <a:p>
          <a:endParaRPr lang="en-US" sz="1700" b="0" i="0">
            <a:latin typeface="YaleNew" charset="0"/>
            <a:ea typeface="YaleNew" charset="0"/>
            <a:cs typeface="YaleNew" charset="0"/>
          </a:endParaRPr>
        </a:p>
      </dgm:t>
    </dgm:pt>
    <dgm:pt modelId="{FD82ADB9-6BA0-48E7-9B69-6EC89F5CEC2B}" type="sibTrans" cxnId="{C5F0C852-4C36-4D6F-B12E-44B742AF67AA}">
      <dgm:prSet/>
      <dgm:spPr/>
      <dgm:t>
        <a:bodyPr/>
        <a:lstStyle/>
        <a:p>
          <a:endParaRPr lang="en-US" sz="1700" b="0" i="0">
            <a:latin typeface="YaleNew" charset="0"/>
            <a:ea typeface="YaleNew" charset="0"/>
            <a:cs typeface="YaleNew" charset="0"/>
          </a:endParaRPr>
        </a:p>
      </dgm:t>
    </dgm:pt>
    <dgm:pt modelId="{A06E6A81-E499-4D05-9722-4521EE0F7812}">
      <dgm:prSet phldrT="[Text]" custT="1"/>
      <dgm:spPr>
        <a:solidFill>
          <a:schemeClr val="bg2">
            <a:lumMod val="10000"/>
            <a:alpha val="50000"/>
          </a:schemeClr>
        </a:solidFill>
      </dgm:spPr>
      <dgm:t>
        <a:bodyPr/>
        <a:lstStyle/>
        <a:p>
          <a:r>
            <a:rPr lang="en-US" sz="2200" b="0" i="0" dirty="0">
              <a:solidFill>
                <a:schemeClr val="bg1"/>
              </a:solidFill>
              <a:latin typeface="+mn-lt"/>
              <a:ea typeface="YaleNew" charset="0"/>
              <a:cs typeface="Times New Roman" panose="02020603050405020304" pitchFamily="18" charset="0"/>
            </a:rPr>
            <a:t>Minimize administrative  work for faculty, </a:t>
          </a:r>
          <a:br>
            <a:rPr lang="en-US" sz="2200" b="0" i="0" dirty="0">
              <a:solidFill>
                <a:schemeClr val="bg1"/>
              </a:solidFill>
              <a:latin typeface="+mn-lt"/>
              <a:ea typeface="YaleNew" charset="0"/>
              <a:cs typeface="Times New Roman" panose="02020603050405020304" pitchFamily="18" charset="0"/>
            </a:rPr>
          </a:br>
          <a:r>
            <a:rPr lang="en-US" sz="2200" b="0" i="0" dirty="0">
              <a:solidFill>
                <a:schemeClr val="bg1"/>
              </a:solidFill>
              <a:latin typeface="+mn-lt"/>
              <a:ea typeface="YaleNew" charset="0"/>
              <a:cs typeface="Times New Roman" panose="02020603050405020304" pitchFamily="18" charset="0"/>
            </a:rPr>
            <a:t>students</a:t>
          </a:r>
          <a:br>
            <a:rPr lang="en-US" sz="2200" b="0" i="0" dirty="0">
              <a:solidFill>
                <a:schemeClr val="bg1"/>
              </a:solidFill>
              <a:latin typeface="+mn-lt"/>
              <a:ea typeface="YaleNew" charset="0"/>
              <a:cs typeface="Times New Roman" panose="02020603050405020304" pitchFamily="18" charset="0"/>
            </a:rPr>
          </a:br>
          <a:r>
            <a:rPr lang="en-US" sz="2200" b="0" i="0" dirty="0">
              <a:solidFill>
                <a:schemeClr val="bg1"/>
              </a:solidFill>
              <a:latin typeface="+mn-lt"/>
              <a:ea typeface="YaleNew" charset="0"/>
              <a:cs typeface="Times New Roman" panose="02020603050405020304" pitchFamily="18" charset="0"/>
            </a:rPr>
            <a:t>and staff</a:t>
          </a:r>
        </a:p>
      </dgm:t>
    </dgm:pt>
    <dgm:pt modelId="{6662BB3D-9A24-454C-94D6-69E6C69B1970}" type="parTrans" cxnId="{1BAAF4C4-7A87-47BB-A5D4-CA5AA8D5021D}">
      <dgm:prSet/>
      <dgm:spPr/>
      <dgm:t>
        <a:bodyPr/>
        <a:lstStyle/>
        <a:p>
          <a:endParaRPr lang="en-US" sz="1700" b="0" i="0">
            <a:latin typeface="YaleNew" charset="0"/>
            <a:ea typeface="YaleNew" charset="0"/>
            <a:cs typeface="YaleNew" charset="0"/>
          </a:endParaRPr>
        </a:p>
      </dgm:t>
    </dgm:pt>
    <dgm:pt modelId="{900ED9DB-338A-473C-8952-ADB3676658A5}" type="sibTrans" cxnId="{1BAAF4C4-7A87-47BB-A5D4-CA5AA8D5021D}">
      <dgm:prSet/>
      <dgm:spPr/>
      <dgm:t>
        <a:bodyPr/>
        <a:lstStyle/>
        <a:p>
          <a:endParaRPr lang="en-US" sz="1700" b="0" i="0">
            <a:latin typeface="YaleNew" charset="0"/>
            <a:ea typeface="YaleNew" charset="0"/>
            <a:cs typeface="YaleNew" charset="0"/>
          </a:endParaRPr>
        </a:p>
      </dgm:t>
    </dgm:pt>
    <dgm:pt modelId="{39AD7EBC-E37A-4E6E-ADF8-89E554E77DD9}">
      <dgm:prSet phldrT="[Text]" custT="1"/>
      <dgm:spPr>
        <a:solidFill>
          <a:schemeClr val="bg2">
            <a:lumMod val="10000"/>
            <a:alpha val="50000"/>
          </a:schemeClr>
        </a:solidFill>
      </dgm:spPr>
      <dgm:t>
        <a:bodyPr/>
        <a:lstStyle/>
        <a:p>
          <a:r>
            <a:rPr lang="en-US" sz="2200" b="0" i="0" dirty="0">
              <a:solidFill>
                <a:schemeClr val="bg1"/>
              </a:solidFill>
              <a:latin typeface="+mn-lt"/>
              <a:ea typeface="YaleNew" charset="0"/>
              <a:cs typeface="Times New Roman" panose="02020603050405020304" pitchFamily="18" charset="0"/>
            </a:rPr>
            <a:t>Lower operating </a:t>
          </a:r>
          <a:br>
            <a:rPr lang="en-US" sz="2200" b="0" i="0" dirty="0">
              <a:solidFill>
                <a:schemeClr val="bg1"/>
              </a:solidFill>
              <a:latin typeface="+mn-lt"/>
              <a:ea typeface="YaleNew" charset="0"/>
              <a:cs typeface="Times New Roman" panose="02020603050405020304" pitchFamily="18" charset="0"/>
            </a:rPr>
          </a:br>
          <a:r>
            <a:rPr lang="en-US" sz="2200" b="0" i="0" dirty="0">
              <a:solidFill>
                <a:schemeClr val="bg1"/>
              </a:solidFill>
              <a:latin typeface="+mn-lt"/>
              <a:ea typeface="YaleNew" charset="0"/>
              <a:cs typeface="Times New Roman" panose="02020603050405020304" pitchFamily="18" charset="0"/>
            </a:rPr>
            <a:t>costs and improve effectiveness</a:t>
          </a:r>
        </a:p>
      </dgm:t>
    </dgm:pt>
    <dgm:pt modelId="{DA868BB1-B3C7-491B-832C-82A09B5BC7F5}" type="parTrans" cxnId="{787A3436-CD8A-4A16-B268-CDE5DC0E64C3}">
      <dgm:prSet/>
      <dgm:spPr/>
      <dgm:t>
        <a:bodyPr/>
        <a:lstStyle/>
        <a:p>
          <a:endParaRPr lang="en-US" sz="1700" b="0" i="0">
            <a:latin typeface="YaleNew" charset="0"/>
            <a:ea typeface="YaleNew" charset="0"/>
            <a:cs typeface="YaleNew" charset="0"/>
          </a:endParaRPr>
        </a:p>
      </dgm:t>
    </dgm:pt>
    <dgm:pt modelId="{6FD9F123-85F7-44B8-A37E-2CAE678C1E0C}" type="sibTrans" cxnId="{787A3436-CD8A-4A16-B268-CDE5DC0E64C3}">
      <dgm:prSet/>
      <dgm:spPr/>
      <dgm:t>
        <a:bodyPr/>
        <a:lstStyle/>
        <a:p>
          <a:endParaRPr lang="en-US" sz="1700" b="0" i="0">
            <a:latin typeface="YaleNew" charset="0"/>
            <a:ea typeface="YaleNew" charset="0"/>
            <a:cs typeface="YaleNew" charset="0"/>
          </a:endParaRPr>
        </a:p>
      </dgm:t>
    </dgm:pt>
    <dgm:pt modelId="{DFD2E10D-E2C8-4C9A-ACC2-23024C8FEFF2}">
      <dgm:prSet phldrT="[Text]" custT="1"/>
      <dgm:spPr>
        <a:solidFill>
          <a:schemeClr val="bg2">
            <a:lumMod val="10000"/>
            <a:alpha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200" b="0" i="0" dirty="0">
              <a:solidFill>
                <a:schemeClr val="bg1"/>
              </a:solidFill>
              <a:latin typeface="+mn-lt"/>
              <a:ea typeface="YaleNew" charset="0"/>
              <a:cs typeface="Times New Roman" panose="02020603050405020304" pitchFamily="18" charset="0"/>
            </a:rPr>
            <a:t>Provide accurate, trusted,</a:t>
          </a:r>
        </a:p>
        <a:p>
          <a:pPr marL="0" marR="0" indent="0" defTabSz="914400" eaLnBrk="1" fontAlgn="auto" latinLnBrk="0" hangingPunct="1">
            <a:lnSpc>
              <a:spcPct val="100000"/>
            </a:lnSpc>
            <a:spcBef>
              <a:spcPts val="0"/>
            </a:spcBef>
            <a:spcAft>
              <a:spcPts val="0"/>
            </a:spcAft>
            <a:buClrTx/>
            <a:buSzTx/>
            <a:buFontTx/>
            <a:buNone/>
            <a:tabLst/>
            <a:defRPr/>
          </a:pPr>
          <a:r>
            <a:rPr lang="en-US" sz="2200" b="0" i="0" dirty="0">
              <a:solidFill>
                <a:schemeClr val="bg1"/>
              </a:solidFill>
              <a:latin typeface="+mn-lt"/>
              <a:ea typeface="YaleNew" charset="0"/>
              <a:cs typeface="Times New Roman" panose="02020603050405020304" pitchFamily="18" charset="0"/>
            </a:rPr>
            <a:t>and timely </a:t>
          </a:r>
          <a:br>
            <a:rPr lang="en-US" sz="2200" b="0" i="0" dirty="0">
              <a:solidFill>
                <a:schemeClr val="bg1"/>
              </a:solidFill>
              <a:latin typeface="+mn-lt"/>
              <a:ea typeface="YaleNew" charset="0"/>
              <a:cs typeface="Times New Roman" panose="02020603050405020304" pitchFamily="18" charset="0"/>
            </a:rPr>
          </a:br>
          <a:r>
            <a:rPr lang="en-US" sz="2200" b="0" i="0" dirty="0">
              <a:solidFill>
                <a:schemeClr val="bg1"/>
              </a:solidFill>
              <a:latin typeface="+mn-lt"/>
              <a:ea typeface="YaleNew" charset="0"/>
              <a:cs typeface="Times New Roman" panose="02020603050405020304" pitchFamily="18" charset="0"/>
            </a:rPr>
            <a:t>reporting</a:t>
          </a:r>
        </a:p>
      </dgm:t>
    </dgm:pt>
    <dgm:pt modelId="{88881D92-1588-4546-BE59-1D88855F9533}" type="parTrans" cxnId="{2735F3F4-3BA5-4967-A0AB-323EDC49567D}">
      <dgm:prSet/>
      <dgm:spPr/>
      <dgm:t>
        <a:bodyPr/>
        <a:lstStyle/>
        <a:p>
          <a:endParaRPr lang="en-US" sz="1700" b="0" i="0">
            <a:latin typeface="YaleNew" charset="0"/>
            <a:ea typeface="YaleNew" charset="0"/>
            <a:cs typeface="YaleNew" charset="0"/>
          </a:endParaRPr>
        </a:p>
      </dgm:t>
    </dgm:pt>
    <dgm:pt modelId="{5E9EFEF1-EFAC-467F-A571-705BA96A01F2}" type="sibTrans" cxnId="{2735F3F4-3BA5-4967-A0AB-323EDC49567D}">
      <dgm:prSet/>
      <dgm:spPr/>
      <dgm:t>
        <a:bodyPr/>
        <a:lstStyle/>
        <a:p>
          <a:endParaRPr lang="en-US" sz="1700" b="0" i="0">
            <a:latin typeface="YaleNew" charset="0"/>
            <a:ea typeface="YaleNew" charset="0"/>
            <a:cs typeface="YaleNew" charset="0"/>
          </a:endParaRPr>
        </a:p>
      </dgm:t>
    </dgm:pt>
    <dgm:pt modelId="{10750FFF-E9E5-4885-9660-85AF7EE30988}" type="pres">
      <dgm:prSet presAssocID="{7408851B-7F15-4EA4-9AF7-6AFBA61911F4}" presName="Name0" presStyleCnt="0">
        <dgm:presLayoutVars>
          <dgm:dir/>
          <dgm:resizeHandles val="exact"/>
        </dgm:presLayoutVars>
      </dgm:prSet>
      <dgm:spPr/>
    </dgm:pt>
    <dgm:pt modelId="{0C1A5B50-FB6E-4670-9D51-B3469A28D289}" type="pres">
      <dgm:prSet presAssocID="{33892F64-42BD-4920-AF12-E3EEBE086373}" presName="Name5" presStyleLbl="vennNode1" presStyleIdx="0" presStyleCnt="5" custLinFactNeighborX="3994">
        <dgm:presLayoutVars>
          <dgm:bulletEnabled val="1"/>
        </dgm:presLayoutVars>
      </dgm:prSet>
      <dgm:spPr/>
    </dgm:pt>
    <dgm:pt modelId="{9E8A1D04-CE68-419C-9148-16F51804E25A}" type="pres">
      <dgm:prSet presAssocID="{BF0CBE3D-68C5-4717-85E3-B729804834E4}" presName="space" presStyleCnt="0"/>
      <dgm:spPr/>
    </dgm:pt>
    <dgm:pt modelId="{06B8D6F8-F2C4-4000-9195-F00815166B36}" type="pres">
      <dgm:prSet presAssocID="{F18A0D0F-5F2B-4B1C-924F-C0FAE866B39F}" presName="Name5" presStyleLbl="vennNode1" presStyleIdx="1" presStyleCnt="5">
        <dgm:presLayoutVars>
          <dgm:bulletEnabled val="1"/>
        </dgm:presLayoutVars>
      </dgm:prSet>
      <dgm:spPr/>
    </dgm:pt>
    <dgm:pt modelId="{22461D5D-8644-473A-943F-9F0357594C41}" type="pres">
      <dgm:prSet presAssocID="{FD82ADB9-6BA0-48E7-9B69-6EC89F5CEC2B}" presName="space" presStyleCnt="0"/>
      <dgm:spPr/>
    </dgm:pt>
    <dgm:pt modelId="{BA3897C2-667B-4A34-A557-241B19C79CCE}" type="pres">
      <dgm:prSet presAssocID="{A06E6A81-E499-4D05-9722-4521EE0F7812}" presName="Name5" presStyleLbl="vennNode1" presStyleIdx="2" presStyleCnt="5">
        <dgm:presLayoutVars>
          <dgm:bulletEnabled val="1"/>
        </dgm:presLayoutVars>
      </dgm:prSet>
      <dgm:spPr/>
    </dgm:pt>
    <dgm:pt modelId="{F8AAE994-8C72-4DCC-AB89-419583CDDEC2}" type="pres">
      <dgm:prSet presAssocID="{900ED9DB-338A-473C-8952-ADB3676658A5}" presName="space" presStyleCnt="0"/>
      <dgm:spPr/>
    </dgm:pt>
    <dgm:pt modelId="{42E3D198-EB32-42B4-8F57-BABC5CDADC6A}" type="pres">
      <dgm:prSet presAssocID="{39AD7EBC-E37A-4E6E-ADF8-89E554E77DD9}" presName="Name5" presStyleLbl="vennNode1" presStyleIdx="3" presStyleCnt="5">
        <dgm:presLayoutVars>
          <dgm:bulletEnabled val="1"/>
        </dgm:presLayoutVars>
      </dgm:prSet>
      <dgm:spPr/>
    </dgm:pt>
    <dgm:pt modelId="{E274DB40-4D57-46D5-8251-ECD3E5AD43C2}" type="pres">
      <dgm:prSet presAssocID="{6FD9F123-85F7-44B8-A37E-2CAE678C1E0C}" presName="space" presStyleCnt="0"/>
      <dgm:spPr/>
    </dgm:pt>
    <dgm:pt modelId="{92BE619E-2BD2-4B41-A362-53B215939844}" type="pres">
      <dgm:prSet presAssocID="{DFD2E10D-E2C8-4C9A-ACC2-23024C8FEFF2}" presName="Name5" presStyleLbl="vennNode1" presStyleIdx="4" presStyleCnt="5">
        <dgm:presLayoutVars>
          <dgm:bulletEnabled val="1"/>
        </dgm:presLayoutVars>
      </dgm:prSet>
      <dgm:spPr/>
    </dgm:pt>
  </dgm:ptLst>
  <dgm:cxnLst>
    <dgm:cxn modelId="{2735F3F4-3BA5-4967-A0AB-323EDC49567D}" srcId="{7408851B-7F15-4EA4-9AF7-6AFBA61911F4}" destId="{DFD2E10D-E2C8-4C9A-ACC2-23024C8FEFF2}" srcOrd="4" destOrd="0" parTransId="{88881D92-1588-4546-BE59-1D88855F9533}" sibTransId="{5E9EFEF1-EFAC-467F-A571-705BA96A01F2}"/>
    <dgm:cxn modelId="{C5F0C852-4C36-4D6F-B12E-44B742AF67AA}" srcId="{7408851B-7F15-4EA4-9AF7-6AFBA61911F4}" destId="{F18A0D0F-5F2B-4B1C-924F-C0FAE866B39F}" srcOrd="1" destOrd="0" parTransId="{71289C6D-77B9-4FE7-B055-686B86BC438A}" sibTransId="{FD82ADB9-6BA0-48E7-9B69-6EC89F5CEC2B}"/>
    <dgm:cxn modelId="{2BB56C5F-AB85-4996-9DBC-A8887AFC10CC}" type="presOf" srcId="{F18A0D0F-5F2B-4B1C-924F-C0FAE866B39F}" destId="{06B8D6F8-F2C4-4000-9195-F00815166B36}" srcOrd="0" destOrd="0" presId="urn:microsoft.com/office/officeart/2005/8/layout/venn3"/>
    <dgm:cxn modelId="{1072798E-95C3-4D03-9F17-C6A0568AC6DE}" type="presOf" srcId="{33892F64-42BD-4920-AF12-E3EEBE086373}" destId="{0C1A5B50-FB6E-4670-9D51-B3469A28D289}" srcOrd="0" destOrd="0" presId="urn:microsoft.com/office/officeart/2005/8/layout/venn3"/>
    <dgm:cxn modelId="{ACA21C59-2D2B-4AA5-8B3B-E36198065964}" type="presOf" srcId="{A06E6A81-E499-4D05-9722-4521EE0F7812}" destId="{BA3897C2-667B-4A34-A557-241B19C79CCE}" srcOrd="0" destOrd="0" presId="urn:microsoft.com/office/officeart/2005/8/layout/venn3"/>
    <dgm:cxn modelId="{2413F635-A128-4D58-A1A8-3B1CCAB27E77}" type="presOf" srcId="{7408851B-7F15-4EA4-9AF7-6AFBA61911F4}" destId="{10750FFF-E9E5-4885-9660-85AF7EE30988}" srcOrd="0" destOrd="0" presId="urn:microsoft.com/office/officeart/2005/8/layout/venn3"/>
    <dgm:cxn modelId="{05CF52AE-3778-4D64-8BD6-04FF5173132E}" srcId="{7408851B-7F15-4EA4-9AF7-6AFBA61911F4}" destId="{33892F64-42BD-4920-AF12-E3EEBE086373}" srcOrd="0" destOrd="0" parTransId="{7D681145-8D23-4826-927E-6EAD0E282B7C}" sibTransId="{BF0CBE3D-68C5-4717-85E3-B729804834E4}"/>
    <dgm:cxn modelId="{3128186A-2B56-460A-95D9-717F4D1BB9BB}" type="presOf" srcId="{39AD7EBC-E37A-4E6E-ADF8-89E554E77DD9}" destId="{42E3D198-EB32-42B4-8F57-BABC5CDADC6A}" srcOrd="0" destOrd="0" presId="urn:microsoft.com/office/officeart/2005/8/layout/venn3"/>
    <dgm:cxn modelId="{787A3436-CD8A-4A16-B268-CDE5DC0E64C3}" srcId="{7408851B-7F15-4EA4-9AF7-6AFBA61911F4}" destId="{39AD7EBC-E37A-4E6E-ADF8-89E554E77DD9}" srcOrd="3" destOrd="0" parTransId="{DA868BB1-B3C7-491B-832C-82A09B5BC7F5}" sibTransId="{6FD9F123-85F7-44B8-A37E-2CAE678C1E0C}"/>
    <dgm:cxn modelId="{1BAAF4C4-7A87-47BB-A5D4-CA5AA8D5021D}" srcId="{7408851B-7F15-4EA4-9AF7-6AFBA61911F4}" destId="{A06E6A81-E499-4D05-9722-4521EE0F7812}" srcOrd="2" destOrd="0" parTransId="{6662BB3D-9A24-454C-94D6-69E6C69B1970}" sibTransId="{900ED9DB-338A-473C-8952-ADB3676658A5}"/>
    <dgm:cxn modelId="{7DFDD543-86F0-4521-BCCD-E900FC403004}" type="presOf" srcId="{DFD2E10D-E2C8-4C9A-ACC2-23024C8FEFF2}" destId="{92BE619E-2BD2-4B41-A362-53B215939844}" srcOrd="0" destOrd="0" presId="urn:microsoft.com/office/officeart/2005/8/layout/venn3"/>
    <dgm:cxn modelId="{F8BDE071-E511-48E4-B37A-572270A557BE}" type="presParOf" srcId="{10750FFF-E9E5-4885-9660-85AF7EE30988}" destId="{0C1A5B50-FB6E-4670-9D51-B3469A28D289}" srcOrd="0" destOrd="0" presId="urn:microsoft.com/office/officeart/2005/8/layout/venn3"/>
    <dgm:cxn modelId="{B7123F6E-0E8A-48EA-ABC6-305A6C54067D}" type="presParOf" srcId="{10750FFF-E9E5-4885-9660-85AF7EE30988}" destId="{9E8A1D04-CE68-419C-9148-16F51804E25A}" srcOrd="1" destOrd="0" presId="urn:microsoft.com/office/officeart/2005/8/layout/venn3"/>
    <dgm:cxn modelId="{E3F92ED3-A460-4D81-9722-25BA8FA2E6D7}" type="presParOf" srcId="{10750FFF-E9E5-4885-9660-85AF7EE30988}" destId="{06B8D6F8-F2C4-4000-9195-F00815166B36}" srcOrd="2" destOrd="0" presId="urn:microsoft.com/office/officeart/2005/8/layout/venn3"/>
    <dgm:cxn modelId="{4C6DE3E0-60AE-4464-9796-AB18FF2DD71E}" type="presParOf" srcId="{10750FFF-E9E5-4885-9660-85AF7EE30988}" destId="{22461D5D-8644-473A-943F-9F0357594C41}" srcOrd="3" destOrd="0" presId="urn:microsoft.com/office/officeart/2005/8/layout/venn3"/>
    <dgm:cxn modelId="{502B1E01-572D-437B-989F-A9D0149E3A53}" type="presParOf" srcId="{10750FFF-E9E5-4885-9660-85AF7EE30988}" destId="{BA3897C2-667B-4A34-A557-241B19C79CCE}" srcOrd="4" destOrd="0" presId="urn:microsoft.com/office/officeart/2005/8/layout/venn3"/>
    <dgm:cxn modelId="{8CC7EB14-B964-400A-B1AE-31A012D996A6}" type="presParOf" srcId="{10750FFF-E9E5-4885-9660-85AF7EE30988}" destId="{F8AAE994-8C72-4DCC-AB89-419583CDDEC2}" srcOrd="5" destOrd="0" presId="urn:microsoft.com/office/officeart/2005/8/layout/venn3"/>
    <dgm:cxn modelId="{1551AF5E-587F-4FFA-AFF4-601505A44400}" type="presParOf" srcId="{10750FFF-E9E5-4885-9660-85AF7EE30988}" destId="{42E3D198-EB32-42B4-8F57-BABC5CDADC6A}" srcOrd="6" destOrd="0" presId="urn:microsoft.com/office/officeart/2005/8/layout/venn3"/>
    <dgm:cxn modelId="{21B64D13-1C35-45B5-88CA-DFD31CA90642}" type="presParOf" srcId="{10750FFF-E9E5-4885-9660-85AF7EE30988}" destId="{E274DB40-4D57-46D5-8251-ECD3E5AD43C2}" srcOrd="7" destOrd="0" presId="urn:microsoft.com/office/officeart/2005/8/layout/venn3"/>
    <dgm:cxn modelId="{110C3D71-8C4F-4CCB-A20D-F2E0DAC65E6C}" type="presParOf" srcId="{10750FFF-E9E5-4885-9660-85AF7EE30988}" destId="{92BE619E-2BD2-4B41-A362-53B215939844}" srcOrd="8"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A5B50-FB6E-4670-9D51-B3469A28D289}">
      <dsp:nvSpPr>
        <dsp:cNvPr id="0" name=""/>
        <dsp:cNvSpPr/>
      </dsp:nvSpPr>
      <dsp:spPr>
        <a:xfrm>
          <a:off x="24326" y="266534"/>
          <a:ext cx="2861641" cy="2861641"/>
        </a:xfrm>
        <a:prstGeom prst="ellipse">
          <a:avLst/>
        </a:prstGeom>
        <a:solidFill>
          <a:schemeClr val="bg2">
            <a:lumMod val="1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7486" tIns="27940" rIns="157486" bIns="279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b="0" i="0" kern="1200" dirty="0">
              <a:solidFill>
                <a:schemeClr val="bg1"/>
              </a:solidFill>
              <a:latin typeface="+mn-lt"/>
              <a:ea typeface="YaleNew" charset="0"/>
              <a:cs typeface="Times New Roman" panose="02020603050405020304" pitchFamily="18" charset="0"/>
            </a:rPr>
            <a:t>Simplify and standardize processes</a:t>
          </a:r>
        </a:p>
      </dsp:txBody>
      <dsp:txXfrm>
        <a:off x="443404" y="685612"/>
        <a:ext cx="2023485" cy="2023485"/>
      </dsp:txXfrm>
    </dsp:sp>
    <dsp:sp modelId="{06B8D6F8-F2C4-4000-9195-F00815166B36}">
      <dsp:nvSpPr>
        <dsp:cNvPr id="0" name=""/>
        <dsp:cNvSpPr/>
      </dsp:nvSpPr>
      <dsp:spPr>
        <a:xfrm>
          <a:off x="2290781" y="266534"/>
          <a:ext cx="2861641" cy="2861641"/>
        </a:xfrm>
        <a:prstGeom prst="ellipse">
          <a:avLst/>
        </a:prstGeom>
        <a:solidFill>
          <a:schemeClr val="bg2">
            <a:lumMod val="1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7486" tIns="27940" rIns="157486" bIns="279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b="0" i="0" kern="1200" dirty="0">
              <a:solidFill>
                <a:schemeClr val="bg1"/>
              </a:solidFill>
              <a:latin typeface="+mn-lt"/>
              <a:ea typeface="YaleNew" charset="0"/>
              <a:cs typeface="Times New Roman" panose="02020603050405020304" pitchFamily="18" charset="0"/>
            </a:rPr>
            <a:t>Make it easier to get work done</a:t>
          </a:r>
        </a:p>
        <a:p>
          <a:pPr marL="0" marR="0" lvl="0" indent="0" algn="ctr" defTabSz="914400" eaLnBrk="1" fontAlgn="auto" latinLnBrk="0" hangingPunct="1">
            <a:lnSpc>
              <a:spcPct val="100000"/>
            </a:lnSpc>
            <a:spcBef>
              <a:spcPct val="0"/>
            </a:spcBef>
            <a:spcAft>
              <a:spcPts val="0"/>
            </a:spcAft>
            <a:buClrTx/>
            <a:buSzTx/>
            <a:buFontTx/>
            <a:buNone/>
            <a:tabLst/>
            <a:defRPr/>
          </a:pPr>
          <a:r>
            <a:rPr lang="en-US" sz="2200" b="0" i="0" kern="1200" dirty="0">
              <a:solidFill>
                <a:schemeClr val="bg1"/>
              </a:solidFill>
              <a:latin typeface="+mn-lt"/>
              <a:ea typeface="YaleNew" charset="0"/>
              <a:cs typeface="Times New Roman" panose="02020603050405020304" pitchFamily="18" charset="0"/>
            </a:rPr>
            <a:t>and harder</a:t>
          </a:r>
        </a:p>
        <a:p>
          <a:pPr marL="0" marR="0" lvl="0" indent="0" algn="ctr" defTabSz="914400" eaLnBrk="1" fontAlgn="auto" latinLnBrk="0" hangingPunct="1">
            <a:lnSpc>
              <a:spcPct val="100000"/>
            </a:lnSpc>
            <a:spcBef>
              <a:spcPct val="0"/>
            </a:spcBef>
            <a:spcAft>
              <a:spcPts val="0"/>
            </a:spcAft>
            <a:buClrTx/>
            <a:buSzTx/>
            <a:buFontTx/>
            <a:buNone/>
            <a:tabLst/>
            <a:defRPr/>
          </a:pPr>
          <a:r>
            <a:rPr lang="en-US" sz="2200" b="0" i="0" kern="1200" dirty="0">
              <a:solidFill>
                <a:schemeClr val="bg1"/>
              </a:solidFill>
              <a:latin typeface="+mn-lt"/>
              <a:ea typeface="YaleNew" charset="0"/>
              <a:cs typeface="Times New Roman" panose="02020603050405020304" pitchFamily="18" charset="0"/>
            </a:rPr>
            <a:t>to make mistakes</a:t>
          </a:r>
        </a:p>
      </dsp:txBody>
      <dsp:txXfrm>
        <a:off x="2709859" y="685612"/>
        <a:ext cx="2023485" cy="2023485"/>
      </dsp:txXfrm>
    </dsp:sp>
    <dsp:sp modelId="{BA3897C2-667B-4A34-A557-241B19C79CCE}">
      <dsp:nvSpPr>
        <dsp:cNvPr id="0" name=""/>
        <dsp:cNvSpPr/>
      </dsp:nvSpPr>
      <dsp:spPr>
        <a:xfrm>
          <a:off x="4580094" y="266534"/>
          <a:ext cx="2861641" cy="2861641"/>
        </a:xfrm>
        <a:prstGeom prst="ellipse">
          <a:avLst/>
        </a:prstGeom>
        <a:solidFill>
          <a:schemeClr val="bg2">
            <a:lumMod val="1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7486" tIns="27940" rIns="157486" bIns="27940" numCol="1" spcCol="1270" anchor="ctr" anchorCtr="0">
          <a:noAutofit/>
        </a:bodyPr>
        <a:lstStyle/>
        <a:p>
          <a:pPr marL="0" lvl="0" indent="0" algn="ctr" defTabSz="977900">
            <a:lnSpc>
              <a:spcPct val="90000"/>
            </a:lnSpc>
            <a:spcBef>
              <a:spcPct val="0"/>
            </a:spcBef>
            <a:spcAft>
              <a:spcPct val="35000"/>
            </a:spcAft>
            <a:buNone/>
          </a:pPr>
          <a:r>
            <a:rPr lang="en-US" sz="2200" b="0" i="0" kern="1200" dirty="0">
              <a:solidFill>
                <a:schemeClr val="bg1"/>
              </a:solidFill>
              <a:latin typeface="+mn-lt"/>
              <a:ea typeface="YaleNew" charset="0"/>
              <a:cs typeface="Times New Roman" panose="02020603050405020304" pitchFamily="18" charset="0"/>
            </a:rPr>
            <a:t>Minimize administrative  work for faculty, </a:t>
          </a:r>
          <a:br>
            <a:rPr lang="en-US" sz="2200" b="0" i="0" kern="1200" dirty="0">
              <a:solidFill>
                <a:schemeClr val="bg1"/>
              </a:solidFill>
              <a:latin typeface="+mn-lt"/>
              <a:ea typeface="YaleNew" charset="0"/>
              <a:cs typeface="Times New Roman" panose="02020603050405020304" pitchFamily="18" charset="0"/>
            </a:rPr>
          </a:br>
          <a:r>
            <a:rPr lang="en-US" sz="2200" b="0" i="0" kern="1200" dirty="0">
              <a:solidFill>
                <a:schemeClr val="bg1"/>
              </a:solidFill>
              <a:latin typeface="+mn-lt"/>
              <a:ea typeface="YaleNew" charset="0"/>
              <a:cs typeface="Times New Roman" panose="02020603050405020304" pitchFamily="18" charset="0"/>
            </a:rPr>
            <a:t>students</a:t>
          </a:r>
          <a:br>
            <a:rPr lang="en-US" sz="2200" b="0" i="0" kern="1200" dirty="0">
              <a:solidFill>
                <a:schemeClr val="bg1"/>
              </a:solidFill>
              <a:latin typeface="+mn-lt"/>
              <a:ea typeface="YaleNew" charset="0"/>
              <a:cs typeface="Times New Roman" panose="02020603050405020304" pitchFamily="18" charset="0"/>
            </a:rPr>
          </a:br>
          <a:r>
            <a:rPr lang="en-US" sz="2200" b="0" i="0" kern="1200" dirty="0">
              <a:solidFill>
                <a:schemeClr val="bg1"/>
              </a:solidFill>
              <a:latin typeface="+mn-lt"/>
              <a:ea typeface="YaleNew" charset="0"/>
              <a:cs typeface="Times New Roman" panose="02020603050405020304" pitchFamily="18" charset="0"/>
            </a:rPr>
            <a:t>and staff</a:t>
          </a:r>
        </a:p>
      </dsp:txBody>
      <dsp:txXfrm>
        <a:off x="4999172" y="685612"/>
        <a:ext cx="2023485" cy="2023485"/>
      </dsp:txXfrm>
    </dsp:sp>
    <dsp:sp modelId="{42E3D198-EB32-42B4-8F57-BABC5CDADC6A}">
      <dsp:nvSpPr>
        <dsp:cNvPr id="0" name=""/>
        <dsp:cNvSpPr/>
      </dsp:nvSpPr>
      <dsp:spPr>
        <a:xfrm>
          <a:off x="6869408" y="266534"/>
          <a:ext cx="2861641" cy="2861641"/>
        </a:xfrm>
        <a:prstGeom prst="ellipse">
          <a:avLst/>
        </a:prstGeom>
        <a:solidFill>
          <a:schemeClr val="bg2">
            <a:lumMod val="1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7486" tIns="27940" rIns="157486" bIns="27940" numCol="1" spcCol="1270" anchor="ctr" anchorCtr="0">
          <a:noAutofit/>
        </a:bodyPr>
        <a:lstStyle/>
        <a:p>
          <a:pPr marL="0" lvl="0" indent="0" algn="ctr" defTabSz="977900">
            <a:lnSpc>
              <a:spcPct val="90000"/>
            </a:lnSpc>
            <a:spcBef>
              <a:spcPct val="0"/>
            </a:spcBef>
            <a:spcAft>
              <a:spcPct val="35000"/>
            </a:spcAft>
            <a:buNone/>
          </a:pPr>
          <a:r>
            <a:rPr lang="en-US" sz="2200" b="0" i="0" kern="1200" dirty="0">
              <a:solidFill>
                <a:schemeClr val="bg1"/>
              </a:solidFill>
              <a:latin typeface="+mn-lt"/>
              <a:ea typeface="YaleNew" charset="0"/>
              <a:cs typeface="Times New Roman" panose="02020603050405020304" pitchFamily="18" charset="0"/>
            </a:rPr>
            <a:t>Lower operating </a:t>
          </a:r>
          <a:br>
            <a:rPr lang="en-US" sz="2200" b="0" i="0" kern="1200" dirty="0">
              <a:solidFill>
                <a:schemeClr val="bg1"/>
              </a:solidFill>
              <a:latin typeface="+mn-lt"/>
              <a:ea typeface="YaleNew" charset="0"/>
              <a:cs typeface="Times New Roman" panose="02020603050405020304" pitchFamily="18" charset="0"/>
            </a:rPr>
          </a:br>
          <a:r>
            <a:rPr lang="en-US" sz="2200" b="0" i="0" kern="1200" dirty="0">
              <a:solidFill>
                <a:schemeClr val="bg1"/>
              </a:solidFill>
              <a:latin typeface="+mn-lt"/>
              <a:ea typeface="YaleNew" charset="0"/>
              <a:cs typeface="Times New Roman" panose="02020603050405020304" pitchFamily="18" charset="0"/>
            </a:rPr>
            <a:t>costs and improve effectiveness</a:t>
          </a:r>
        </a:p>
      </dsp:txBody>
      <dsp:txXfrm>
        <a:off x="7288486" y="685612"/>
        <a:ext cx="2023485" cy="2023485"/>
      </dsp:txXfrm>
    </dsp:sp>
    <dsp:sp modelId="{92BE619E-2BD2-4B41-A362-53B215939844}">
      <dsp:nvSpPr>
        <dsp:cNvPr id="0" name=""/>
        <dsp:cNvSpPr/>
      </dsp:nvSpPr>
      <dsp:spPr>
        <a:xfrm>
          <a:off x="9158721" y="266534"/>
          <a:ext cx="2861641" cy="2861641"/>
        </a:xfrm>
        <a:prstGeom prst="ellipse">
          <a:avLst/>
        </a:prstGeom>
        <a:solidFill>
          <a:schemeClr val="bg2">
            <a:lumMod val="1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7486" tIns="27940" rIns="157486" bIns="279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b="0" i="0" kern="1200" dirty="0">
              <a:solidFill>
                <a:schemeClr val="bg1"/>
              </a:solidFill>
              <a:latin typeface="+mn-lt"/>
              <a:ea typeface="YaleNew" charset="0"/>
              <a:cs typeface="Times New Roman" panose="02020603050405020304" pitchFamily="18" charset="0"/>
            </a:rPr>
            <a:t>Provide accurate, trusted,</a:t>
          </a:r>
        </a:p>
        <a:p>
          <a:pPr marL="0" marR="0" lvl="0" indent="0" algn="ctr" defTabSz="914400" eaLnBrk="1" fontAlgn="auto" latinLnBrk="0" hangingPunct="1">
            <a:lnSpc>
              <a:spcPct val="100000"/>
            </a:lnSpc>
            <a:spcBef>
              <a:spcPct val="0"/>
            </a:spcBef>
            <a:spcAft>
              <a:spcPts val="0"/>
            </a:spcAft>
            <a:buClrTx/>
            <a:buSzTx/>
            <a:buFontTx/>
            <a:buNone/>
            <a:tabLst/>
            <a:defRPr/>
          </a:pPr>
          <a:r>
            <a:rPr lang="en-US" sz="2200" b="0" i="0" kern="1200" dirty="0">
              <a:solidFill>
                <a:schemeClr val="bg1"/>
              </a:solidFill>
              <a:latin typeface="+mn-lt"/>
              <a:ea typeface="YaleNew" charset="0"/>
              <a:cs typeface="Times New Roman" panose="02020603050405020304" pitchFamily="18" charset="0"/>
            </a:rPr>
            <a:t>and timely </a:t>
          </a:r>
          <a:br>
            <a:rPr lang="en-US" sz="2200" b="0" i="0" kern="1200" dirty="0">
              <a:solidFill>
                <a:schemeClr val="bg1"/>
              </a:solidFill>
              <a:latin typeface="+mn-lt"/>
              <a:ea typeface="YaleNew" charset="0"/>
              <a:cs typeface="Times New Roman" panose="02020603050405020304" pitchFamily="18" charset="0"/>
            </a:rPr>
          </a:br>
          <a:r>
            <a:rPr lang="en-US" sz="2200" b="0" i="0" kern="1200" dirty="0">
              <a:solidFill>
                <a:schemeClr val="bg1"/>
              </a:solidFill>
              <a:latin typeface="+mn-lt"/>
              <a:ea typeface="YaleNew" charset="0"/>
              <a:cs typeface="Times New Roman" panose="02020603050405020304" pitchFamily="18" charset="0"/>
            </a:rPr>
            <a:t>reporting</a:t>
          </a:r>
        </a:p>
      </dsp:txBody>
      <dsp:txXfrm>
        <a:off x="9577799" y="685612"/>
        <a:ext cx="2023485" cy="202348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5178E6B-FA07-4336-B219-6194327B9F53}" type="datetimeFigureOut">
              <a:rPr lang="en-US" smtClean="0"/>
              <a:t>5/9/2017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05741D-A57D-4C74-A699-F619202AAB38}" type="slidenum">
              <a:rPr lang="en-US" smtClean="0"/>
              <a:t>‹#›</a:t>
            </a:fld>
            <a:endParaRPr lang="en-US"/>
          </a:p>
        </p:txBody>
      </p:sp>
    </p:spTree>
    <p:extLst>
      <p:ext uri="{BB962C8B-B14F-4D97-AF65-F5344CB8AC3E}">
        <p14:creationId xmlns:p14="http://schemas.microsoft.com/office/powerpoint/2010/main" val="2172812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05741D-A57D-4C74-A699-F619202AAB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67907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05741D-A57D-4C74-A699-F619202AAB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46256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05741D-A57D-4C74-A699-F619202AAB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44583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05741D-A57D-4C74-A699-F619202AAB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38511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5741D-A57D-4C74-A699-F619202AAB38}" type="slidenum">
              <a:rPr lang="en-US" smtClean="0"/>
              <a:t>20</a:t>
            </a:fld>
            <a:endParaRPr lang="en-US"/>
          </a:p>
        </p:txBody>
      </p:sp>
    </p:spTree>
    <p:extLst>
      <p:ext uri="{BB962C8B-B14F-4D97-AF65-F5344CB8AC3E}">
        <p14:creationId xmlns:p14="http://schemas.microsoft.com/office/powerpoint/2010/main" val="3718138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next update on Workday we will begin to provide more specific information around pre-go-live planning. What we can tell you right now is that we’re thinking about what steps will need to be taken and we</a:t>
            </a:r>
            <a:r>
              <a:rPr lang="en-US" baseline="0" dirty="0"/>
              <a:t> are developing a plan to assist you.</a:t>
            </a:r>
          </a:p>
          <a:p>
            <a:endParaRPr lang="en-US" baseline="0" dirty="0"/>
          </a:p>
          <a:p>
            <a:r>
              <a:rPr lang="en-US" baseline="0" dirty="0"/>
              <a:t>Accelerate year end-work as much as possible</a:t>
            </a:r>
          </a:p>
          <a:p>
            <a:r>
              <a:rPr lang="en-US" baseline="0" dirty="0"/>
              <a:t>Accurate transition certain activities will need to be done in a specific order, necessitating earlier deadlines than in the past</a:t>
            </a:r>
          </a:p>
          <a:p>
            <a:r>
              <a:rPr lang="en-US" baseline="0" dirty="0"/>
              <a:t>Any work completed now will be </a:t>
            </a:r>
            <a:r>
              <a:rPr lang="en-US" baseline="0" dirty="0" err="1"/>
              <a:t>beneficision</a:t>
            </a:r>
            <a:r>
              <a:rPr lang="en-US" baseline="0" dirty="0"/>
              <a:t> </a:t>
            </a:r>
          </a:p>
        </p:txBody>
      </p:sp>
      <p:sp>
        <p:nvSpPr>
          <p:cNvPr id="4" name="Slide Number Placeholder 3"/>
          <p:cNvSpPr>
            <a:spLocks noGrp="1"/>
          </p:cNvSpPr>
          <p:nvPr>
            <p:ph type="sldNum" sz="quarter" idx="10"/>
          </p:nvPr>
        </p:nvSpPr>
        <p:spPr/>
        <p:txBody>
          <a:bodyPr/>
          <a:lstStyle/>
          <a:p>
            <a:fld id="{0FBE02E7-FFAE-46EE-A19F-B811637E56DF}" type="slidenum">
              <a:rPr lang="en-US" smtClean="0"/>
              <a:t>21</a:t>
            </a:fld>
            <a:endParaRPr lang="en-US" dirty="0"/>
          </a:p>
        </p:txBody>
      </p:sp>
    </p:spTree>
    <p:extLst>
      <p:ext uri="{BB962C8B-B14F-4D97-AF65-F5344CB8AC3E}">
        <p14:creationId xmlns:p14="http://schemas.microsoft.com/office/powerpoint/2010/main" val="3997611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05741D-A57D-4C74-A699-F619202AAB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0159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For Auditorium Sessions,</a:t>
            </a:r>
            <a:r>
              <a:rPr lang="en-US" b="0" baseline="0" dirty="0"/>
              <a:t> we expect to serve 5,400 users</a:t>
            </a:r>
          </a:p>
          <a:p>
            <a:pPr marL="0" indent="0">
              <a:buFont typeface="Arial" panose="020B0604020202020204" pitchFamily="34" charset="0"/>
              <a:buNone/>
            </a:pPr>
            <a:r>
              <a:rPr lang="en-US" b="0" baseline="0" dirty="0"/>
              <a:t>For instructor-led trainings, we expect to serve an excess of 760 users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05741D-A57D-4C74-A699-F619202AAB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66101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0" i="0" kern="1200" dirty="0">
                <a:solidFill>
                  <a:schemeClr val="tx1"/>
                </a:solidFill>
                <a:effectLst/>
                <a:latin typeface="Times New Roman" pitchFamily="18" charset="0"/>
                <a:ea typeface="+mn-ea"/>
                <a:cs typeface="+mn-cs"/>
              </a:rPr>
              <a:t>Your first option for support will be your Local Workday Guru and training materials found on the we</a:t>
            </a:r>
            <a:r>
              <a:rPr lang="en-US" sz="1200" b="0" i="0" kern="1200" baseline="0" dirty="0">
                <a:solidFill>
                  <a:schemeClr val="tx1"/>
                </a:solidFill>
                <a:effectLst/>
                <a:latin typeface="Times New Roman" pitchFamily="18" charset="0"/>
                <a:ea typeface="+mn-ea"/>
                <a:cs typeface="+mn-cs"/>
              </a:rPr>
              <a:t>b (e.g. </a:t>
            </a:r>
            <a:r>
              <a:rPr lang="en-US" sz="1200" b="0" i="0" kern="1200" dirty="0">
                <a:solidFill>
                  <a:schemeClr val="tx1"/>
                </a:solidFill>
                <a:effectLst/>
                <a:latin typeface="Times New Roman" pitchFamily="18" charset="0"/>
                <a:ea typeface="+mn-ea"/>
                <a:cs typeface="+mn-cs"/>
              </a:rPr>
              <a:t>Quick Guides, Web-based training,</a:t>
            </a:r>
            <a:r>
              <a:rPr lang="en-US" sz="1200" b="0" i="0" kern="1200" baseline="0" dirty="0">
                <a:solidFill>
                  <a:schemeClr val="tx1"/>
                </a:solidFill>
                <a:effectLst/>
                <a:latin typeface="Times New Roman" pitchFamily="18" charset="0"/>
                <a:ea typeface="+mn-ea"/>
                <a:cs typeface="+mn-cs"/>
              </a:rPr>
              <a:t> etc.)</a:t>
            </a:r>
          </a:p>
          <a:p>
            <a:pPr marL="171450" indent="-171450">
              <a:buFont typeface="Arial" charset="0"/>
              <a:buChar char="•"/>
            </a:pPr>
            <a:r>
              <a:rPr lang="en-US" sz="1200" b="0" i="0" kern="1200" dirty="0">
                <a:solidFill>
                  <a:schemeClr val="tx1"/>
                </a:solidFill>
                <a:effectLst/>
                <a:latin typeface="Times New Roman" pitchFamily="18" charset="0"/>
                <a:ea typeface="+mn-ea"/>
                <a:cs typeface="+mn-cs"/>
              </a:rPr>
              <a:t>YSS will be providing the ‘front-door’ for Finance support through their Finance Support Center (FSC)</a:t>
            </a:r>
          </a:p>
          <a:p>
            <a:pPr marL="628650" lvl="1" indent="-171450">
              <a:buFont typeface="Arial" charset="0"/>
              <a:buChar char="•"/>
            </a:pPr>
            <a:r>
              <a:rPr lang="en-US" sz="1200" b="0" i="0" kern="1200" dirty="0">
                <a:solidFill>
                  <a:schemeClr val="tx1"/>
                </a:solidFill>
                <a:effectLst/>
                <a:latin typeface="Times New Roman" pitchFamily="18" charset="0"/>
                <a:ea typeface="+mn-ea"/>
                <a:cs typeface="+mn-cs"/>
              </a:rPr>
              <a:t>Calls will be answered and addressed as quickly as possible and escalated as needed</a:t>
            </a:r>
          </a:p>
          <a:p>
            <a:pPr marL="171450" lvl="0" indent="-171450">
              <a:buFont typeface="Arial" charset="0"/>
              <a:buChar char="•"/>
            </a:pPr>
            <a:r>
              <a:rPr lang="en-US" sz="1200" b="0" i="0" kern="1200" dirty="0">
                <a:solidFill>
                  <a:schemeClr val="tx1"/>
                </a:solidFill>
                <a:effectLst/>
                <a:latin typeface="Times New Roman" pitchFamily="18" charset="0"/>
                <a:ea typeface="+mn-ea"/>
                <a:cs typeface="+mn-cs"/>
              </a:rPr>
              <a:t>Hyper-care support will be provided from July – October</a:t>
            </a:r>
          </a:p>
          <a:p>
            <a:pPr marL="628650" lvl="1" indent="-171450">
              <a:buFont typeface="Arial" charset="0"/>
              <a:buChar char="•"/>
            </a:pPr>
            <a:r>
              <a:rPr lang="en-US" sz="1200" b="0" i="0" kern="1200" dirty="0">
                <a:solidFill>
                  <a:schemeClr val="tx1"/>
                </a:solidFill>
                <a:effectLst/>
                <a:latin typeface="Times New Roman" pitchFamily="18" charset="0"/>
                <a:ea typeface="+mn-ea"/>
                <a:cs typeface="+mn-cs"/>
              </a:rPr>
              <a:t>This means if the call center is unable to answer a question, there will be a team of people ‘behind’ them to help get you the answer you need quickly</a:t>
            </a:r>
          </a:p>
          <a:p>
            <a:pPr marL="171450" lvl="0" indent="-171450">
              <a:buFont typeface="Arial" charset="0"/>
              <a:buChar char="•"/>
            </a:pPr>
            <a:r>
              <a:rPr lang="en-US" sz="1200" b="0" i="0" kern="1200" dirty="0">
                <a:solidFill>
                  <a:schemeClr val="tx1"/>
                </a:solidFill>
                <a:effectLst/>
                <a:latin typeface="Times New Roman" pitchFamily="18" charset="0"/>
                <a:ea typeface="+mn-ea"/>
                <a:cs typeface="+mn-cs"/>
              </a:rPr>
              <a:t>More specific details to follow</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05741D-A57D-4C74-A699-F619202AAB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40614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05741D-A57D-4C74-A699-F619202AAB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47516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5741D-A57D-4C74-A699-F619202AAB38}" type="slidenum">
              <a:rPr lang="en-US" smtClean="0"/>
              <a:t>29</a:t>
            </a:fld>
            <a:endParaRPr lang="en-US"/>
          </a:p>
        </p:txBody>
      </p:sp>
    </p:spTree>
    <p:extLst>
      <p:ext uri="{BB962C8B-B14F-4D97-AF65-F5344CB8AC3E}">
        <p14:creationId xmlns:p14="http://schemas.microsoft.com/office/powerpoint/2010/main" val="390832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10"/>
          </p:nvPr>
        </p:nvSpPr>
        <p:spPr/>
        <p:txBody>
          <a:bodyPr/>
          <a:lstStyle/>
          <a:p>
            <a:fld id="{8A82FE26-9D32-4AE5-AF99-DAFC6627E5AB}" type="slidenum">
              <a:rPr lang="en-US" smtClean="0"/>
              <a:t>2</a:t>
            </a:fld>
            <a:endParaRPr lang="en-US"/>
          </a:p>
        </p:txBody>
      </p:sp>
    </p:spTree>
    <p:extLst>
      <p:ext uri="{BB962C8B-B14F-4D97-AF65-F5344CB8AC3E}">
        <p14:creationId xmlns:p14="http://schemas.microsoft.com/office/powerpoint/2010/main" val="1366963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&lt;Course Name&gt;</a:t>
            </a: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&lt;ILT_Course Name&gt;</a:t>
            </a:r>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0611-CDB8-4007-9138-D1F5264DB36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52366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Encourage your co-workers to prepare for the transition! There are many ways to help</a:t>
            </a:r>
            <a:r>
              <a:rPr lang="en-US" sz="1200" baseline="0" dirty="0"/>
              <a:t> us spread the word: encourage attendance and upcoming events, watch training videos, provide feedback, visit the website, etc.</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05741D-A57D-4C74-A699-F619202AAB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02458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dirty="0"/>
          </a:p>
        </p:txBody>
      </p:sp>
      <p:sp>
        <p:nvSpPr>
          <p:cNvPr id="4" name="Slide Number Placeholder 3"/>
          <p:cNvSpPr>
            <a:spLocks noGrp="1"/>
          </p:cNvSpPr>
          <p:nvPr>
            <p:ph type="sldNum" sz="quarter" idx="10"/>
          </p:nvPr>
        </p:nvSpPr>
        <p:spPr/>
        <p:txBody>
          <a:bodyPr/>
          <a:lstStyle/>
          <a:p>
            <a:pPr defTabSz="931774" fontAlgn="auto">
              <a:spcBef>
                <a:spcPts val="0"/>
              </a:spcBef>
              <a:spcAft>
                <a:spcPts val="0"/>
              </a:spcAft>
              <a:defRPr/>
            </a:pPr>
            <a:fld id="{C3DA1325-79B6-4C4C-9B8C-61A59A1761E3}" type="slidenum">
              <a:rPr lang="en-US" sz="1800" kern="0">
                <a:solidFill>
                  <a:sysClr val="windowText" lastClr="000000"/>
                </a:solidFill>
              </a:rPr>
              <a:pPr defTabSz="931774" fontAlgn="auto">
                <a:spcBef>
                  <a:spcPts val="0"/>
                </a:spcBef>
                <a:spcAft>
                  <a:spcPts val="0"/>
                </a:spcAft>
                <a:defRPr/>
              </a:pPr>
              <a:t>4</a:t>
            </a:fld>
            <a:endParaRPr lang="en-US" sz="1800" kern="0">
              <a:solidFill>
                <a:sysClr val="windowText" lastClr="000000"/>
              </a:solidFill>
            </a:endParaRPr>
          </a:p>
        </p:txBody>
      </p:sp>
    </p:spTree>
    <p:extLst>
      <p:ext uri="{BB962C8B-B14F-4D97-AF65-F5344CB8AC3E}">
        <p14:creationId xmlns:p14="http://schemas.microsoft.com/office/powerpoint/2010/main" val="1936363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2000" dirty="0"/>
          </a:p>
        </p:txBody>
      </p:sp>
      <p:sp>
        <p:nvSpPr>
          <p:cNvPr id="4" name="Footer Placeholder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Yale Sustainability Strategic Plan - Steering Committee Meeting 2/17/2016</a:t>
            </a:r>
            <a:endParaRPr kumimoji="0" lang="en-US" sz="1800" b="0" i="0" u="none" strike="noStrike" kern="0" cap="none" spc="0" normalizeH="0" baseline="0" noProof="0" dirty="0">
              <a:ln>
                <a:noFill/>
              </a:ln>
              <a:solidFill>
                <a:prstClr val="black"/>
              </a:solidFill>
              <a:effectLst/>
              <a:uLnTx/>
              <a:uFillTx/>
            </a:endParaRP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B705F1D-4D1B-48AA-8837-3FB9357A5A68}"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132496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sz="1200" dirty="0"/>
          </a:p>
        </p:txBody>
      </p:sp>
      <p:sp>
        <p:nvSpPr>
          <p:cNvPr id="4" name="Slide Number Placeholder 3"/>
          <p:cNvSpPr>
            <a:spLocks noGrp="1"/>
          </p:cNvSpPr>
          <p:nvPr>
            <p:ph type="sldNum" sz="quarter" idx="10"/>
          </p:nvPr>
        </p:nvSpPr>
        <p:spPr/>
        <p:txBody>
          <a:bodyPr/>
          <a:lstStyle/>
          <a:p>
            <a:fld id="{9705741D-A57D-4C74-A699-F619202AAB38}" type="slidenum">
              <a:rPr lang="en-US" smtClean="0"/>
              <a:t>6</a:t>
            </a:fld>
            <a:endParaRPr lang="en-US"/>
          </a:p>
        </p:txBody>
      </p:sp>
    </p:spTree>
    <p:extLst>
      <p:ext uri="{BB962C8B-B14F-4D97-AF65-F5344CB8AC3E}">
        <p14:creationId xmlns:p14="http://schemas.microsoft.com/office/powerpoint/2010/main" val="402672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9705741D-A57D-4C74-A699-F619202AAB38}" type="slidenum">
              <a:rPr lang="en-US" smtClean="0"/>
              <a:t>7</a:t>
            </a:fld>
            <a:endParaRPr lang="en-US"/>
          </a:p>
        </p:txBody>
      </p:sp>
    </p:spTree>
    <p:extLst>
      <p:ext uri="{BB962C8B-B14F-4D97-AF65-F5344CB8AC3E}">
        <p14:creationId xmlns:p14="http://schemas.microsoft.com/office/powerpoint/2010/main" val="370652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9705741D-A57D-4C74-A699-F619202AAB38}" type="slidenum">
              <a:rPr lang="en-US" smtClean="0"/>
              <a:t>8</a:t>
            </a:fld>
            <a:endParaRPr lang="en-US"/>
          </a:p>
        </p:txBody>
      </p:sp>
    </p:spTree>
    <p:extLst>
      <p:ext uri="{BB962C8B-B14F-4D97-AF65-F5344CB8AC3E}">
        <p14:creationId xmlns:p14="http://schemas.microsoft.com/office/powerpoint/2010/main" val="4037521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Functionality updates occur, roughly, in March and September,</a:t>
            </a:r>
            <a:r>
              <a:rPr lang="en-US" baseline="0" dirty="0"/>
              <a:t> as indicated by the “workday” logo. </a:t>
            </a:r>
          </a:p>
          <a:p>
            <a:pPr marL="171450" indent="-171450">
              <a:buFont typeface="Arial" charset="0"/>
              <a:buChar char="•"/>
            </a:pPr>
            <a:r>
              <a:rPr lang="en-US" baseline="0" dirty="0"/>
              <a:t>We are communicating with users in a variety of ways: through our weekly update to LA’s, OM’s, Change Network, Executive Sponsors, Impacted Systems Community Members, and Workday Program Members. If this group isn’t receiving this communication, their supervisors/Change Partners are receiving it and will provide updates at their in-house meetings. Additionally, the Workday Program is hosting information sessions, like this one, to inform the community about upcoming changes. </a:t>
            </a:r>
          </a:p>
          <a:p>
            <a:pPr marL="171450" indent="-171450">
              <a:buFont typeface="Arial" charset="0"/>
              <a:buChar char="•"/>
            </a:pPr>
            <a:r>
              <a:rPr lang="en-US" baseline="0" dirty="0"/>
              <a:t>We will be testing the system to ensure that the community can fulfill business processes in Workday (and to ensure our training materials are accurate and our support centers have adequate supporting documentation).</a:t>
            </a:r>
          </a:p>
          <a:p>
            <a:pPr marL="171450" indent="-171450">
              <a:buFont typeface="Arial" charset="0"/>
              <a:buChar char="•"/>
            </a:pPr>
            <a:r>
              <a:rPr lang="en-US" baseline="0" dirty="0"/>
              <a:t>Post Go-Live support will be offered for 4 months after July 3, to ensure the community is prepared to use Workday.</a:t>
            </a:r>
          </a:p>
          <a:p>
            <a:pPr marL="171450" indent="-171450">
              <a:buFont typeface="Arial" charset="0"/>
              <a:buChar char="•"/>
            </a:pPr>
            <a:r>
              <a:rPr lang="en-US" baseline="0" dirty="0"/>
              <a:t>We are actively preparing for go-live and will provide more detail in the months ahead.</a:t>
            </a:r>
          </a:p>
          <a:p>
            <a:pPr marL="171450" indent="-171450">
              <a:buFont typeface="Arial" charset="0"/>
              <a:buChar char="•"/>
            </a:pPr>
            <a:r>
              <a:rPr lang="en-US" baseline="0" dirty="0"/>
              <a:t>Finally, we are continually optimizing and improving Workday, with input from the community. This is an ongoing process.</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0FBE02E7-FFAE-46EE-A19F-B811637E56DF}" type="slidenum">
              <a:rPr lang="en-US" smtClean="0"/>
              <a:t>9</a:t>
            </a:fld>
            <a:endParaRPr lang="en-US" dirty="0"/>
          </a:p>
        </p:txBody>
      </p:sp>
    </p:spTree>
    <p:extLst>
      <p:ext uri="{BB962C8B-B14F-4D97-AF65-F5344CB8AC3E}">
        <p14:creationId xmlns:p14="http://schemas.microsoft.com/office/powerpoint/2010/main" val="3029959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05741D-A57D-4C74-A699-F619202AAB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6129412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7.png"/><Relationship Id="rId4" Type="http://schemas.microsoft.com/office/2007/relationships/hdphoto" Target="../media/hdphoto1.wdp"/></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orkday@Yale Template">
    <p:spTree>
      <p:nvGrpSpPr>
        <p:cNvPr id="1" name=""/>
        <p:cNvGrpSpPr/>
        <p:nvPr/>
      </p:nvGrpSpPr>
      <p:grpSpPr>
        <a:xfrm>
          <a:off x="0" y="0"/>
          <a:ext cx="0" cy="0"/>
          <a:chOff x="0" y="0"/>
          <a:chExt cx="0" cy="0"/>
        </a:xfrm>
      </p:grpSpPr>
      <p:pic>
        <p:nvPicPr>
          <p:cNvPr id="8" name="Picture 2" descr="http://admissions.yale.edu/sites/default/files/splash-arches.jpg?1281115993"/>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1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 y="750668"/>
            <a:ext cx="12192000" cy="6107332"/>
          </a:xfrm>
          <a:prstGeom prst="rect">
            <a:avLst/>
          </a:prstGeom>
          <a:noFill/>
          <a:effectLst>
            <a:glow rad="127000">
              <a:srgbClr val="296DC0">
                <a:alpha val="0"/>
              </a:srgbClr>
            </a:glow>
            <a:outerShdw blurRad="50800" dist="50800" dir="5400000" algn="ctr" rotWithShape="0">
              <a:srgbClr val="000000">
                <a:alpha val="0"/>
              </a:srgbClr>
            </a:outerShdw>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28934" y="1001224"/>
            <a:ext cx="10934134" cy="2387600"/>
          </a:xfrm>
        </p:spPr>
        <p:txBody>
          <a:bodyPr anchor="b">
            <a:normAutofit/>
          </a:bodyPr>
          <a:lstStyle>
            <a:lvl1pPr algn="l">
              <a:lnSpc>
                <a:spcPct val="100000"/>
              </a:lnSpc>
              <a:defRPr sz="4800" b="0">
                <a:solidFill>
                  <a:srgbClr val="002060"/>
                </a:solidFill>
                <a:latin typeface="Cambria" panose="020405030504060302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628934" y="3467650"/>
            <a:ext cx="10934134" cy="1655762"/>
          </a:xfrm>
        </p:spPr>
        <p:txBody>
          <a:bodyPr>
            <a:normAutofit/>
          </a:bodyPr>
          <a:lstStyle>
            <a:lvl1pPr marL="0" indent="0" algn="l">
              <a:buNone/>
              <a:defRPr sz="3600" b="1">
                <a:solidFill>
                  <a:srgbClr val="00206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934" y="6349726"/>
            <a:ext cx="2743200" cy="365125"/>
          </a:xfrm>
        </p:spPr>
        <p:txBody>
          <a:bodyPr/>
          <a:lstStyle>
            <a:lvl1pPr>
              <a:defRPr>
                <a:solidFill>
                  <a:srgbClr val="002060"/>
                </a:solidFill>
                <a:latin typeface="+mj-lt"/>
              </a:defRPr>
            </a:lvl1pPr>
          </a:lstStyle>
          <a:p>
            <a:fld id="{C8643B5B-ACC0-4AF5-B511-D74E9092515B}" type="datetimeFigureOut">
              <a:rPr lang="en-US" smtClean="0"/>
              <a:pPr/>
              <a:t>5/9/2017</a:t>
            </a:fld>
            <a:endParaRPr lang="en-US"/>
          </a:p>
        </p:txBody>
      </p:sp>
      <p:sp>
        <p:nvSpPr>
          <p:cNvPr id="5" name="Footer Placeholder 4"/>
          <p:cNvSpPr>
            <a:spLocks noGrp="1"/>
          </p:cNvSpPr>
          <p:nvPr>
            <p:ph type="ftr" sz="quarter" idx="11"/>
          </p:nvPr>
        </p:nvSpPr>
        <p:spPr>
          <a:xfrm>
            <a:off x="4038601" y="6324183"/>
            <a:ext cx="4114800" cy="416209"/>
          </a:xfrm>
        </p:spPr>
        <p:txBody>
          <a:bodyPr/>
          <a:lstStyle>
            <a:lvl1pPr>
              <a:defRPr>
                <a:solidFill>
                  <a:srgbClr val="002060"/>
                </a:solidFill>
                <a:latin typeface="+mj-lt"/>
              </a:defRPr>
            </a:lvl1pPr>
          </a:lstStyle>
          <a:p>
            <a:endParaRPr lang="en-US" dirty="0"/>
          </a:p>
        </p:txBody>
      </p:sp>
      <p:sp>
        <p:nvSpPr>
          <p:cNvPr id="6" name="Slide Number Placeholder 5"/>
          <p:cNvSpPr>
            <a:spLocks noGrp="1"/>
          </p:cNvSpPr>
          <p:nvPr>
            <p:ph type="sldNum" sz="quarter" idx="12"/>
          </p:nvPr>
        </p:nvSpPr>
        <p:spPr>
          <a:xfrm>
            <a:off x="8819868" y="6315805"/>
            <a:ext cx="2743200" cy="365125"/>
          </a:xfrm>
        </p:spPr>
        <p:txBody>
          <a:bodyPr/>
          <a:lstStyle>
            <a:lvl1pPr>
              <a:defRPr>
                <a:solidFill>
                  <a:srgbClr val="002060"/>
                </a:solidFill>
                <a:latin typeface="+mj-lt"/>
              </a:defRPr>
            </a:lvl1pPr>
          </a:lstStyle>
          <a:p>
            <a:fld id="{D89BEF1C-2105-4E62-BAC5-EBCA5A5E8582}" type="slidenum">
              <a:rPr lang="en-US" smtClean="0"/>
              <a:pPr/>
              <a:t>‹#›</a:t>
            </a:fld>
            <a:endParaRPr lang="en-US"/>
          </a:p>
        </p:txBody>
      </p:sp>
      <p:sp>
        <p:nvSpPr>
          <p:cNvPr id="10" name="Rectangle 9"/>
          <p:cNvSpPr/>
          <p:nvPr/>
        </p:nvSpPr>
        <p:spPr bwMode="auto">
          <a:xfrm>
            <a:off x="1" y="-11332"/>
            <a:ext cx="12192001" cy="762000"/>
          </a:xfrm>
          <a:prstGeom prst="rect">
            <a:avLst/>
          </a:prstGeom>
          <a:solidFill>
            <a:srgbClr val="002060"/>
          </a:solidFill>
          <a:ln w="12700">
            <a:solidFill>
              <a:srgbClr val="00346A"/>
            </a:solidFill>
            <a:miter lim="800000"/>
            <a:headEnd type="none" w="sm" len="sm"/>
            <a:tailEnd type="none" w="sm" len="sm"/>
          </a:ln>
        </p:spPr>
        <p:txBody>
          <a:bodyPr wrap="square" lIns="18288" tIns="18288" rIns="18288" bIns="18288" rtlCol="0" anchor="ctr" anchorCtr="1">
            <a:noAutofit/>
          </a:bodyPr>
          <a:lstStyle/>
          <a:p>
            <a:pPr algn="ctr">
              <a:spcBef>
                <a:spcPct val="10000"/>
              </a:spcBef>
              <a:buClr>
                <a:srgbClr val="000000"/>
              </a:buClr>
              <a:buSzPct val="85000"/>
            </a:pPr>
            <a:endParaRPr lang="en-US" sz="1600" dirty="0">
              <a:solidFill>
                <a:srgbClr val="000000"/>
              </a:solidFill>
              <a:latin typeface="Calibri" pitchFamily="34" charset="0"/>
            </a:endParaRPr>
          </a:p>
        </p:txBody>
      </p:sp>
      <p:sp>
        <p:nvSpPr>
          <p:cNvPr id="7" name="TextBox 6"/>
          <p:cNvSpPr txBox="1"/>
          <p:nvPr/>
        </p:nvSpPr>
        <p:spPr>
          <a:xfrm>
            <a:off x="10647676" y="15725"/>
            <a:ext cx="1024576" cy="707886"/>
          </a:xfrm>
          <a:prstGeom prst="rect">
            <a:avLst/>
          </a:prstGeom>
          <a:noFill/>
        </p:spPr>
        <p:txBody>
          <a:bodyPr wrap="none" rtlCol="0">
            <a:spAutoFit/>
          </a:bodyPr>
          <a:lstStyle/>
          <a:p>
            <a:r>
              <a:rPr lang="en-US" sz="4000" dirty="0">
                <a:solidFill>
                  <a:schemeClr val="bg1"/>
                </a:solidFill>
                <a:latin typeface="Garamond" panose="02020404030301010803" pitchFamily="18" charset="0"/>
              </a:rPr>
              <a:t>Yale</a:t>
            </a:r>
          </a:p>
        </p:txBody>
      </p:sp>
    </p:spTree>
    <p:extLst>
      <p:ext uri="{BB962C8B-B14F-4D97-AF65-F5344CB8AC3E}">
        <p14:creationId xmlns:p14="http://schemas.microsoft.com/office/powerpoint/2010/main" val="280833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002060"/>
                </a:solidFill>
                <a:latin typeface="Calibri Light" panose="020F0302020204030204" pitchFamily="34" charset="0"/>
              </a:defRPr>
            </a:lvl1pPr>
          </a:lstStyle>
          <a:p>
            <a:fld id="{C8643B5B-ACC0-4AF5-B511-D74E9092515B}" type="datetimeFigureOut">
              <a:rPr lang="en-US" smtClean="0"/>
              <a:pPr/>
              <a:t>5/9/2017</a:t>
            </a:fld>
            <a:endParaRPr lang="en-US"/>
          </a:p>
        </p:txBody>
      </p:sp>
      <p:sp>
        <p:nvSpPr>
          <p:cNvPr id="5" name="Footer Placeholder 4"/>
          <p:cNvSpPr>
            <a:spLocks noGrp="1"/>
          </p:cNvSpPr>
          <p:nvPr>
            <p:ph type="ftr" sz="quarter" idx="11"/>
          </p:nvPr>
        </p:nvSpPr>
        <p:spPr/>
        <p:txBody>
          <a:bodyPr/>
          <a:lstStyle>
            <a:lvl1pPr>
              <a:defRPr>
                <a:solidFill>
                  <a:srgbClr val="002060"/>
                </a:solidFill>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2060"/>
                </a:solidFill>
                <a:latin typeface="Calibri Light" panose="020F0302020204030204" pitchFamily="34" charset="0"/>
              </a:defRPr>
            </a:lvl1pPr>
          </a:lstStyle>
          <a:p>
            <a:fld id="{D89BEF1C-2105-4E62-BAC5-EBCA5A5E8582}" type="slidenum">
              <a:rPr lang="en-US" smtClean="0"/>
              <a:pPr/>
              <a:t>‹#›</a:t>
            </a:fld>
            <a:endParaRPr lang="en-US"/>
          </a:p>
        </p:txBody>
      </p:sp>
      <p:sp>
        <p:nvSpPr>
          <p:cNvPr id="7" name="Title 1"/>
          <p:cNvSpPr>
            <a:spLocks noGrp="1"/>
          </p:cNvSpPr>
          <p:nvPr>
            <p:ph type="ctrTitle"/>
          </p:nvPr>
        </p:nvSpPr>
        <p:spPr>
          <a:xfrm>
            <a:off x="628934" y="3425587"/>
            <a:ext cx="9144000" cy="891289"/>
          </a:xfrm>
        </p:spPr>
        <p:txBody>
          <a:bodyPr anchor="b">
            <a:normAutofit/>
          </a:bodyPr>
          <a:lstStyle>
            <a:lvl1pPr algn="l">
              <a:lnSpc>
                <a:spcPct val="100000"/>
              </a:lnSpc>
              <a:defRPr sz="4400" b="0">
                <a:solidFill>
                  <a:srgbClr val="002060"/>
                </a:solidFill>
                <a:latin typeface="Cambria" panose="02040503050406030204" pitchFamily="18" charset="0"/>
              </a:defRPr>
            </a:lvl1pPr>
          </a:lstStyle>
          <a:p>
            <a:r>
              <a:rPr lang="en-US"/>
              <a:t>Click to edit Master title style</a:t>
            </a:r>
            <a:endParaRPr lang="en-US" dirty="0"/>
          </a:p>
        </p:txBody>
      </p:sp>
      <p:sp>
        <p:nvSpPr>
          <p:cNvPr id="8" name="Subtitle 2"/>
          <p:cNvSpPr>
            <a:spLocks noGrp="1"/>
          </p:cNvSpPr>
          <p:nvPr>
            <p:ph type="subTitle" idx="1"/>
          </p:nvPr>
        </p:nvSpPr>
        <p:spPr>
          <a:xfrm>
            <a:off x="628934" y="4395703"/>
            <a:ext cx="9144000" cy="1131640"/>
          </a:xfrm>
        </p:spPr>
        <p:txBody>
          <a:bodyPr>
            <a:normAutofit/>
          </a:bodyPr>
          <a:lstStyle>
            <a:lvl1pPr marL="0" indent="0" algn="l">
              <a:buNone/>
              <a:defRPr sz="3200" b="0">
                <a:solidFill>
                  <a:srgbClr val="00206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71544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898755"/>
            <a:ext cx="5410199" cy="5257800"/>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898755"/>
            <a:ext cx="5430672" cy="5257800"/>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643B5B-ACC0-4AF5-B511-D74E9092515B}"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354870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643B5B-ACC0-4AF5-B511-D74E9092515B}"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1684766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43B5B-ACC0-4AF5-B511-D74E9092515B}"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1122841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643B5B-ACC0-4AF5-B511-D74E9092515B}"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459058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643B5B-ACC0-4AF5-B511-D74E9092515B}"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2948807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rts and tex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gray">
          <a:xfrm>
            <a:off x="359776" y="215543"/>
            <a:ext cx="1112731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sz="2800" b="0">
                <a:solidFill>
                  <a:schemeClr val="bg1"/>
                </a:solidFill>
                <a:latin typeface="Georgia" pitchFamily="18" charset="0"/>
              </a:defRPr>
            </a:lvl1pPr>
          </a:lstStyle>
          <a:p>
            <a:pPr lvl="0"/>
            <a:endParaRPr lang="en-US" dirty="0"/>
          </a:p>
        </p:txBody>
      </p:sp>
    </p:spTree>
    <p:extLst>
      <p:ext uri="{BB962C8B-B14F-4D97-AF65-F5344CB8AC3E}">
        <p14:creationId xmlns:p14="http://schemas.microsoft.com/office/powerpoint/2010/main" val="1479784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outlined in blue">
    <p:spTree>
      <p:nvGrpSpPr>
        <p:cNvPr id="1" name=""/>
        <p:cNvGrpSpPr/>
        <p:nvPr/>
      </p:nvGrpSpPr>
      <p:grpSpPr>
        <a:xfrm>
          <a:off x="0" y="0"/>
          <a:ext cx="0" cy="0"/>
          <a:chOff x="0" y="0"/>
          <a:chExt cx="0" cy="0"/>
        </a:xfrm>
      </p:grpSpPr>
      <p:sp>
        <p:nvSpPr>
          <p:cNvPr id="4" name="Text Placeholder 15"/>
          <p:cNvSpPr>
            <a:spLocks noGrp="1"/>
          </p:cNvSpPr>
          <p:nvPr>
            <p:ph type="body" sz="quarter" idx="11"/>
          </p:nvPr>
        </p:nvSpPr>
        <p:spPr>
          <a:xfrm>
            <a:off x="3328416" y="2002971"/>
            <a:ext cx="2731008" cy="4432662"/>
          </a:xfrm>
          <a:prstGeom prst="rect">
            <a:avLst/>
          </a:prstGeom>
          <a:solidFill>
            <a:srgbClr val="FFFFFF"/>
          </a:solidFill>
          <a:ln w="28575">
            <a:solidFill>
              <a:schemeClr val="accent1"/>
            </a:solidFill>
          </a:ln>
          <a:effectLst>
            <a:outerShdw blurRad="50800" dist="38100" dir="2700000" algn="tl" rotWithShape="0">
              <a:prstClr val="black">
                <a:alpha val="40000"/>
              </a:prstClr>
            </a:outerShdw>
          </a:effectLst>
        </p:spPr>
        <p:txBody>
          <a:bodyPr lIns="73152" tIns="182880" rIns="73152" bIns="73152"/>
          <a:lstStyle>
            <a:lvl1pPr>
              <a:buNone/>
              <a:defRPr/>
            </a:lvl1pPr>
          </a:lstStyle>
          <a:p>
            <a:pPr lvl="0"/>
            <a:r>
              <a:rPr lang="en-US"/>
              <a:t>Click to edit Master text styles</a:t>
            </a:r>
          </a:p>
          <a:p>
            <a:pPr lvl="1"/>
            <a:r>
              <a:rPr lang="en-US"/>
              <a:t>Second level</a:t>
            </a:r>
          </a:p>
        </p:txBody>
      </p:sp>
      <p:sp>
        <p:nvSpPr>
          <p:cNvPr id="8" name="Text Placeholder 15"/>
          <p:cNvSpPr>
            <a:spLocks noGrp="1"/>
          </p:cNvSpPr>
          <p:nvPr>
            <p:ph type="body" sz="quarter" idx="14"/>
          </p:nvPr>
        </p:nvSpPr>
        <p:spPr>
          <a:xfrm>
            <a:off x="524256" y="2002971"/>
            <a:ext cx="2731008" cy="4432662"/>
          </a:xfrm>
          <a:prstGeom prst="rect">
            <a:avLst/>
          </a:prstGeom>
          <a:solidFill>
            <a:srgbClr val="FFFFFF"/>
          </a:solidFill>
          <a:ln w="28575">
            <a:solidFill>
              <a:schemeClr val="accent1"/>
            </a:solidFill>
          </a:ln>
          <a:effectLst>
            <a:outerShdw blurRad="50800" dist="38100" dir="2700000" algn="tl" rotWithShape="0">
              <a:prstClr val="black">
                <a:alpha val="40000"/>
              </a:prstClr>
            </a:outerShdw>
          </a:effectLst>
        </p:spPr>
        <p:txBody>
          <a:bodyPr lIns="73152" tIns="182880" rIns="73152" bIns="73152"/>
          <a:lstStyle>
            <a:lvl1pPr>
              <a:buNone/>
              <a:defRPr/>
            </a:lvl1pPr>
          </a:lstStyle>
          <a:p>
            <a:pPr lvl="0"/>
            <a:r>
              <a:rPr lang="en-US" dirty="0"/>
              <a:t>Click to edit Master text styles</a:t>
            </a:r>
          </a:p>
          <a:p>
            <a:pPr lvl="1"/>
            <a:r>
              <a:rPr lang="en-US" dirty="0"/>
              <a:t>Second level</a:t>
            </a:r>
          </a:p>
        </p:txBody>
      </p:sp>
      <p:sp>
        <p:nvSpPr>
          <p:cNvPr id="11" name="Text Placeholder 15"/>
          <p:cNvSpPr>
            <a:spLocks noGrp="1"/>
          </p:cNvSpPr>
          <p:nvPr>
            <p:ph type="body" sz="quarter" idx="15"/>
          </p:nvPr>
        </p:nvSpPr>
        <p:spPr>
          <a:xfrm>
            <a:off x="6132576" y="2002971"/>
            <a:ext cx="2731008" cy="4432662"/>
          </a:xfrm>
          <a:prstGeom prst="rect">
            <a:avLst/>
          </a:prstGeom>
          <a:solidFill>
            <a:srgbClr val="FFFFFF"/>
          </a:solidFill>
          <a:ln w="28575">
            <a:solidFill>
              <a:schemeClr val="accent1"/>
            </a:solidFill>
          </a:ln>
          <a:effectLst>
            <a:outerShdw blurRad="50800" dist="38100" dir="2700000" algn="tl" rotWithShape="0">
              <a:prstClr val="black">
                <a:alpha val="40000"/>
              </a:prstClr>
            </a:outerShdw>
          </a:effectLst>
        </p:spPr>
        <p:txBody>
          <a:bodyPr lIns="73152" tIns="182880" rIns="73152" bIns="73152"/>
          <a:lstStyle>
            <a:lvl1pPr>
              <a:buNone/>
              <a:defRPr/>
            </a:lvl1pPr>
          </a:lstStyle>
          <a:p>
            <a:pPr lvl="0"/>
            <a:r>
              <a:rPr lang="en-US"/>
              <a:t>Click to edit Master text styles</a:t>
            </a:r>
          </a:p>
          <a:p>
            <a:pPr lvl="1"/>
            <a:r>
              <a:rPr lang="en-US"/>
              <a:t>Second level</a:t>
            </a:r>
          </a:p>
        </p:txBody>
      </p:sp>
      <p:sp>
        <p:nvSpPr>
          <p:cNvPr id="13" name="Text Placeholder 15"/>
          <p:cNvSpPr>
            <a:spLocks noGrp="1"/>
          </p:cNvSpPr>
          <p:nvPr>
            <p:ph type="body" sz="quarter" idx="17"/>
          </p:nvPr>
        </p:nvSpPr>
        <p:spPr>
          <a:xfrm>
            <a:off x="8936736" y="2002971"/>
            <a:ext cx="2731008" cy="4432662"/>
          </a:xfrm>
          <a:prstGeom prst="rect">
            <a:avLst/>
          </a:prstGeom>
          <a:solidFill>
            <a:srgbClr val="FFFFFF"/>
          </a:solidFill>
          <a:ln w="28575">
            <a:solidFill>
              <a:schemeClr val="accent1"/>
            </a:solidFill>
          </a:ln>
          <a:effectLst>
            <a:outerShdw blurRad="50800" dist="38100" dir="2700000" algn="tl" rotWithShape="0">
              <a:prstClr val="black">
                <a:alpha val="40000"/>
              </a:prstClr>
            </a:outerShdw>
          </a:effectLst>
        </p:spPr>
        <p:txBody>
          <a:bodyPr lIns="73152" tIns="182880" rIns="73152" bIns="73152"/>
          <a:lstStyle>
            <a:lvl1pPr>
              <a:buNone/>
              <a:defRPr/>
            </a:lvl1pPr>
          </a:lstStyle>
          <a:p>
            <a:pPr lvl="0"/>
            <a:r>
              <a:rPr lang="en-US"/>
              <a:t>Click to edit Master text styles</a:t>
            </a:r>
          </a:p>
          <a:p>
            <a:pPr lvl="1"/>
            <a:r>
              <a:rPr lang="en-US"/>
              <a:t>Second level</a:t>
            </a:r>
          </a:p>
        </p:txBody>
      </p:sp>
      <p:sp>
        <p:nvSpPr>
          <p:cNvPr id="10" name="Title Placeholder 5"/>
          <p:cNvSpPr>
            <a:spLocks noGrp="1"/>
          </p:cNvSpPr>
          <p:nvPr>
            <p:ph type="title"/>
          </p:nvPr>
        </p:nvSpPr>
        <p:spPr>
          <a:xfrm>
            <a:off x="313661" y="100414"/>
            <a:ext cx="9992833" cy="58185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sz="quarter" idx="18"/>
          </p:nvPr>
        </p:nvSpPr>
        <p:spPr>
          <a:xfrm>
            <a:off x="524934" y="1149350"/>
            <a:ext cx="11142133" cy="6619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688646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rgbClr val="002060"/>
                </a:solidFill>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a:xfrm>
            <a:off x="8859671" y="6356350"/>
            <a:ext cx="2743200" cy="365125"/>
          </a:xfrm>
          <a:prstGeom prst="rect">
            <a:avLst/>
          </a:prstGeom>
        </p:spPr>
        <p:txBody>
          <a:bodyPr/>
          <a:lstStyle>
            <a:lvl1pPr>
              <a:defRPr>
                <a:solidFill>
                  <a:srgbClr val="002060"/>
                </a:solidFill>
                <a:latin typeface="Calibri Light" panose="020F0302020204030204" pitchFamily="34" charset="0"/>
              </a:defRPr>
            </a:lvl1pPr>
          </a:lstStyle>
          <a:p>
            <a:fld id="{D89BEF1C-2105-4E62-BAC5-EBCA5A5E8582}" type="slidenum">
              <a:rPr lang="en-US" smtClean="0"/>
              <a:pPr/>
              <a:t>‹#›</a:t>
            </a:fld>
            <a:endParaRPr lang="en-US"/>
          </a:p>
        </p:txBody>
      </p:sp>
    </p:spTree>
    <p:extLst>
      <p:ext uri="{BB962C8B-B14F-4D97-AF65-F5344CB8AC3E}">
        <p14:creationId xmlns:p14="http://schemas.microsoft.com/office/powerpoint/2010/main" val="2559231461"/>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eneric table layout">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313661" y="100414"/>
            <a:ext cx="9992833" cy="581857"/>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70599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43B5B-ACC0-4AF5-B511-D74E9092515B}"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3609514720"/>
      </p:ext>
    </p:extLst>
  </p:cSld>
  <p:clrMapOvr>
    <a:masterClrMapping/>
  </p:clrMapOvr>
  <p:transition>
    <p:fade/>
  </p:transition>
  <p:extLst>
    <p:ext uri="{DCECCB84-F9BA-43D5-87BE-67443E8EF086}">
      <p15:sldGuideLst xmlns:p15="http://schemas.microsoft.com/office/powerpoint/2012/main">
        <p15:guide id="1" orient="horz" pos="576">
          <p15:clr>
            <a:srgbClr val="FBAE40"/>
          </p15:clr>
        </p15:guide>
        <p15:guide id="2" pos="2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6301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descr="http://admissions.yale.edu/sites/default/files/splash-arches.jpg?1281115993"/>
          <p:cNvPicPr>
            <a:picLocks noChangeAspect="1" noChangeArrowheads="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1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 y="750668"/>
            <a:ext cx="12192000" cy="6107332"/>
          </a:xfrm>
          <a:prstGeom prst="rect">
            <a:avLst/>
          </a:prstGeom>
          <a:noFill/>
          <a:effectLst>
            <a:glow rad="127000">
              <a:srgbClr val="296DC0">
                <a:alpha val="0"/>
              </a:srgbClr>
            </a:glow>
            <a:outerShdw blurRad="50800" dist="50800" dir="5400000" algn="ctr" rotWithShape="0">
              <a:srgbClr val="000000">
                <a:alpha val="0"/>
              </a:srgbClr>
            </a:outerShdw>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28934" y="1001224"/>
            <a:ext cx="10934134" cy="2387600"/>
          </a:xfrm>
        </p:spPr>
        <p:txBody>
          <a:bodyPr anchor="b">
            <a:normAutofit/>
          </a:bodyPr>
          <a:lstStyle>
            <a:lvl1pPr algn="l">
              <a:lnSpc>
                <a:spcPct val="100000"/>
              </a:lnSpc>
              <a:defRPr sz="4800" b="0">
                <a:solidFill>
                  <a:srgbClr val="002060"/>
                </a:solidFill>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628934" y="3467650"/>
            <a:ext cx="10934134" cy="1655762"/>
          </a:xfrm>
        </p:spPr>
        <p:txBody>
          <a:bodyPr>
            <a:normAutofit/>
          </a:bodyPr>
          <a:lstStyle>
            <a:lvl1pPr marL="0" indent="0" algn="l">
              <a:buNone/>
              <a:defRPr sz="3600" b="1">
                <a:solidFill>
                  <a:srgbClr val="00206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934" y="6349726"/>
            <a:ext cx="2743200" cy="365125"/>
          </a:xfrm>
        </p:spPr>
        <p:txBody>
          <a:bodyPr/>
          <a:lstStyle>
            <a:lvl1pPr>
              <a:defRPr>
                <a:solidFill>
                  <a:srgbClr val="002060"/>
                </a:solidFill>
                <a:latin typeface="+mj-lt"/>
              </a:defRPr>
            </a:lvl1pPr>
          </a:lstStyle>
          <a:p>
            <a:fld id="{C8643B5B-ACC0-4AF5-B511-D74E9092515B}" type="datetimeFigureOut">
              <a:rPr lang="en-US" smtClean="0"/>
              <a:pPr/>
              <a:t>5/9/2017</a:t>
            </a:fld>
            <a:endParaRPr lang="en-US" dirty="0"/>
          </a:p>
        </p:txBody>
      </p:sp>
      <p:sp>
        <p:nvSpPr>
          <p:cNvPr id="5" name="Footer Placeholder 4"/>
          <p:cNvSpPr>
            <a:spLocks noGrp="1"/>
          </p:cNvSpPr>
          <p:nvPr>
            <p:ph type="ftr" sz="quarter" idx="11"/>
          </p:nvPr>
        </p:nvSpPr>
        <p:spPr>
          <a:xfrm>
            <a:off x="4038601" y="6324183"/>
            <a:ext cx="4114800" cy="416209"/>
          </a:xfrm>
        </p:spPr>
        <p:txBody>
          <a:bodyPr/>
          <a:lstStyle>
            <a:lvl1pPr>
              <a:defRPr>
                <a:solidFill>
                  <a:srgbClr val="002060"/>
                </a:solidFill>
                <a:latin typeface="+mj-lt"/>
              </a:defRPr>
            </a:lvl1pPr>
          </a:lstStyle>
          <a:p>
            <a:endParaRPr lang="en-US" dirty="0"/>
          </a:p>
        </p:txBody>
      </p:sp>
      <p:sp>
        <p:nvSpPr>
          <p:cNvPr id="6" name="Slide Number Placeholder 5"/>
          <p:cNvSpPr>
            <a:spLocks noGrp="1"/>
          </p:cNvSpPr>
          <p:nvPr>
            <p:ph type="sldNum" sz="quarter" idx="12"/>
          </p:nvPr>
        </p:nvSpPr>
        <p:spPr>
          <a:xfrm>
            <a:off x="8819868" y="6315805"/>
            <a:ext cx="2743200" cy="365125"/>
          </a:xfrm>
        </p:spPr>
        <p:txBody>
          <a:bodyPr/>
          <a:lstStyle>
            <a:lvl1pPr>
              <a:defRPr>
                <a:solidFill>
                  <a:srgbClr val="002060"/>
                </a:solidFill>
                <a:latin typeface="+mj-lt"/>
              </a:defRPr>
            </a:lvl1pPr>
          </a:lstStyle>
          <a:p>
            <a:fld id="{D89BEF1C-2105-4E62-BAC5-EBCA5A5E8582}" type="slidenum">
              <a:rPr lang="en-US" smtClean="0"/>
              <a:pPr/>
              <a:t>‹#›</a:t>
            </a:fld>
            <a:endParaRPr lang="en-US" dirty="0"/>
          </a:p>
        </p:txBody>
      </p:sp>
      <p:sp>
        <p:nvSpPr>
          <p:cNvPr id="10" name="Rectangle 9"/>
          <p:cNvSpPr/>
          <p:nvPr userDrawn="1"/>
        </p:nvSpPr>
        <p:spPr bwMode="auto">
          <a:xfrm>
            <a:off x="1" y="-11332"/>
            <a:ext cx="12192001" cy="762000"/>
          </a:xfrm>
          <a:prstGeom prst="rect">
            <a:avLst/>
          </a:prstGeom>
          <a:solidFill>
            <a:srgbClr val="002060"/>
          </a:solidFill>
          <a:ln w="12700">
            <a:solidFill>
              <a:srgbClr val="00346A"/>
            </a:solidFill>
            <a:miter lim="800000"/>
            <a:headEnd type="none" w="sm" len="sm"/>
            <a:tailEnd type="none" w="sm" len="sm"/>
          </a:ln>
        </p:spPr>
        <p:txBody>
          <a:bodyPr wrap="square" lIns="18288" tIns="18288" rIns="18288" bIns="18288" rtlCol="0" anchor="ctr" anchorCtr="1">
            <a:noAutofit/>
          </a:bodyPr>
          <a:lstStyle/>
          <a:p>
            <a:pPr algn="ctr">
              <a:spcBef>
                <a:spcPct val="10000"/>
              </a:spcBef>
              <a:buClr>
                <a:srgbClr val="000000"/>
              </a:buClr>
              <a:buSzPct val="85000"/>
            </a:pPr>
            <a:endParaRPr lang="en-US" sz="1600" dirty="0">
              <a:solidFill>
                <a:srgbClr val="000000"/>
              </a:solidFill>
              <a:latin typeface="Calibri" pitchFamily="34" charset="0"/>
            </a:endParaRPr>
          </a:p>
        </p:txBody>
      </p:sp>
      <p:sp>
        <p:nvSpPr>
          <p:cNvPr id="7" name="TextBox 6"/>
          <p:cNvSpPr txBox="1"/>
          <p:nvPr userDrawn="1"/>
        </p:nvSpPr>
        <p:spPr>
          <a:xfrm>
            <a:off x="10647676" y="15725"/>
            <a:ext cx="1024576" cy="707886"/>
          </a:xfrm>
          <a:prstGeom prst="rect">
            <a:avLst/>
          </a:prstGeom>
          <a:noFill/>
        </p:spPr>
        <p:txBody>
          <a:bodyPr wrap="none" rtlCol="0">
            <a:spAutoFit/>
          </a:bodyPr>
          <a:lstStyle/>
          <a:p>
            <a:r>
              <a:rPr lang="en-US" sz="4000" dirty="0">
                <a:solidFill>
                  <a:prstClr val="white"/>
                </a:solidFill>
                <a:latin typeface="Garamond" panose="02020404030301010803" pitchFamily="18" charset="0"/>
              </a:rPr>
              <a:t>Yale</a:t>
            </a:r>
          </a:p>
        </p:txBody>
      </p:sp>
    </p:spTree>
    <p:extLst>
      <p:ext uri="{BB962C8B-B14F-4D97-AF65-F5344CB8AC3E}">
        <p14:creationId xmlns:p14="http://schemas.microsoft.com/office/powerpoint/2010/main" val="427113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8643B5B-ACC0-4AF5-B511-D74E9092515B}" type="datetimeFigureOut">
              <a:rPr lang="en-US" smtClean="0">
                <a:solidFill>
                  <a:prstClr val="black">
                    <a:tint val="75000"/>
                  </a:prstClr>
                </a:solidFill>
              </a:rPr>
              <a:pPr/>
              <a:t>5/9/2017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89BEF1C-2105-4E62-BAC5-EBCA5A5E85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540125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002060"/>
                </a:solidFill>
                <a:latin typeface="Calibri Light" panose="020F0302020204030204" pitchFamily="34" charset="0"/>
              </a:defRPr>
            </a:lvl1pPr>
          </a:lstStyle>
          <a:p>
            <a:fld id="{C8643B5B-ACC0-4AF5-B511-D74E9092515B}" type="datetimeFigureOut">
              <a:rPr lang="en-US" smtClean="0"/>
              <a:pPr/>
              <a:t>5/9/2017</a:t>
            </a:fld>
            <a:endParaRPr lang="en-US" dirty="0"/>
          </a:p>
        </p:txBody>
      </p:sp>
      <p:sp>
        <p:nvSpPr>
          <p:cNvPr id="5" name="Footer Placeholder 4"/>
          <p:cNvSpPr>
            <a:spLocks noGrp="1"/>
          </p:cNvSpPr>
          <p:nvPr>
            <p:ph type="ftr" sz="quarter" idx="11"/>
          </p:nvPr>
        </p:nvSpPr>
        <p:spPr/>
        <p:txBody>
          <a:bodyPr/>
          <a:lstStyle>
            <a:lvl1pPr>
              <a:defRPr>
                <a:solidFill>
                  <a:srgbClr val="002060"/>
                </a:solidFill>
                <a:latin typeface="Calibri Light" panose="020F03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2060"/>
                </a:solidFill>
                <a:latin typeface="Calibri Light" panose="020F0302020204030204" pitchFamily="34" charset="0"/>
              </a:defRPr>
            </a:lvl1pPr>
          </a:lstStyle>
          <a:p>
            <a:fld id="{D89BEF1C-2105-4E62-BAC5-EBCA5A5E8582}" type="slidenum">
              <a:rPr lang="en-US" smtClean="0"/>
              <a:pPr/>
              <a:t>‹#›</a:t>
            </a:fld>
            <a:endParaRPr lang="en-US" dirty="0"/>
          </a:p>
        </p:txBody>
      </p:sp>
      <p:pic>
        <p:nvPicPr>
          <p:cNvPr id="9" name="Picture 2" descr="http://admissions.yale.edu/sites/default/files/splash-arches.jpg?1281115993"/>
          <p:cNvPicPr>
            <a:picLocks noChangeAspect="1" noChangeArrowheads="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1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 y="750668"/>
            <a:ext cx="12192000" cy="6107332"/>
          </a:xfrm>
          <a:prstGeom prst="rect">
            <a:avLst/>
          </a:prstGeom>
          <a:noFill/>
          <a:effectLst>
            <a:glow rad="127000">
              <a:srgbClr val="296DC0">
                <a:alpha val="0"/>
              </a:srgbClr>
            </a:glow>
            <a:outerShdw blurRad="50800" dist="50800" dir="5400000" algn="ctr" rotWithShape="0">
              <a:srgbClr val="000000">
                <a:alpha val="0"/>
              </a:srgbClr>
            </a:outerShdw>
            <a:softEdge rad="635000"/>
          </a:effectLst>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628934" y="3425587"/>
            <a:ext cx="9144000" cy="891289"/>
          </a:xfrm>
        </p:spPr>
        <p:txBody>
          <a:bodyPr anchor="b">
            <a:normAutofit/>
          </a:bodyPr>
          <a:lstStyle>
            <a:lvl1pPr algn="l">
              <a:lnSpc>
                <a:spcPct val="100000"/>
              </a:lnSpc>
              <a:defRPr sz="4400" b="0">
                <a:solidFill>
                  <a:srgbClr val="002060"/>
                </a:solidFill>
                <a:latin typeface="Cambria" panose="02040503050406030204" pitchFamily="18" charset="0"/>
              </a:defRPr>
            </a:lvl1pPr>
          </a:lstStyle>
          <a:p>
            <a:r>
              <a:rPr lang="en-US" dirty="0"/>
              <a:t>Click to edit Master title style</a:t>
            </a:r>
          </a:p>
        </p:txBody>
      </p:sp>
      <p:sp>
        <p:nvSpPr>
          <p:cNvPr id="8" name="Subtitle 2"/>
          <p:cNvSpPr>
            <a:spLocks noGrp="1"/>
          </p:cNvSpPr>
          <p:nvPr>
            <p:ph type="subTitle" idx="1"/>
          </p:nvPr>
        </p:nvSpPr>
        <p:spPr>
          <a:xfrm>
            <a:off x="628934" y="4395703"/>
            <a:ext cx="9144000" cy="1131640"/>
          </a:xfrm>
        </p:spPr>
        <p:txBody>
          <a:bodyPr>
            <a:normAutofit/>
          </a:bodyPr>
          <a:lstStyle>
            <a:lvl1pPr marL="0" indent="0" algn="l">
              <a:buNone/>
              <a:defRPr sz="3200" b="0">
                <a:solidFill>
                  <a:srgbClr val="00206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05281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898755"/>
            <a:ext cx="5410199" cy="5257800"/>
          </a:xfrm>
        </p:spPr>
        <p:txBody>
          <a:bodyPr/>
          <a:lstStyle>
            <a:lvl1pPr>
              <a:defRPr sz="28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898755"/>
            <a:ext cx="5430672" cy="5257800"/>
          </a:xfrm>
        </p:spPr>
        <p:txBody>
          <a:bodyPr/>
          <a:lstStyle>
            <a:lvl1pPr>
              <a:defRPr sz="28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8643B5B-ACC0-4AF5-B511-D74E9092515B}" type="datetimeFigureOut">
              <a:rPr lang="en-US" smtClean="0">
                <a:solidFill>
                  <a:prstClr val="black">
                    <a:tint val="75000"/>
                  </a:prstClr>
                </a:solidFill>
              </a:rPr>
              <a:pPr/>
              <a:t>5/9/2017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89BEF1C-2105-4E62-BAC5-EBCA5A5E85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6483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643B5B-ACC0-4AF5-B511-D74E9092515B}" type="datetimeFigureOut">
              <a:rPr lang="en-US" smtClean="0">
                <a:solidFill>
                  <a:prstClr val="black">
                    <a:tint val="75000"/>
                  </a:prstClr>
                </a:solidFill>
              </a:rPr>
              <a:pPr/>
              <a:t>5/9/2017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89BEF1C-2105-4E62-BAC5-EBCA5A5E85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095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43B5B-ACC0-4AF5-B511-D74E9092515B}" type="datetimeFigureOut">
              <a:rPr lang="en-US" smtClean="0">
                <a:solidFill>
                  <a:prstClr val="black">
                    <a:tint val="75000"/>
                  </a:prstClr>
                </a:solidFill>
              </a:rPr>
              <a:pPr/>
              <a:t>5/9/2017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89BEF1C-2105-4E62-BAC5-EBCA5A5E85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1155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643B5B-ACC0-4AF5-B511-D74E9092515B}" type="datetimeFigureOut">
              <a:rPr lang="en-US" smtClean="0">
                <a:solidFill>
                  <a:prstClr val="black">
                    <a:tint val="75000"/>
                  </a:prstClr>
                </a:solidFill>
              </a:rPr>
              <a:pPr/>
              <a:t>5/9/2017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89BEF1C-2105-4E62-BAC5-EBCA5A5E85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3126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643B5B-ACC0-4AF5-B511-D74E9092515B}" type="datetimeFigureOut">
              <a:rPr lang="en-US" smtClean="0">
                <a:solidFill>
                  <a:prstClr val="black">
                    <a:tint val="75000"/>
                  </a:prstClr>
                </a:solidFill>
              </a:rPr>
              <a:pPr/>
              <a:t>5/9/2017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89BEF1C-2105-4E62-BAC5-EBCA5A5E85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2039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4303" y="6342459"/>
            <a:ext cx="2968925" cy="365125"/>
          </a:xfrm>
          <a:prstGeom prst="rect">
            <a:avLst/>
          </a:prstGeom>
        </p:spPr>
        <p:txBody>
          <a:bodyPr/>
          <a:lstStyle/>
          <a:p>
            <a:fld id="{9FF9A657-0421-4602-AF37-D41ECBF4B26B}" type="datetime1">
              <a:rPr lang="en-US" smtClean="0">
                <a:solidFill>
                  <a:srgbClr val="242852">
                    <a:tint val="75000"/>
                  </a:srgbClr>
                </a:solidFill>
              </a:rPr>
              <a:pPr/>
              <a:t>5/9/2017</a:t>
            </a:fld>
            <a:endParaRPr lang="en-US" dirty="0">
              <a:solidFill>
                <a:srgbClr val="242852">
                  <a:tint val="75000"/>
                </a:srgbClr>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8623299" y="6356350"/>
            <a:ext cx="2974675" cy="365125"/>
          </a:xfrm>
          <a:prstGeom prst="rect">
            <a:avLst/>
          </a:prstGeom>
        </p:spPr>
        <p:txBody>
          <a:bodyPr/>
          <a:lstStyle/>
          <a:p>
            <a:fld id="{0275A18E-A893-4123-BF14-89A5225B52C4}" type="slidenum">
              <a:rPr lang="en-US" smtClean="0">
                <a:solidFill>
                  <a:srgbClr val="242852">
                    <a:tint val="75000"/>
                  </a:srgbClr>
                </a:solidFill>
              </a:rPr>
              <a:pPr/>
              <a:t>‹#›</a:t>
            </a:fld>
            <a:endParaRPr lang="en-US" dirty="0">
              <a:solidFill>
                <a:srgbClr val="242852">
                  <a:tint val="75000"/>
                </a:srgbClr>
              </a:solidFill>
            </a:endParaRPr>
          </a:p>
        </p:txBody>
      </p:sp>
      <p:sp>
        <p:nvSpPr>
          <p:cNvPr id="6" name="Title Placeholder 1"/>
          <p:cNvSpPr>
            <a:spLocks noGrp="1"/>
          </p:cNvSpPr>
          <p:nvPr>
            <p:ph type="title"/>
          </p:nvPr>
        </p:nvSpPr>
        <p:spPr>
          <a:xfrm>
            <a:off x="395925" y="-56041"/>
            <a:ext cx="10113049" cy="77425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Content Placeholder 5"/>
          <p:cNvSpPr>
            <a:spLocks noGrp="1"/>
          </p:cNvSpPr>
          <p:nvPr>
            <p:ph sz="quarter" idx="4"/>
          </p:nvPr>
        </p:nvSpPr>
        <p:spPr>
          <a:xfrm>
            <a:off x="395926" y="914400"/>
            <a:ext cx="11202048" cy="5364480"/>
          </a:xfrm>
        </p:spPr>
        <p:txBody>
          <a:bodyPr/>
          <a:lstStyle>
            <a:lvl1pPr>
              <a:defRPr sz="2200"/>
            </a:lvl1pPr>
            <a:lvl2pPr>
              <a:defRPr sz="2000"/>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6661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002060"/>
                </a:solidFill>
                <a:latin typeface="Calibri Light" panose="020F0302020204030204" pitchFamily="34" charset="0"/>
              </a:defRPr>
            </a:lvl1pPr>
          </a:lstStyle>
          <a:p>
            <a:fld id="{C8643B5B-ACC0-4AF5-B511-D74E9092515B}" type="datetimeFigureOut">
              <a:rPr lang="en-US" smtClean="0"/>
              <a:pPr/>
              <a:t>5/9/2017</a:t>
            </a:fld>
            <a:endParaRPr lang="en-US"/>
          </a:p>
        </p:txBody>
      </p:sp>
      <p:sp>
        <p:nvSpPr>
          <p:cNvPr id="5" name="Footer Placeholder 4"/>
          <p:cNvSpPr>
            <a:spLocks noGrp="1"/>
          </p:cNvSpPr>
          <p:nvPr>
            <p:ph type="ftr" sz="quarter" idx="11"/>
          </p:nvPr>
        </p:nvSpPr>
        <p:spPr/>
        <p:txBody>
          <a:bodyPr/>
          <a:lstStyle>
            <a:lvl1pPr>
              <a:defRPr>
                <a:solidFill>
                  <a:srgbClr val="002060"/>
                </a:solidFill>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2060"/>
                </a:solidFill>
                <a:latin typeface="Calibri Light" panose="020F0302020204030204" pitchFamily="34" charset="0"/>
              </a:defRPr>
            </a:lvl1pPr>
          </a:lstStyle>
          <a:p>
            <a:fld id="{D89BEF1C-2105-4E62-BAC5-EBCA5A5E8582}" type="slidenum">
              <a:rPr lang="en-US" smtClean="0"/>
              <a:pPr/>
              <a:t>‹#›</a:t>
            </a:fld>
            <a:endParaRPr lang="en-US"/>
          </a:p>
        </p:txBody>
      </p:sp>
      <p:pic>
        <p:nvPicPr>
          <p:cNvPr id="9" name="Picture 2" descr="http://admissions.yale.edu/sites/default/files/splash-arches.jpg?1281115993"/>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1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 y="750668"/>
            <a:ext cx="12192000" cy="6107332"/>
          </a:xfrm>
          <a:prstGeom prst="rect">
            <a:avLst/>
          </a:prstGeom>
          <a:noFill/>
          <a:effectLst>
            <a:glow rad="127000">
              <a:srgbClr val="296DC0">
                <a:alpha val="0"/>
              </a:srgbClr>
            </a:glow>
            <a:outerShdw blurRad="50800" dist="50800" dir="5400000" algn="ctr" rotWithShape="0">
              <a:srgbClr val="000000">
                <a:alpha val="0"/>
              </a:srgbClr>
            </a:outerShdw>
            <a:softEdge rad="635000"/>
          </a:effectLst>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628934" y="3425587"/>
            <a:ext cx="9144000" cy="891289"/>
          </a:xfrm>
        </p:spPr>
        <p:txBody>
          <a:bodyPr anchor="b">
            <a:normAutofit/>
          </a:bodyPr>
          <a:lstStyle>
            <a:lvl1pPr algn="l">
              <a:lnSpc>
                <a:spcPct val="100000"/>
              </a:lnSpc>
              <a:defRPr sz="4400" b="0">
                <a:solidFill>
                  <a:srgbClr val="002060"/>
                </a:solidFill>
                <a:latin typeface="Cambria" panose="02040503050406030204" pitchFamily="18" charset="0"/>
              </a:defRPr>
            </a:lvl1pPr>
          </a:lstStyle>
          <a:p>
            <a:r>
              <a:rPr lang="en-US"/>
              <a:t>Click to edit Master title style</a:t>
            </a:r>
            <a:endParaRPr lang="en-US" dirty="0"/>
          </a:p>
        </p:txBody>
      </p:sp>
      <p:sp>
        <p:nvSpPr>
          <p:cNvPr id="8" name="Subtitle 2"/>
          <p:cNvSpPr>
            <a:spLocks noGrp="1"/>
          </p:cNvSpPr>
          <p:nvPr>
            <p:ph type="subTitle" idx="1"/>
          </p:nvPr>
        </p:nvSpPr>
        <p:spPr>
          <a:xfrm>
            <a:off x="628934" y="4395703"/>
            <a:ext cx="9144000" cy="1131640"/>
          </a:xfrm>
        </p:spPr>
        <p:txBody>
          <a:bodyPr>
            <a:normAutofit/>
          </a:bodyPr>
          <a:lstStyle>
            <a:lvl1pPr marL="0" indent="0" algn="l">
              <a:buNone/>
              <a:defRPr sz="3200" b="0">
                <a:solidFill>
                  <a:srgbClr val="00206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extBox 10"/>
          <p:cNvSpPr txBox="1"/>
          <p:nvPr userDrawn="1"/>
        </p:nvSpPr>
        <p:spPr>
          <a:xfrm>
            <a:off x="8009862" y="1836"/>
            <a:ext cx="4182140" cy="744328"/>
          </a:xfrm>
          <a:prstGeom prst="rect">
            <a:avLst/>
          </a:prstGeom>
        </p:spPr>
        <p:txBody>
          <a:bodyPr wrap="square" rtlCol="0" anchor="ctr">
            <a:noAutofit/>
          </a:bodyPr>
          <a:lstStyle/>
          <a:p>
            <a:pPr marL="1588" algn="r">
              <a:lnSpc>
                <a:spcPct val="106000"/>
              </a:lnSpc>
              <a:spcBef>
                <a:spcPct val="80000"/>
              </a:spcBef>
              <a:buClr>
                <a:srgbClr val="000000"/>
              </a:buClr>
              <a:buFont typeface="Wingdings 2" pitchFamily="18" charset="2"/>
              <a:buNone/>
            </a:pPr>
            <a:r>
              <a:rPr lang="en-US" sz="3200" dirty="0">
                <a:solidFill>
                  <a:srgbClr val="FFFFFF"/>
                </a:solidFill>
                <a:latin typeface="Baskerville Old Face" panose="02020602080505020303" pitchFamily="18" charset="0"/>
              </a:rPr>
              <a:t>Workday@Yale</a:t>
            </a:r>
          </a:p>
        </p:txBody>
      </p:sp>
      <p:sp>
        <p:nvSpPr>
          <p:cNvPr id="12" name="TextBox 11"/>
          <p:cNvSpPr txBox="1"/>
          <p:nvPr userDrawn="1"/>
        </p:nvSpPr>
        <p:spPr>
          <a:xfrm>
            <a:off x="7999505" y="-12942"/>
            <a:ext cx="4182140" cy="744328"/>
          </a:xfrm>
          <a:prstGeom prst="rect">
            <a:avLst/>
          </a:prstGeom>
        </p:spPr>
        <p:txBody>
          <a:bodyPr wrap="square" rtlCol="0" anchor="ctr">
            <a:noAutofit/>
          </a:bodyPr>
          <a:lstStyle/>
          <a:p>
            <a:pPr marL="1588" algn="r">
              <a:lnSpc>
                <a:spcPct val="106000"/>
              </a:lnSpc>
              <a:spcBef>
                <a:spcPct val="80000"/>
              </a:spcBef>
              <a:buClr>
                <a:srgbClr val="000000"/>
              </a:buClr>
              <a:buFont typeface="Wingdings 2" pitchFamily="18" charset="2"/>
              <a:buNone/>
            </a:pPr>
            <a:r>
              <a:rPr lang="en-US" sz="3200" dirty="0">
                <a:solidFill>
                  <a:srgbClr val="FFFFFF"/>
                </a:solidFill>
                <a:latin typeface="Baskerville Old Face" panose="02020602080505020303" pitchFamily="18" charset="0"/>
              </a:rPr>
              <a:t>Workday@Yale</a:t>
            </a:r>
          </a:p>
        </p:txBody>
      </p:sp>
      <p:pic>
        <p:nvPicPr>
          <p:cNvPr id="13" name="Picture 12"/>
          <p:cNvPicPr>
            <a:picLocks noChangeAspect="1"/>
          </p:cNvPicPr>
          <p:nvPr userDrawn="1"/>
        </p:nvPicPr>
        <p:blipFill>
          <a:blip r:embed="rId4"/>
          <a:stretch>
            <a:fillRect/>
          </a:stretch>
        </p:blipFill>
        <p:spPr>
          <a:xfrm>
            <a:off x="11175813" y="264753"/>
            <a:ext cx="723364" cy="315899"/>
          </a:xfrm>
          <a:prstGeom prst="rect">
            <a:avLst/>
          </a:prstGeom>
        </p:spPr>
      </p:pic>
      <p:pic>
        <p:nvPicPr>
          <p:cNvPr id="14" name="Picture 13"/>
          <p:cNvPicPr>
            <a:picLocks noChangeAspect="1"/>
          </p:cNvPicPr>
          <p:nvPr userDrawn="1"/>
        </p:nvPicPr>
        <p:blipFill>
          <a:blip r:embed="rId5"/>
          <a:stretch>
            <a:fillRect/>
          </a:stretch>
        </p:blipFill>
        <p:spPr>
          <a:xfrm>
            <a:off x="-23605" y="-27908"/>
            <a:ext cx="12205250" cy="774259"/>
          </a:xfrm>
          <a:prstGeom prst="rect">
            <a:avLst/>
          </a:prstGeom>
        </p:spPr>
      </p:pic>
    </p:spTree>
    <p:extLst>
      <p:ext uri="{BB962C8B-B14F-4D97-AF65-F5344CB8AC3E}">
        <p14:creationId xmlns:p14="http://schemas.microsoft.com/office/powerpoint/2010/main" val="665283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8643B5B-ACC0-4AF5-B511-D74E9092515B}"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19733382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6858000"/>
          </a:xfrm>
          <a:prstGeom prst="rect">
            <a:avLst/>
          </a:prstGeom>
        </p:spPr>
      </p:pic>
      <p:sp>
        <p:nvSpPr>
          <p:cNvPr id="13" name="Rectangle 12"/>
          <p:cNvSpPr/>
          <p:nvPr userDrawn="1"/>
        </p:nvSpPr>
        <p:spPr>
          <a:xfrm>
            <a:off x="507001" y="2478503"/>
            <a:ext cx="4064000" cy="39696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4" name="Title 1"/>
          <p:cNvSpPr>
            <a:spLocks noGrp="1"/>
          </p:cNvSpPr>
          <p:nvPr>
            <p:ph type="ctrTitle"/>
          </p:nvPr>
        </p:nvSpPr>
        <p:spPr>
          <a:xfrm>
            <a:off x="898966" y="3066552"/>
            <a:ext cx="3410392" cy="1352411"/>
          </a:xfrm>
        </p:spPr>
        <p:txBody>
          <a:bodyPr>
            <a:noAutofit/>
          </a:bodyPr>
          <a:lstStyle/>
          <a:p>
            <a:pPr>
              <a:lnSpc>
                <a:spcPts val="5000"/>
              </a:lnSpc>
            </a:pPr>
            <a:r>
              <a:rPr lang="en-US" sz="4800" dirty="0">
                <a:solidFill>
                  <a:schemeClr val="bg1"/>
                </a:solidFill>
                <a:latin typeface="Times New Roman" panose="02020603050405020304" pitchFamily="18" charset="0"/>
                <a:ea typeface="YaleDesign-Roman" charset="0"/>
                <a:cs typeface="Times New Roman" panose="02020603050405020304" pitchFamily="18" charset="0"/>
              </a:rPr>
              <a:t>Title of</a:t>
            </a:r>
            <a:br>
              <a:rPr lang="en-US" sz="4800" dirty="0">
                <a:solidFill>
                  <a:schemeClr val="bg1"/>
                </a:solidFill>
                <a:latin typeface="Times New Roman" panose="02020603050405020304" pitchFamily="18" charset="0"/>
                <a:ea typeface="YaleDesign-Roman" charset="0"/>
                <a:cs typeface="Times New Roman" panose="02020603050405020304" pitchFamily="18" charset="0"/>
              </a:rPr>
            </a:br>
            <a:r>
              <a:rPr lang="en-US" sz="4800" dirty="0">
                <a:solidFill>
                  <a:schemeClr val="bg1"/>
                </a:solidFill>
                <a:latin typeface="Times New Roman" panose="02020603050405020304" pitchFamily="18" charset="0"/>
                <a:ea typeface="YaleDesign-Roman" charset="0"/>
                <a:cs typeface="Times New Roman" panose="02020603050405020304" pitchFamily="18" charset="0"/>
              </a:rPr>
              <a:t>Presentation</a:t>
            </a:r>
          </a:p>
        </p:txBody>
      </p:sp>
      <p:sp>
        <p:nvSpPr>
          <p:cNvPr id="15" name="Subtitle 2"/>
          <p:cNvSpPr>
            <a:spLocks noGrp="1"/>
          </p:cNvSpPr>
          <p:nvPr>
            <p:ph type="subTitle" idx="1"/>
          </p:nvPr>
        </p:nvSpPr>
        <p:spPr>
          <a:xfrm>
            <a:off x="898966" y="4591864"/>
            <a:ext cx="2939766" cy="1883375"/>
          </a:xfrm>
        </p:spPr>
        <p:txBody>
          <a:bodyPr>
            <a:noAutofit/>
          </a:bodyPr>
          <a:lstStyle>
            <a:lvl1pPr marL="0" indent="0">
              <a:buNone/>
              <a:defRPr/>
            </a:lvl1pPr>
          </a:lstStyle>
          <a:p>
            <a:pPr>
              <a:lnSpc>
                <a:spcPct val="100000"/>
              </a:lnSpc>
              <a:spcBef>
                <a:spcPts val="0"/>
              </a:spcBef>
            </a:pPr>
            <a:r>
              <a:rPr lang="en-US" sz="3000" dirty="0">
                <a:solidFill>
                  <a:schemeClr val="bg1"/>
                </a:solidFill>
                <a:latin typeface="Times New Roman" panose="02020603050405020304" pitchFamily="18" charset="0"/>
                <a:ea typeface="YaleDesign-Roman" charset="0"/>
                <a:cs typeface="Times New Roman" panose="02020603050405020304" pitchFamily="18" charset="0"/>
              </a:rPr>
              <a:t>Workday@Yale</a:t>
            </a:r>
          </a:p>
          <a:p>
            <a:endParaRPr lang="en-US" sz="1600" dirty="0">
              <a:solidFill>
                <a:schemeClr val="bg1"/>
              </a:solidFill>
              <a:latin typeface="Times New Roman" panose="02020603050405020304" pitchFamily="18" charset="0"/>
              <a:ea typeface="YaleDesign-Roman" charset="0"/>
              <a:cs typeface="Times New Roman" panose="02020603050405020304" pitchFamily="18" charset="0"/>
            </a:endParaRPr>
          </a:p>
          <a:p>
            <a:endParaRPr lang="en-US" sz="1600" dirty="0">
              <a:solidFill>
                <a:schemeClr val="bg1"/>
              </a:solidFill>
              <a:latin typeface="Times New Roman" panose="02020603050405020304" pitchFamily="18" charset="0"/>
              <a:ea typeface="YaleDesign-Roman" charset="0"/>
              <a:cs typeface="Times New Roman" panose="02020603050405020304" pitchFamily="18" charset="0"/>
            </a:endParaRPr>
          </a:p>
          <a:p>
            <a:r>
              <a:rPr lang="en-US" sz="1800" dirty="0">
                <a:solidFill>
                  <a:schemeClr val="bg1"/>
                </a:solidFill>
                <a:latin typeface="Times New Roman" panose="02020603050405020304" pitchFamily="18" charset="0"/>
                <a:ea typeface="YaleDesign-Roman" charset="0"/>
                <a:cs typeface="Times New Roman" panose="02020603050405020304" pitchFamily="18" charset="0"/>
              </a:rPr>
              <a:t>Month XX, 20XX</a:t>
            </a:r>
          </a:p>
        </p:txBody>
      </p:sp>
    </p:spTree>
    <p:extLst>
      <p:ext uri="{BB962C8B-B14F-4D97-AF65-F5344CB8AC3E}">
        <p14:creationId xmlns:p14="http://schemas.microsoft.com/office/powerpoint/2010/main" val="4026063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1" y="898755"/>
            <a:ext cx="5410199" cy="5257800"/>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898755"/>
            <a:ext cx="5430672" cy="5257800"/>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643B5B-ACC0-4AF5-B511-D74E9092515B}"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689113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8643B5B-ACC0-4AF5-B511-D74E9092515B}"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359641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43B5B-ACC0-4AF5-B511-D74E9092515B}"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358908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643B5B-ACC0-4AF5-B511-D74E9092515B}"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4035058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643B5B-ACC0-4AF5-B511-D74E9092515B}"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2840558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4303" y="6342459"/>
            <a:ext cx="2968925" cy="365125"/>
          </a:xfrm>
          <a:prstGeom prst="rect">
            <a:avLst/>
          </a:prstGeom>
        </p:spPr>
        <p:txBody>
          <a:bodyPr/>
          <a:lstStyle/>
          <a:p>
            <a:fld id="{9FF9A657-0421-4602-AF37-D41ECBF4B26B}" type="datetime1">
              <a:rPr lang="en-US" smtClean="0">
                <a:solidFill>
                  <a:srgbClr val="242852">
                    <a:tint val="75000"/>
                  </a:srgbClr>
                </a:solidFill>
              </a:rPr>
              <a:pPr/>
              <a:t>5/9/2017</a:t>
            </a:fld>
            <a:endParaRPr lang="en-US">
              <a:solidFill>
                <a:srgbClr val="242852">
                  <a:tint val="75000"/>
                </a:srgbClr>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23299" y="6356350"/>
            <a:ext cx="2974675" cy="365125"/>
          </a:xfrm>
          <a:prstGeom prst="rect">
            <a:avLst/>
          </a:prstGeom>
        </p:spPr>
        <p:txBody>
          <a:bodyPr/>
          <a:lstStyle/>
          <a:p>
            <a:fld id="{0275A18E-A893-4123-BF14-89A5225B52C4}" type="slidenum">
              <a:rPr lang="en-US" smtClean="0">
                <a:solidFill>
                  <a:srgbClr val="242852">
                    <a:tint val="75000"/>
                  </a:srgbClr>
                </a:solidFill>
              </a:rPr>
              <a:pPr/>
              <a:t>‹#›</a:t>
            </a:fld>
            <a:endParaRPr lang="en-US">
              <a:solidFill>
                <a:srgbClr val="242852">
                  <a:tint val="75000"/>
                </a:srgbClr>
              </a:solidFill>
            </a:endParaRPr>
          </a:p>
        </p:txBody>
      </p:sp>
      <p:sp>
        <p:nvSpPr>
          <p:cNvPr id="6" name="Title Placeholder 1"/>
          <p:cNvSpPr>
            <a:spLocks noGrp="1"/>
          </p:cNvSpPr>
          <p:nvPr>
            <p:ph type="title"/>
          </p:nvPr>
        </p:nvSpPr>
        <p:spPr>
          <a:xfrm>
            <a:off x="395925" y="-56041"/>
            <a:ext cx="10113049" cy="77425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Content Placeholder 5"/>
          <p:cNvSpPr>
            <a:spLocks noGrp="1"/>
          </p:cNvSpPr>
          <p:nvPr>
            <p:ph sz="quarter" idx="4"/>
          </p:nvPr>
        </p:nvSpPr>
        <p:spPr>
          <a:xfrm>
            <a:off x="395926" y="914400"/>
            <a:ext cx="11202048" cy="5364480"/>
          </a:xfrm>
        </p:spPr>
        <p:txBody>
          <a:bodyPr/>
          <a:lstStyle>
            <a:lvl1pPr>
              <a:defRPr sz="2200"/>
            </a:lvl1pPr>
            <a:lvl2pPr>
              <a:defRPr sz="2000"/>
            </a:lvl2pPr>
            <a:lvl3pPr>
              <a:defRPr sz="1800"/>
            </a:lvl3pPr>
            <a:lvl4pPr>
              <a:defRPr sz="1800"/>
            </a:lvl4pPr>
            <a:lvl5pPr>
              <a:defRPr sz="1800"/>
            </a:lvl5pPr>
          </a:lstStyle>
          <a:p>
            <a:pPr lvl="0"/>
            <a:r>
              <a:rPr lang="en-US"/>
              <a:t>Edit Master text styles</a:t>
            </a:r>
          </a:p>
        </p:txBody>
      </p:sp>
    </p:spTree>
    <p:extLst>
      <p:ext uri="{BB962C8B-B14F-4D97-AF65-F5344CB8AC3E}">
        <p14:creationId xmlns:p14="http://schemas.microsoft.com/office/powerpoint/2010/main" val="3910739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522822" y="1154114"/>
            <a:ext cx="5353049" cy="5135562"/>
          </a:xfrm>
          <a:prstGeom prst="rect">
            <a:avLst/>
          </a:prstGeom>
          <a:noFill/>
          <a:ln w="9525" algn="ctr">
            <a:noFill/>
            <a:miter lim="800000"/>
            <a:headEnd/>
            <a:tailEnd/>
          </a:ln>
          <a:effectLst/>
        </p:spPr>
        <p:txBody>
          <a:bodyPr lIns="0" tIns="0" rIns="0" bIns="0"/>
          <a:lstStyle/>
          <a:p>
            <a:pPr>
              <a:lnSpc>
                <a:spcPct val="106000"/>
              </a:lnSpc>
              <a:spcBef>
                <a:spcPct val="80000"/>
              </a:spcBef>
              <a:buClr>
                <a:prstClr val="black"/>
              </a:buClr>
              <a:buSzPct val="80000"/>
              <a:buFont typeface="Wingdings" pitchFamily="2" charset="2"/>
              <a:buNone/>
              <a:defRPr/>
            </a:pPr>
            <a:endParaRPr lang="en-US" sz="675" dirty="0">
              <a:solidFill>
                <a:prstClr val="black"/>
              </a:solidFill>
            </a:endParaRPr>
          </a:p>
        </p:txBody>
      </p:sp>
      <p:sp>
        <p:nvSpPr>
          <p:cNvPr id="14" name="Text Placeholder 13"/>
          <p:cNvSpPr>
            <a:spLocks noGrp="1"/>
          </p:cNvSpPr>
          <p:nvPr>
            <p:ph type="body" sz="quarter" idx="10"/>
          </p:nvPr>
        </p:nvSpPr>
        <p:spPr>
          <a:xfrm>
            <a:off x="524260" y="880946"/>
            <a:ext cx="11136461" cy="5410129"/>
          </a:xfrm>
          <a:prstGeom prst="rect">
            <a:avLst/>
          </a:prstGeom>
        </p:spPr>
        <p:txBody>
          <a:bodyPr/>
          <a:lstStyle>
            <a:lvl1pPr>
              <a:buNone/>
              <a:defRPr/>
            </a:lvl1pPr>
          </a:lstStyle>
          <a:p>
            <a:pPr lvl="0"/>
            <a:r>
              <a:rPr lang="en-US" dirty="0"/>
              <a:t>Click to edit Master text styles</a:t>
            </a:r>
          </a:p>
        </p:txBody>
      </p:sp>
      <p:sp>
        <p:nvSpPr>
          <p:cNvPr id="5" name="Rectangle 2"/>
          <p:cNvSpPr>
            <a:spLocks noGrp="1" noChangeArrowheads="1"/>
          </p:cNvSpPr>
          <p:nvPr>
            <p:ph type="title"/>
          </p:nvPr>
        </p:nvSpPr>
        <p:spPr bwMode="gray">
          <a:xfrm>
            <a:off x="359777" y="225816"/>
            <a:ext cx="1112731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defRPr sz="2100" b="0">
                <a:solidFill>
                  <a:schemeClr val="bg1"/>
                </a:solidFill>
                <a:latin typeface="Georgia" pitchFamily="18" charset="0"/>
              </a:defRPr>
            </a:lvl1pPr>
          </a:lstStyle>
          <a:p>
            <a:pPr lvl="0"/>
            <a:endParaRPr lang="en-US" dirty="0"/>
          </a:p>
        </p:txBody>
      </p:sp>
    </p:spTree>
    <p:extLst>
      <p:ext uri="{BB962C8B-B14F-4D97-AF65-F5344CB8AC3E}">
        <p14:creationId xmlns:p14="http://schemas.microsoft.com/office/powerpoint/2010/main" val="2964289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outlined in blue">
    <p:spTree>
      <p:nvGrpSpPr>
        <p:cNvPr id="1" name=""/>
        <p:cNvGrpSpPr/>
        <p:nvPr/>
      </p:nvGrpSpPr>
      <p:grpSpPr>
        <a:xfrm>
          <a:off x="0" y="0"/>
          <a:ext cx="0" cy="0"/>
          <a:chOff x="0" y="0"/>
          <a:chExt cx="0" cy="0"/>
        </a:xfrm>
      </p:grpSpPr>
      <p:sp>
        <p:nvSpPr>
          <p:cNvPr id="4" name="Text Placeholder 15"/>
          <p:cNvSpPr>
            <a:spLocks noGrp="1"/>
          </p:cNvSpPr>
          <p:nvPr>
            <p:ph type="body" sz="quarter" idx="11"/>
          </p:nvPr>
        </p:nvSpPr>
        <p:spPr>
          <a:xfrm>
            <a:off x="3328416" y="2002971"/>
            <a:ext cx="2731008" cy="4432662"/>
          </a:xfrm>
          <a:prstGeom prst="rect">
            <a:avLst/>
          </a:prstGeom>
          <a:solidFill>
            <a:srgbClr val="FFFFFF"/>
          </a:solidFill>
          <a:ln w="28575">
            <a:solidFill>
              <a:schemeClr val="accent1"/>
            </a:solidFill>
          </a:ln>
          <a:effectLst>
            <a:outerShdw blurRad="50800" dist="38100" dir="2700000" algn="tl" rotWithShape="0">
              <a:prstClr val="black">
                <a:alpha val="40000"/>
              </a:prstClr>
            </a:outerShdw>
          </a:effectLst>
        </p:spPr>
        <p:txBody>
          <a:bodyPr lIns="73152" tIns="182880" rIns="73152" bIns="73152"/>
          <a:lstStyle>
            <a:lvl1pPr>
              <a:buNone/>
              <a:defRPr/>
            </a:lvl1pPr>
          </a:lstStyle>
          <a:p>
            <a:pPr lvl="0"/>
            <a:r>
              <a:rPr lang="en-US"/>
              <a:t>Click to edit Master text styles</a:t>
            </a:r>
          </a:p>
          <a:p>
            <a:pPr lvl="1"/>
            <a:r>
              <a:rPr lang="en-US"/>
              <a:t>Second level</a:t>
            </a:r>
          </a:p>
        </p:txBody>
      </p:sp>
      <p:sp>
        <p:nvSpPr>
          <p:cNvPr id="8" name="Text Placeholder 15"/>
          <p:cNvSpPr>
            <a:spLocks noGrp="1"/>
          </p:cNvSpPr>
          <p:nvPr>
            <p:ph type="body" sz="quarter" idx="14"/>
          </p:nvPr>
        </p:nvSpPr>
        <p:spPr>
          <a:xfrm>
            <a:off x="524256" y="2002971"/>
            <a:ext cx="2731008" cy="4432662"/>
          </a:xfrm>
          <a:prstGeom prst="rect">
            <a:avLst/>
          </a:prstGeom>
          <a:solidFill>
            <a:srgbClr val="FFFFFF"/>
          </a:solidFill>
          <a:ln w="28575">
            <a:solidFill>
              <a:schemeClr val="accent1"/>
            </a:solidFill>
          </a:ln>
          <a:effectLst>
            <a:outerShdw blurRad="50800" dist="38100" dir="2700000" algn="tl" rotWithShape="0">
              <a:prstClr val="black">
                <a:alpha val="40000"/>
              </a:prstClr>
            </a:outerShdw>
          </a:effectLst>
        </p:spPr>
        <p:txBody>
          <a:bodyPr lIns="73152" tIns="182880" rIns="73152" bIns="73152"/>
          <a:lstStyle>
            <a:lvl1pPr>
              <a:buNone/>
              <a:defRPr/>
            </a:lvl1pPr>
          </a:lstStyle>
          <a:p>
            <a:pPr lvl="0"/>
            <a:r>
              <a:rPr lang="en-US" dirty="0"/>
              <a:t>Click to edit Master text styles</a:t>
            </a:r>
          </a:p>
          <a:p>
            <a:pPr lvl="1"/>
            <a:r>
              <a:rPr lang="en-US" dirty="0"/>
              <a:t>Second level</a:t>
            </a:r>
          </a:p>
        </p:txBody>
      </p:sp>
      <p:sp>
        <p:nvSpPr>
          <p:cNvPr id="11" name="Text Placeholder 15"/>
          <p:cNvSpPr>
            <a:spLocks noGrp="1"/>
          </p:cNvSpPr>
          <p:nvPr>
            <p:ph type="body" sz="quarter" idx="15"/>
          </p:nvPr>
        </p:nvSpPr>
        <p:spPr>
          <a:xfrm>
            <a:off x="6132576" y="2002971"/>
            <a:ext cx="2731008" cy="4432662"/>
          </a:xfrm>
          <a:prstGeom prst="rect">
            <a:avLst/>
          </a:prstGeom>
          <a:solidFill>
            <a:srgbClr val="FFFFFF"/>
          </a:solidFill>
          <a:ln w="28575">
            <a:solidFill>
              <a:schemeClr val="accent1"/>
            </a:solidFill>
          </a:ln>
          <a:effectLst>
            <a:outerShdw blurRad="50800" dist="38100" dir="2700000" algn="tl" rotWithShape="0">
              <a:prstClr val="black">
                <a:alpha val="40000"/>
              </a:prstClr>
            </a:outerShdw>
          </a:effectLst>
        </p:spPr>
        <p:txBody>
          <a:bodyPr lIns="73152" tIns="182880" rIns="73152" bIns="73152"/>
          <a:lstStyle>
            <a:lvl1pPr>
              <a:buNone/>
              <a:defRPr/>
            </a:lvl1pPr>
          </a:lstStyle>
          <a:p>
            <a:pPr lvl="0"/>
            <a:r>
              <a:rPr lang="en-US"/>
              <a:t>Click to edit Master text styles</a:t>
            </a:r>
          </a:p>
          <a:p>
            <a:pPr lvl="1"/>
            <a:r>
              <a:rPr lang="en-US"/>
              <a:t>Second level</a:t>
            </a:r>
          </a:p>
        </p:txBody>
      </p:sp>
      <p:sp>
        <p:nvSpPr>
          <p:cNvPr id="13" name="Text Placeholder 15"/>
          <p:cNvSpPr>
            <a:spLocks noGrp="1"/>
          </p:cNvSpPr>
          <p:nvPr>
            <p:ph type="body" sz="quarter" idx="17"/>
          </p:nvPr>
        </p:nvSpPr>
        <p:spPr>
          <a:xfrm>
            <a:off x="8936736" y="2002971"/>
            <a:ext cx="2731008" cy="4432662"/>
          </a:xfrm>
          <a:prstGeom prst="rect">
            <a:avLst/>
          </a:prstGeom>
          <a:solidFill>
            <a:srgbClr val="FFFFFF"/>
          </a:solidFill>
          <a:ln w="28575">
            <a:solidFill>
              <a:schemeClr val="accent1"/>
            </a:solidFill>
          </a:ln>
          <a:effectLst>
            <a:outerShdw blurRad="50800" dist="38100" dir="2700000" algn="tl" rotWithShape="0">
              <a:prstClr val="black">
                <a:alpha val="40000"/>
              </a:prstClr>
            </a:outerShdw>
          </a:effectLst>
        </p:spPr>
        <p:txBody>
          <a:bodyPr lIns="73152" tIns="182880" rIns="73152" bIns="73152"/>
          <a:lstStyle>
            <a:lvl1pPr>
              <a:buNone/>
              <a:defRPr/>
            </a:lvl1pPr>
          </a:lstStyle>
          <a:p>
            <a:pPr lvl="0"/>
            <a:r>
              <a:rPr lang="en-US"/>
              <a:t>Click to edit Master text styles</a:t>
            </a:r>
          </a:p>
          <a:p>
            <a:pPr lvl="1"/>
            <a:r>
              <a:rPr lang="en-US"/>
              <a:t>Second level</a:t>
            </a:r>
          </a:p>
        </p:txBody>
      </p:sp>
      <p:sp>
        <p:nvSpPr>
          <p:cNvPr id="10" name="Title Placeholder 5"/>
          <p:cNvSpPr>
            <a:spLocks noGrp="1"/>
          </p:cNvSpPr>
          <p:nvPr>
            <p:ph type="title"/>
          </p:nvPr>
        </p:nvSpPr>
        <p:spPr>
          <a:xfrm>
            <a:off x="313661" y="100414"/>
            <a:ext cx="9992833" cy="58185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sz="quarter" idx="18"/>
          </p:nvPr>
        </p:nvSpPr>
        <p:spPr>
          <a:xfrm>
            <a:off x="524934" y="1149350"/>
            <a:ext cx="11142133" cy="6619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69527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898755"/>
            <a:ext cx="5410199" cy="5257800"/>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898755"/>
            <a:ext cx="5430672" cy="5257800"/>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643B5B-ACC0-4AF5-B511-D74E9092515B}"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3432372657"/>
      </p:ext>
    </p:extLst>
  </p:cSld>
  <p:clrMapOvr>
    <a:masterClrMapping/>
  </p:clrMapOvr>
  <p:extLst>
    <p:ext uri="{DCECCB84-F9BA-43D5-87BE-67443E8EF086}">
      <p15:sldGuideLst xmlns:p15="http://schemas.microsoft.com/office/powerpoint/2012/main">
        <p15:guide id="1" orient="horz" pos="576">
          <p15:clr>
            <a:srgbClr val="FBAE40"/>
          </p15:clr>
        </p15:guide>
        <p15:guide id="2" pos="2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Title Slide - Yale Graphic">
    <p:bg>
      <p:bgPr>
        <a:solidFill>
          <a:schemeClr val="bg1"/>
        </a:solidFill>
        <a:effectLst/>
      </p:bgPr>
    </p:bg>
    <p:spTree>
      <p:nvGrpSpPr>
        <p:cNvPr id="1" name=""/>
        <p:cNvGrpSpPr/>
        <p:nvPr/>
      </p:nvGrpSpPr>
      <p:grpSpPr>
        <a:xfrm>
          <a:off x="0" y="0"/>
          <a:ext cx="0" cy="0"/>
          <a:chOff x="0" y="0"/>
          <a:chExt cx="0" cy="0"/>
        </a:xfrm>
      </p:grpSpPr>
      <p:sp>
        <p:nvSpPr>
          <p:cNvPr id="3700739" name="Rectangle 3"/>
          <p:cNvSpPr>
            <a:spLocks noGrp="1" noChangeArrowheads="1"/>
          </p:cNvSpPr>
          <p:nvPr>
            <p:ph type="ctrTitle" sz="quarter"/>
          </p:nvPr>
        </p:nvSpPr>
        <p:spPr>
          <a:xfrm>
            <a:off x="891852" y="3854661"/>
            <a:ext cx="9963707" cy="610780"/>
          </a:xfrm>
          <a:prstGeom prst="rect">
            <a:avLst/>
          </a:prstGeom>
        </p:spPr>
        <p:txBody>
          <a:bodyPr>
            <a:noAutofit/>
          </a:bodyPr>
          <a:lstStyle>
            <a:lvl1pPr>
              <a:lnSpc>
                <a:spcPct val="100000"/>
              </a:lnSpc>
              <a:spcBef>
                <a:spcPct val="100000"/>
              </a:spcBef>
              <a:buClr>
                <a:schemeClr val="tx2"/>
              </a:buClr>
              <a:buSzPct val="85000"/>
              <a:buFont typeface="Wingdings" pitchFamily="2" charset="2"/>
              <a:buNone/>
              <a:defRPr sz="2800" b="1">
                <a:solidFill>
                  <a:srgbClr val="00346A"/>
                </a:solidFill>
                <a:latin typeface="YaleNew" panose="02000602050000020003" pitchFamily="50" charset="0"/>
              </a:defRPr>
            </a:lvl1pPr>
          </a:lstStyle>
          <a:p>
            <a:r>
              <a:rPr lang="en-US" dirty="0"/>
              <a:t>Click to edit Master title style</a:t>
            </a:r>
          </a:p>
        </p:txBody>
      </p:sp>
      <p:sp>
        <p:nvSpPr>
          <p:cNvPr id="5" name="TextBox 4"/>
          <p:cNvSpPr txBox="1"/>
          <p:nvPr userDrawn="1"/>
        </p:nvSpPr>
        <p:spPr>
          <a:xfrm>
            <a:off x="8009862" y="1836"/>
            <a:ext cx="4182140" cy="744328"/>
          </a:xfrm>
          <a:prstGeom prst="rect">
            <a:avLst/>
          </a:prstGeom>
        </p:spPr>
        <p:txBody>
          <a:bodyPr wrap="square" rtlCol="0" anchor="ctr">
            <a:noAutofit/>
          </a:bodyPr>
          <a:lstStyle/>
          <a:p>
            <a:pPr marL="1588" algn="r" fontAlgn="base">
              <a:lnSpc>
                <a:spcPct val="106000"/>
              </a:lnSpc>
              <a:spcBef>
                <a:spcPct val="80000"/>
              </a:spcBef>
              <a:spcAft>
                <a:spcPct val="0"/>
              </a:spcAft>
              <a:buClr>
                <a:srgbClr val="000000"/>
              </a:buClr>
              <a:buFont typeface="Wingdings 2" pitchFamily="18" charset="2"/>
              <a:buNone/>
            </a:pPr>
            <a:r>
              <a:rPr lang="en-US" sz="3200" dirty="0">
                <a:solidFill>
                  <a:srgbClr val="FFFFFF"/>
                </a:solidFill>
                <a:latin typeface="Baskerville Old Face" panose="02020602080505020303" pitchFamily="18" charset="0"/>
                <a:cs typeface="Arial" charset="0"/>
              </a:rPr>
              <a:t>Workday@Yale</a:t>
            </a:r>
          </a:p>
        </p:txBody>
      </p:sp>
      <p:sp>
        <p:nvSpPr>
          <p:cNvPr id="11" name="TextBox 10"/>
          <p:cNvSpPr txBox="1"/>
          <p:nvPr userDrawn="1"/>
        </p:nvSpPr>
        <p:spPr>
          <a:xfrm>
            <a:off x="7999505" y="-12942"/>
            <a:ext cx="4182140" cy="744328"/>
          </a:xfrm>
          <a:prstGeom prst="rect">
            <a:avLst/>
          </a:prstGeom>
        </p:spPr>
        <p:txBody>
          <a:bodyPr wrap="square" rtlCol="0" anchor="ctr">
            <a:noAutofit/>
          </a:bodyPr>
          <a:lstStyle/>
          <a:p>
            <a:pPr marL="1588" algn="r" fontAlgn="base">
              <a:lnSpc>
                <a:spcPct val="106000"/>
              </a:lnSpc>
              <a:spcBef>
                <a:spcPct val="80000"/>
              </a:spcBef>
              <a:spcAft>
                <a:spcPct val="0"/>
              </a:spcAft>
              <a:buClr>
                <a:srgbClr val="000000"/>
              </a:buClr>
              <a:buFont typeface="Wingdings 2" pitchFamily="18" charset="2"/>
              <a:buNone/>
            </a:pPr>
            <a:r>
              <a:rPr lang="en-US" sz="3200" dirty="0">
                <a:solidFill>
                  <a:srgbClr val="FFFFFF"/>
                </a:solidFill>
                <a:latin typeface="Baskerville Old Face" panose="02020602080505020303" pitchFamily="18" charset="0"/>
                <a:cs typeface="Arial" charset="0"/>
              </a:rPr>
              <a:t>Workday@Yale</a:t>
            </a:r>
          </a:p>
        </p:txBody>
      </p:sp>
      <p:sp>
        <p:nvSpPr>
          <p:cNvPr id="9" name="TextBox 8"/>
          <p:cNvSpPr txBox="1"/>
          <p:nvPr userDrawn="1"/>
        </p:nvSpPr>
        <p:spPr>
          <a:xfrm>
            <a:off x="8013531" y="9923"/>
            <a:ext cx="4182140" cy="744328"/>
          </a:xfrm>
          <a:prstGeom prst="rect">
            <a:avLst/>
          </a:prstGeom>
        </p:spPr>
        <p:txBody>
          <a:bodyPr wrap="square" rtlCol="0" anchor="ctr">
            <a:noAutofit/>
          </a:bodyPr>
          <a:lstStyle/>
          <a:p>
            <a:pPr marL="1588" algn="r" fontAlgn="base">
              <a:lnSpc>
                <a:spcPct val="106000"/>
              </a:lnSpc>
              <a:spcBef>
                <a:spcPct val="80000"/>
              </a:spcBef>
              <a:spcAft>
                <a:spcPct val="0"/>
              </a:spcAft>
              <a:buClr>
                <a:srgbClr val="000000"/>
              </a:buClr>
              <a:buFont typeface="Wingdings 2" pitchFamily="18" charset="2"/>
              <a:buNone/>
            </a:pPr>
            <a:r>
              <a:rPr lang="en-US" sz="2800" i="1" dirty="0">
                <a:solidFill>
                  <a:srgbClr val="FFFFFF"/>
                </a:solidFill>
                <a:latin typeface="Georgia" panose="02040502050405020303" pitchFamily="18" charset="0"/>
                <a:cs typeface="Arial" charset="0"/>
              </a:rPr>
              <a:t>Workday@Yale</a:t>
            </a:r>
          </a:p>
        </p:txBody>
      </p:sp>
    </p:spTree>
    <p:extLst>
      <p:ext uri="{BB962C8B-B14F-4D97-AF65-F5344CB8AC3E}">
        <p14:creationId xmlns:p14="http://schemas.microsoft.com/office/powerpoint/2010/main" val="32022522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Generic table layout">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313661" y="100414"/>
            <a:ext cx="9992833" cy="581857"/>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860199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06400" y="212725"/>
            <a:ext cx="11188700" cy="334101"/>
          </a:xfrm>
          <a:prstGeom prst="rect">
            <a:avLst/>
          </a:prstGeom>
        </p:spPr>
        <p:txBody>
          <a:bodyPr vert="horz" lIns="0" tIns="0" rIns="0" bIns="0" rtlCol="0" anchor="t" anchorCtr="0">
            <a:noAutofit/>
          </a:bodyPr>
          <a:lstStyle>
            <a:lvl1pPr>
              <a:defRPr sz="3200"/>
            </a:lvl1pPr>
          </a:lstStyle>
          <a:p>
            <a:r>
              <a:rPr lang="en-US" noProof="0" dirty="0"/>
              <a:t>Click to add title</a:t>
            </a:r>
          </a:p>
        </p:txBody>
      </p:sp>
    </p:spTree>
    <p:extLst>
      <p:ext uri="{BB962C8B-B14F-4D97-AF65-F5344CB8AC3E}">
        <p14:creationId xmlns:p14="http://schemas.microsoft.com/office/powerpoint/2010/main" val="347673634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Workday@Yale Templat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0437525" y="-111178"/>
            <a:ext cx="1444877" cy="1072989"/>
          </a:xfrm>
          <a:prstGeom prst="rect">
            <a:avLst/>
          </a:prstGeom>
        </p:spPr>
      </p:pic>
      <p:pic>
        <p:nvPicPr>
          <p:cNvPr id="8" name="Picture 2" descr="http://admissions.yale.edu/sites/default/files/splash-arches.jpg?1281115993"/>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1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 y="750668"/>
            <a:ext cx="12192000" cy="6107332"/>
          </a:xfrm>
          <a:prstGeom prst="rect">
            <a:avLst/>
          </a:prstGeom>
          <a:noFill/>
          <a:effectLst>
            <a:glow rad="127000">
              <a:srgbClr val="296DC0">
                <a:alpha val="0"/>
              </a:srgbClr>
            </a:glow>
            <a:outerShdw blurRad="50800" dist="50800" dir="5400000" algn="ctr" rotWithShape="0">
              <a:srgbClr val="000000">
                <a:alpha val="0"/>
              </a:srgbClr>
            </a:outerShdw>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28934" y="1001224"/>
            <a:ext cx="10934134" cy="2387600"/>
          </a:xfrm>
        </p:spPr>
        <p:txBody>
          <a:bodyPr anchor="b">
            <a:normAutofit/>
          </a:bodyPr>
          <a:lstStyle>
            <a:lvl1pPr algn="l">
              <a:lnSpc>
                <a:spcPct val="100000"/>
              </a:lnSpc>
              <a:defRPr sz="4800" b="0">
                <a:solidFill>
                  <a:srgbClr val="002060"/>
                </a:solidFill>
                <a:latin typeface="Cambria" panose="020405030504060302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628934" y="3467650"/>
            <a:ext cx="10934134" cy="1655762"/>
          </a:xfrm>
        </p:spPr>
        <p:txBody>
          <a:bodyPr>
            <a:normAutofit/>
          </a:bodyPr>
          <a:lstStyle>
            <a:lvl1pPr marL="0" indent="0" algn="l">
              <a:buNone/>
              <a:defRPr sz="3600" b="1">
                <a:solidFill>
                  <a:srgbClr val="00206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934" y="6349726"/>
            <a:ext cx="2743200" cy="365125"/>
          </a:xfrm>
        </p:spPr>
        <p:txBody>
          <a:bodyPr/>
          <a:lstStyle>
            <a:lvl1pPr>
              <a:defRPr>
                <a:solidFill>
                  <a:srgbClr val="002060"/>
                </a:solidFill>
                <a:latin typeface="+mj-lt"/>
              </a:defRPr>
            </a:lvl1pPr>
          </a:lstStyle>
          <a:p>
            <a:fld id="{C8643B5B-ACC0-4AF5-B511-D74E9092515B}" type="datetimeFigureOut">
              <a:rPr lang="en-US" smtClean="0"/>
              <a:pPr/>
              <a:t>5/9/2017</a:t>
            </a:fld>
            <a:endParaRPr lang="en-US"/>
          </a:p>
        </p:txBody>
      </p:sp>
      <p:sp>
        <p:nvSpPr>
          <p:cNvPr id="5" name="Footer Placeholder 4"/>
          <p:cNvSpPr>
            <a:spLocks noGrp="1"/>
          </p:cNvSpPr>
          <p:nvPr>
            <p:ph type="ftr" sz="quarter" idx="11"/>
          </p:nvPr>
        </p:nvSpPr>
        <p:spPr>
          <a:xfrm>
            <a:off x="4038601" y="6324183"/>
            <a:ext cx="4114800" cy="416209"/>
          </a:xfrm>
        </p:spPr>
        <p:txBody>
          <a:bodyPr/>
          <a:lstStyle>
            <a:lvl1pPr>
              <a:defRPr>
                <a:solidFill>
                  <a:srgbClr val="002060"/>
                </a:solidFill>
                <a:latin typeface="+mj-lt"/>
              </a:defRPr>
            </a:lvl1pPr>
          </a:lstStyle>
          <a:p>
            <a:endParaRPr lang="en-US" dirty="0"/>
          </a:p>
        </p:txBody>
      </p:sp>
      <p:sp>
        <p:nvSpPr>
          <p:cNvPr id="6" name="Slide Number Placeholder 5"/>
          <p:cNvSpPr>
            <a:spLocks noGrp="1"/>
          </p:cNvSpPr>
          <p:nvPr>
            <p:ph type="sldNum" sz="quarter" idx="12"/>
          </p:nvPr>
        </p:nvSpPr>
        <p:spPr>
          <a:xfrm>
            <a:off x="8819868" y="6315805"/>
            <a:ext cx="2743200" cy="365125"/>
          </a:xfrm>
        </p:spPr>
        <p:txBody>
          <a:bodyPr/>
          <a:lstStyle>
            <a:lvl1pPr>
              <a:defRPr>
                <a:solidFill>
                  <a:srgbClr val="002060"/>
                </a:solidFill>
                <a:latin typeface="+mj-lt"/>
              </a:defRPr>
            </a:lvl1pPr>
          </a:lstStyle>
          <a:p>
            <a:fld id="{D89BEF1C-2105-4E62-BAC5-EBCA5A5E8582}" type="slidenum">
              <a:rPr lang="en-US" smtClean="0"/>
              <a:pPr/>
              <a:t>‹#›</a:t>
            </a:fld>
            <a:endParaRPr lang="en-US"/>
          </a:p>
        </p:txBody>
      </p:sp>
      <p:sp>
        <p:nvSpPr>
          <p:cNvPr id="10" name="Rectangle 9"/>
          <p:cNvSpPr/>
          <p:nvPr/>
        </p:nvSpPr>
        <p:spPr bwMode="auto">
          <a:xfrm>
            <a:off x="1" y="-11332"/>
            <a:ext cx="12192001" cy="762000"/>
          </a:xfrm>
          <a:prstGeom prst="rect">
            <a:avLst/>
          </a:prstGeom>
          <a:solidFill>
            <a:srgbClr val="002060"/>
          </a:solidFill>
          <a:ln w="12700">
            <a:solidFill>
              <a:srgbClr val="00346A"/>
            </a:solidFill>
            <a:miter lim="800000"/>
            <a:headEnd type="none" w="sm" len="sm"/>
            <a:tailEnd type="none" w="sm" len="sm"/>
          </a:ln>
        </p:spPr>
        <p:txBody>
          <a:bodyPr wrap="square" lIns="18288" tIns="18288" rIns="18288" bIns="18288" rtlCol="0" anchor="ctr" anchorCtr="1">
            <a:noAutofit/>
          </a:bodyPr>
          <a:lstStyle/>
          <a:p>
            <a:pPr algn="ctr">
              <a:spcBef>
                <a:spcPct val="10000"/>
              </a:spcBef>
              <a:buClr>
                <a:srgbClr val="000000"/>
              </a:buClr>
              <a:buSzPct val="85000"/>
            </a:pPr>
            <a:endParaRPr lang="en-US" sz="1600" dirty="0">
              <a:solidFill>
                <a:srgbClr val="000000"/>
              </a:solidFill>
              <a:latin typeface="Calibri" pitchFamily="34" charset="0"/>
            </a:endParaRPr>
          </a:p>
        </p:txBody>
      </p:sp>
      <p:pic>
        <p:nvPicPr>
          <p:cNvPr id="17" name="Picture 16"/>
          <p:cNvPicPr>
            <a:picLocks noChangeAspect="1"/>
          </p:cNvPicPr>
          <p:nvPr userDrawn="1"/>
        </p:nvPicPr>
        <p:blipFill>
          <a:blip r:embed="rId5"/>
          <a:stretch>
            <a:fillRect/>
          </a:stretch>
        </p:blipFill>
        <p:spPr>
          <a:xfrm>
            <a:off x="8613906" y="-71765"/>
            <a:ext cx="3743268" cy="1072989"/>
          </a:xfrm>
          <a:prstGeom prst="rect">
            <a:avLst/>
          </a:prstGeom>
        </p:spPr>
      </p:pic>
    </p:spTree>
    <p:extLst>
      <p:ext uri="{BB962C8B-B14F-4D97-AF65-F5344CB8AC3E}">
        <p14:creationId xmlns:p14="http://schemas.microsoft.com/office/powerpoint/2010/main" val="31153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43B5B-ACC0-4AF5-B511-D74E9092515B}"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106813127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002060"/>
                </a:solidFill>
                <a:latin typeface="Calibri Light" panose="020F0302020204030204" pitchFamily="34" charset="0"/>
              </a:defRPr>
            </a:lvl1pPr>
          </a:lstStyle>
          <a:p>
            <a:fld id="{C8643B5B-ACC0-4AF5-B511-D74E9092515B}" type="datetimeFigureOut">
              <a:rPr lang="en-US" smtClean="0"/>
              <a:pPr/>
              <a:t>5/9/2017</a:t>
            </a:fld>
            <a:endParaRPr lang="en-US"/>
          </a:p>
        </p:txBody>
      </p:sp>
      <p:sp>
        <p:nvSpPr>
          <p:cNvPr id="5" name="Footer Placeholder 4"/>
          <p:cNvSpPr>
            <a:spLocks noGrp="1"/>
          </p:cNvSpPr>
          <p:nvPr>
            <p:ph type="ftr" sz="quarter" idx="11"/>
          </p:nvPr>
        </p:nvSpPr>
        <p:spPr/>
        <p:txBody>
          <a:bodyPr/>
          <a:lstStyle>
            <a:lvl1pPr>
              <a:defRPr>
                <a:solidFill>
                  <a:srgbClr val="002060"/>
                </a:solidFill>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2060"/>
                </a:solidFill>
                <a:latin typeface="Calibri Light" panose="020F0302020204030204" pitchFamily="34" charset="0"/>
              </a:defRPr>
            </a:lvl1pPr>
          </a:lstStyle>
          <a:p>
            <a:fld id="{D89BEF1C-2105-4E62-BAC5-EBCA5A5E8582}" type="slidenum">
              <a:rPr lang="en-US" smtClean="0"/>
              <a:pPr/>
              <a:t>‹#›</a:t>
            </a:fld>
            <a:endParaRPr lang="en-US"/>
          </a:p>
        </p:txBody>
      </p:sp>
      <p:pic>
        <p:nvPicPr>
          <p:cNvPr id="9" name="Picture 2" descr="http://admissions.yale.edu/sites/default/files/splash-arches.jpg?1281115993"/>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1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 y="750668"/>
            <a:ext cx="12192000" cy="6107332"/>
          </a:xfrm>
          <a:prstGeom prst="rect">
            <a:avLst/>
          </a:prstGeom>
          <a:noFill/>
          <a:effectLst>
            <a:glow rad="127000">
              <a:srgbClr val="296DC0">
                <a:alpha val="0"/>
              </a:srgbClr>
            </a:glow>
            <a:outerShdw blurRad="50800" dist="50800" dir="5400000" algn="ctr" rotWithShape="0">
              <a:srgbClr val="000000">
                <a:alpha val="0"/>
              </a:srgbClr>
            </a:outerShdw>
            <a:softEdge rad="635000"/>
          </a:effectLst>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628934" y="3425587"/>
            <a:ext cx="9144000" cy="891289"/>
          </a:xfrm>
        </p:spPr>
        <p:txBody>
          <a:bodyPr anchor="b">
            <a:normAutofit/>
          </a:bodyPr>
          <a:lstStyle>
            <a:lvl1pPr algn="l">
              <a:lnSpc>
                <a:spcPct val="100000"/>
              </a:lnSpc>
              <a:defRPr sz="4400" b="0">
                <a:solidFill>
                  <a:srgbClr val="002060"/>
                </a:solidFill>
                <a:latin typeface="Cambria" panose="02040503050406030204" pitchFamily="18" charset="0"/>
              </a:defRPr>
            </a:lvl1pPr>
          </a:lstStyle>
          <a:p>
            <a:r>
              <a:rPr lang="en-US"/>
              <a:t>Click to edit Master title style</a:t>
            </a:r>
            <a:endParaRPr lang="en-US" dirty="0"/>
          </a:p>
        </p:txBody>
      </p:sp>
      <p:sp>
        <p:nvSpPr>
          <p:cNvPr id="8" name="Subtitle 2"/>
          <p:cNvSpPr>
            <a:spLocks noGrp="1"/>
          </p:cNvSpPr>
          <p:nvPr>
            <p:ph type="subTitle" idx="1"/>
          </p:nvPr>
        </p:nvSpPr>
        <p:spPr>
          <a:xfrm>
            <a:off x="628934" y="4395703"/>
            <a:ext cx="9144000" cy="1131640"/>
          </a:xfrm>
        </p:spPr>
        <p:txBody>
          <a:bodyPr>
            <a:normAutofit/>
          </a:bodyPr>
          <a:lstStyle>
            <a:lvl1pPr marL="0" indent="0" algn="l">
              <a:buNone/>
              <a:defRPr sz="3200" b="0">
                <a:solidFill>
                  <a:srgbClr val="00206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userDrawn="1"/>
        </p:nvPicPr>
        <p:blipFill>
          <a:blip r:embed="rId4"/>
          <a:stretch>
            <a:fillRect/>
          </a:stretch>
        </p:blipFill>
        <p:spPr>
          <a:xfrm>
            <a:off x="8763201" y="-71765"/>
            <a:ext cx="3743268" cy="1072989"/>
          </a:xfrm>
          <a:prstGeom prst="rect">
            <a:avLst/>
          </a:prstGeom>
        </p:spPr>
      </p:pic>
    </p:spTree>
    <p:extLst>
      <p:ext uri="{BB962C8B-B14F-4D97-AF65-F5344CB8AC3E}">
        <p14:creationId xmlns:p14="http://schemas.microsoft.com/office/powerpoint/2010/main" val="2327223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898755"/>
            <a:ext cx="5410199" cy="5257800"/>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898755"/>
            <a:ext cx="5430672" cy="5257800"/>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643B5B-ACC0-4AF5-B511-D74E9092515B}"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4141877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643B5B-ACC0-4AF5-B511-D74E9092515B}"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1601890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43B5B-ACC0-4AF5-B511-D74E9092515B}"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2854598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643B5B-ACC0-4AF5-B511-D74E9092515B}"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38347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43B5B-ACC0-4AF5-B511-D74E9092515B}"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3636854803"/>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643B5B-ACC0-4AF5-B511-D74E9092515B}"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2951704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4303" y="6342459"/>
            <a:ext cx="2968925" cy="365125"/>
          </a:xfrm>
          <a:prstGeom prst="rect">
            <a:avLst/>
          </a:prstGeom>
        </p:spPr>
        <p:txBody>
          <a:bodyPr/>
          <a:lstStyle/>
          <a:p>
            <a:fld id="{9FF9A657-0421-4602-AF37-D41ECBF4B26B}" type="datetime1">
              <a:rPr lang="en-US" smtClean="0">
                <a:solidFill>
                  <a:srgbClr val="242852">
                    <a:tint val="75000"/>
                  </a:srgbClr>
                </a:solidFill>
              </a:rPr>
              <a:pPr/>
              <a:t>5/9/2017</a:t>
            </a:fld>
            <a:endParaRPr lang="en-US">
              <a:solidFill>
                <a:srgbClr val="242852">
                  <a:tint val="75000"/>
                </a:srgbClr>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23299" y="6356350"/>
            <a:ext cx="2974675" cy="365125"/>
          </a:xfrm>
          <a:prstGeom prst="rect">
            <a:avLst/>
          </a:prstGeom>
        </p:spPr>
        <p:txBody>
          <a:bodyPr/>
          <a:lstStyle/>
          <a:p>
            <a:fld id="{0275A18E-A893-4123-BF14-89A5225B52C4}" type="slidenum">
              <a:rPr lang="en-US" smtClean="0">
                <a:solidFill>
                  <a:srgbClr val="242852">
                    <a:tint val="75000"/>
                  </a:srgbClr>
                </a:solidFill>
              </a:rPr>
              <a:pPr/>
              <a:t>‹#›</a:t>
            </a:fld>
            <a:endParaRPr lang="en-US">
              <a:solidFill>
                <a:srgbClr val="242852">
                  <a:tint val="75000"/>
                </a:srgbClr>
              </a:solidFill>
            </a:endParaRPr>
          </a:p>
        </p:txBody>
      </p:sp>
      <p:sp>
        <p:nvSpPr>
          <p:cNvPr id="6" name="Title Placeholder 1"/>
          <p:cNvSpPr>
            <a:spLocks noGrp="1"/>
          </p:cNvSpPr>
          <p:nvPr>
            <p:ph type="title"/>
          </p:nvPr>
        </p:nvSpPr>
        <p:spPr>
          <a:xfrm>
            <a:off x="395925" y="-56041"/>
            <a:ext cx="10113049" cy="77425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Content Placeholder 5"/>
          <p:cNvSpPr>
            <a:spLocks noGrp="1"/>
          </p:cNvSpPr>
          <p:nvPr>
            <p:ph sz="quarter" idx="4"/>
          </p:nvPr>
        </p:nvSpPr>
        <p:spPr>
          <a:xfrm>
            <a:off x="395926" y="914400"/>
            <a:ext cx="11202048" cy="5364480"/>
          </a:xfrm>
        </p:spPr>
        <p:txBody>
          <a:bodyPr/>
          <a:lstStyle>
            <a:lvl1pPr>
              <a:defRPr sz="2200"/>
            </a:lvl1pPr>
            <a:lvl2pPr>
              <a:defRPr sz="2000"/>
            </a:lvl2pPr>
            <a:lvl3pPr>
              <a:defRPr sz="1800"/>
            </a:lvl3pPr>
            <a:lvl4pPr>
              <a:defRPr sz="1800"/>
            </a:lvl4pPr>
            <a:lvl5pPr>
              <a:defRPr sz="1800"/>
            </a:lvl5pPr>
          </a:lstStyle>
          <a:p>
            <a:pPr lvl="0"/>
            <a:r>
              <a:rPr lang="en-US"/>
              <a:t>Edit Master text styles</a:t>
            </a:r>
          </a:p>
        </p:txBody>
      </p:sp>
    </p:spTree>
    <p:extLst>
      <p:ext uri="{BB962C8B-B14F-4D97-AF65-F5344CB8AC3E}">
        <p14:creationId xmlns:p14="http://schemas.microsoft.com/office/powerpoint/2010/main" val="23688236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harts and tex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gray">
          <a:xfrm>
            <a:off x="359776" y="215543"/>
            <a:ext cx="1112731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sz="2800" b="0">
                <a:solidFill>
                  <a:schemeClr val="bg1"/>
                </a:solidFill>
                <a:latin typeface="Georgia" pitchFamily="18" charset="0"/>
              </a:defRPr>
            </a:lvl1pPr>
          </a:lstStyle>
          <a:p>
            <a:pPr lvl="0"/>
            <a:endParaRPr lang="en-US" dirty="0"/>
          </a:p>
        </p:txBody>
      </p:sp>
    </p:spTree>
    <p:extLst>
      <p:ext uri="{BB962C8B-B14F-4D97-AF65-F5344CB8AC3E}">
        <p14:creationId xmlns:p14="http://schemas.microsoft.com/office/powerpoint/2010/main" val="3279382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ext outlined in blue">
    <p:spTree>
      <p:nvGrpSpPr>
        <p:cNvPr id="1" name=""/>
        <p:cNvGrpSpPr/>
        <p:nvPr/>
      </p:nvGrpSpPr>
      <p:grpSpPr>
        <a:xfrm>
          <a:off x="0" y="0"/>
          <a:ext cx="0" cy="0"/>
          <a:chOff x="0" y="0"/>
          <a:chExt cx="0" cy="0"/>
        </a:xfrm>
      </p:grpSpPr>
      <p:sp>
        <p:nvSpPr>
          <p:cNvPr id="4" name="Text Placeholder 15"/>
          <p:cNvSpPr>
            <a:spLocks noGrp="1"/>
          </p:cNvSpPr>
          <p:nvPr>
            <p:ph type="body" sz="quarter" idx="11"/>
          </p:nvPr>
        </p:nvSpPr>
        <p:spPr>
          <a:xfrm>
            <a:off x="3328416" y="2002971"/>
            <a:ext cx="2731008" cy="4432662"/>
          </a:xfrm>
          <a:prstGeom prst="rect">
            <a:avLst/>
          </a:prstGeom>
          <a:solidFill>
            <a:srgbClr val="FFFFFF"/>
          </a:solidFill>
          <a:ln w="28575">
            <a:solidFill>
              <a:schemeClr val="accent1"/>
            </a:solidFill>
          </a:ln>
          <a:effectLst>
            <a:outerShdw blurRad="50800" dist="38100" dir="2700000" algn="tl" rotWithShape="0">
              <a:prstClr val="black">
                <a:alpha val="40000"/>
              </a:prstClr>
            </a:outerShdw>
          </a:effectLst>
        </p:spPr>
        <p:txBody>
          <a:bodyPr lIns="73152" tIns="182880" rIns="73152" bIns="73152"/>
          <a:lstStyle>
            <a:lvl1pPr>
              <a:buNone/>
              <a:defRPr/>
            </a:lvl1pPr>
          </a:lstStyle>
          <a:p>
            <a:pPr lvl="0"/>
            <a:r>
              <a:rPr lang="en-US"/>
              <a:t>Click to edit Master text styles</a:t>
            </a:r>
          </a:p>
          <a:p>
            <a:pPr lvl="1"/>
            <a:r>
              <a:rPr lang="en-US"/>
              <a:t>Second level</a:t>
            </a:r>
          </a:p>
        </p:txBody>
      </p:sp>
      <p:sp>
        <p:nvSpPr>
          <p:cNvPr id="8" name="Text Placeholder 15"/>
          <p:cNvSpPr>
            <a:spLocks noGrp="1"/>
          </p:cNvSpPr>
          <p:nvPr>
            <p:ph type="body" sz="quarter" idx="14"/>
          </p:nvPr>
        </p:nvSpPr>
        <p:spPr>
          <a:xfrm>
            <a:off x="524256" y="2002971"/>
            <a:ext cx="2731008" cy="4432662"/>
          </a:xfrm>
          <a:prstGeom prst="rect">
            <a:avLst/>
          </a:prstGeom>
          <a:solidFill>
            <a:srgbClr val="FFFFFF"/>
          </a:solidFill>
          <a:ln w="28575">
            <a:solidFill>
              <a:schemeClr val="accent1"/>
            </a:solidFill>
          </a:ln>
          <a:effectLst>
            <a:outerShdw blurRad="50800" dist="38100" dir="2700000" algn="tl" rotWithShape="0">
              <a:prstClr val="black">
                <a:alpha val="40000"/>
              </a:prstClr>
            </a:outerShdw>
          </a:effectLst>
        </p:spPr>
        <p:txBody>
          <a:bodyPr lIns="73152" tIns="182880" rIns="73152" bIns="73152"/>
          <a:lstStyle>
            <a:lvl1pPr>
              <a:buNone/>
              <a:defRPr/>
            </a:lvl1pPr>
          </a:lstStyle>
          <a:p>
            <a:pPr lvl="0"/>
            <a:r>
              <a:rPr lang="en-US" dirty="0"/>
              <a:t>Click to edit Master text styles</a:t>
            </a:r>
          </a:p>
          <a:p>
            <a:pPr lvl="1"/>
            <a:r>
              <a:rPr lang="en-US" dirty="0"/>
              <a:t>Second level</a:t>
            </a:r>
          </a:p>
        </p:txBody>
      </p:sp>
      <p:sp>
        <p:nvSpPr>
          <p:cNvPr id="11" name="Text Placeholder 15"/>
          <p:cNvSpPr>
            <a:spLocks noGrp="1"/>
          </p:cNvSpPr>
          <p:nvPr>
            <p:ph type="body" sz="quarter" idx="15"/>
          </p:nvPr>
        </p:nvSpPr>
        <p:spPr>
          <a:xfrm>
            <a:off x="6132576" y="2002971"/>
            <a:ext cx="2731008" cy="4432662"/>
          </a:xfrm>
          <a:prstGeom prst="rect">
            <a:avLst/>
          </a:prstGeom>
          <a:solidFill>
            <a:srgbClr val="FFFFFF"/>
          </a:solidFill>
          <a:ln w="28575">
            <a:solidFill>
              <a:schemeClr val="accent1"/>
            </a:solidFill>
          </a:ln>
          <a:effectLst>
            <a:outerShdw blurRad="50800" dist="38100" dir="2700000" algn="tl" rotWithShape="0">
              <a:prstClr val="black">
                <a:alpha val="40000"/>
              </a:prstClr>
            </a:outerShdw>
          </a:effectLst>
        </p:spPr>
        <p:txBody>
          <a:bodyPr lIns="73152" tIns="182880" rIns="73152" bIns="73152"/>
          <a:lstStyle>
            <a:lvl1pPr>
              <a:buNone/>
              <a:defRPr/>
            </a:lvl1pPr>
          </a:lstStyle>
          <a:p>
            <a:pPr lvl="0"/>
            <a:r>
              <a:rPr lang="en-US"/>
              <a:t>Click to edit Master text styles</a:t>
            </a:r>
          </a:p>
          <a:p>
            <a:pPr lvl="1"/>
            <a:r>
              <a:rPr lang="en-US"/>
              <a:t>Second level</a:t>
            </a:r>
          </a:p>
        </p:txBody>
      </p:sp>
      <p:sp>
        <p:nvSpPr>
          <p:cNvPr id="13" name="Text Placeholder 15"/>
          <p:cNvSpPr>
            <a:spLocks noGrp="1"/>
          </p:cNvSpPr>
          <p:nvPr>
            <p:ph type="body" sz="quarter" idx="17"/>
          </p:nvPr>
        </p:nvSpPr>
        <p:spPr>
          <a:xfrm>
            <a:off x="8936736" y="2002971"/>
            <a:ext cx="2731008" cy="4432662"/>
          </a:xfrm>
          <a:prstGeom prst="rect">
            <a:avLst/>
          </a:prstGeom>
          <a:solidFill>
            <a:srgbClr val="FFFFFF"/>
          </a:solidFill>
          <a:ln w="28575">
            <a:solidFill>
              <a:schemeClr val="accent1"/>
            </a:solidFill>
          </a:ln>
          <a:effectLst>
            <a:outerShdw blurRad="50800" dist="38100" dir="2700000" algn="tl" rotWithShape="0">
              <a:prstClr val="black">
                <a:alpha val="40000"/>
              </a:prstClr>
            </a:outerShdw>
          </a:effectLst>
        </p:spPr>
        <p:txBody>
          <a:bodyPr lIns="73152" tIns="182880" rIns="73152" bIns="73152"/>
          <a:lstStyle>
            <a:lvl1pPr>
              <a:buNone/>
              <a:defRPr/>
            </a:lvl1pPr>
          </a:lstStyle>
          <a:p>
            <a:pPr lvl="0"/>
            <a:r>
              <a:rPr lang="en-US"/>
              <a:t>Click to edit Master text styles</a:t>
            </a:r>
          </a:p>
          <a:p>
            <a:pPr lvl="1"/>
            <a:r>
              <a:rPr lang="en-US"/>
              <a:t>Second level</a:t>
            </a:r>
          </a:p>
        </p:txBody>
      </p:sp>
      <p:sp>
        <p:nvSpPr>
          <p:cNvPr id="10" name="Title Placeholder 5"/>
          <p:cNvSpPr>
            <a:spLocks noGrp="1"/>
          </p:cNvSpPr>
          <p:nvPr>
            <p:ph type="title"/>
          </p:nvPr>
        </p:nvSpPr>
        <p:spPr>
          <a:xfrm>
            <a:off x="313661" y="100414"/>
            <a:ext cx="9992833" cy="58185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sz="quarter" idx="18"/>
          </p:nvPr>
        </p:nvSpPr>
        <p:spPr>
          <a:xfrm>
            <a:off x="524934" y="1149350"/>
            <a:ext cx="11142133" cy="6619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1007534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ingle Column Text slide">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207264" y="969264"/>
            <a:ext cx="11789664" cy="5276088"/>
          </a:xfrm>
          <a:prstGeom prst="rect">
            <a:avLst/>
          </a:prstGeom>
        </p:spPr>
        <p:txBody>
          <a:bodyPr/>
          <a:lstStyle>
            <a:lvl1pPr marL="0" indent="0">
              <a:lnSpc>
                <a:spcPct val="90000"/>
              </a:lnSpc>
              <a:spcBef>
                <a:spcPts val="0"/>
              </a:spcBef>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03200" y="152400"/>
            <a:ext cx="11785600" cy="457200"/>
          </a:xfrm>
          <a:prstGeom prst="rect">
            <a:avLst/>
          </a:prstGeom>
        </p:spPr>
        <p:txBody>
          <a:bodyPr/>
          <a:lstStyle>
            <a:lvl1pPr algn="l">
              <a:defRPr sz="2400">
                <a:solidFill>
                  <a:schemeClr val="bg1"/>
                </a:solidFill>
                <a:latin typeface="YaleNew" panose="02000602050000020003" pitchFamily="50" charset="0"/>
              </a:defRPr>
            </a:lvl1pPr>
          </a:lstStyle>
          <a:p>
            <a:r>
              <a:rPr lang="en-US" dirty="0"/>
              <a:t>Click to Edit Page Title</a:t>
            </a:r>
          </a:p>
        </p:txBody>
      </p:sp>
      <p:sp>
        <p:nvSpPr>
          <p:cNvPr id="2" name="Footer Placeholder 1"/>
          <p:cNvSpPr>
            <a:spLocks noGrp="1"/>
          </p:cNvSpPr>
          <p:nvPr>
            <p:ph type="ftr" sz="quarter" idx="11"/>
          </p:nvPr>
        </p:nvSpPr>
        <p:spPr/>
        <p:txBody>
          <a:bodyPr/>
          <a:lstStyle/>
          <a:p>
            <a:r>
              <a:rPr lang="en-US"/>
              <a:t>Workday@Yale</a:t>
            </a:r>
            <a:endParaRPr lang="en-US" dirty="0"/>
          </a:p>
        </p:txBody>
      </p:sp>
      <p:sp>
        <p:nvSpPr>
          <p:cNvPr id="3" name="Slide Number Placeholder 2"/>
          <p:cNvSpPr>
            <a:spLocks noGrp="1"/>
          </p:cNvSpPr>
          <p:nvPr>
            <p:ph type="sldNum" sz="quarter" idx="12"/>
          </p:nvPr>
        </p:nvSpPr>
        <p:spPr/>
        <p:txBody>
          <a:bodyPr/>
          <a:lstStyle/>
          <a:p>
            <a:fld id="{80B25154-BDAA-43D1-BD1A-18E466B96D21}" type="slidenum">
              <a:rPr lang="en-US" smtClean="0"/>
              <a:pPr/>
              <a:t>‹#›</a:t>
            </a:fld>
            <a:endParaRPr lang="en-US" dirty="0"/>
          </a:p>
        </p:txBody>
      </p:sp>
    </p:spTree>
    <p:extLst>
      <p:ext uri="{BB962C8B-B14F-4D97-AF65-F5344CB8AC3E}">
        <p14:creationId xmlns:p14="http://schemas.microsoft.com/office/powerpoint/2010/main" val="166414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AE6E1-1F0D-487E-80F8-29A2B19330B7}" type="datetime1">
              <a:rPr lang="en-US" smtClean="0"/>
              <a:t>5/9/2017</a:t>
            </a:fld>
            <a:endParaRPr lang="en-US"/>
          </a:p>
        </p:txBody>
      </p:sp>
      <p:sp>
        <p:nvSpPr>
          <p:cNvPr id="6" name="Footer Placeholder 5"/>
          <p:cNvSpPr>
            <a:spLocks noGrp="1"/>
          </p:cNvSpPr>
          <p:nvPr>
            <p:ph type="ftr" sz="quarter" idx="11"/>
          </p:nvPr>
        </p:nvSpPr>
        <p:spPr/>
        <p:txBody>
          <a:bodyPr/>
          <a:lstStyle/>
          <a:p>
            <a:r>
              <a:rPr lang="en-US"/>
              <a:t>Workday@yale</a:t>
            </a:r>
          </a:p>
        </p:txBody>
      </p:sp>
      <p:sp>
        <p:nvSpPr>
          <p:cNvPr id="7" name="Slide Number Placeholder 6"/>
          <p:cNvSpPr>
            <a:spLocks noGrp="1"/>
          </p:cNvSpPr>
          <p:nvPr>
            <p:ph type="sldNum" sz="quarter" idx="12"/>
          </p:nvPr>
        </p:nvSpPr>
        <p:spPr/>
        <p:txBody>
          <a:bodyPr/>
          <a:lstStyle/>
          <a:p>
            <a:fld id="{0275A18E-A893-4123-BF14-89A5225B52C4}" type="slidenum">
              <a:rPr lang="en-US" smtClean="0"/>
              <a:t>‹#›</a:t>
            </a:fld>
            <a:endParaRPr lang="en-US"/>
          </a:p>
        </p:txBody>
      </p:sp>
      <p:sp>
        <p:nvSpPr>
          <p:cNvPr id="8" name="Title Placeholder 1"/>
          <p:cNvSpPr txBox="1">
            <a:spLocks/>
          </p:cNvSpPr>
          <p:nvPr userDrawn="1"/>
        </p:nvSpPr>
        <p:spPr>
          <a:xfrm>
            <a:off x="-6625" y="-56041"/>
            <a:ext cx="10515600" cy="774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bg1"/>
                </a:solidFill>
                <a:latin typeface="Cambria" panose="02040503050406030204" pitchFamily="18" charset="0"/>
                <a:ea typeface="+mj-ea"/>
                <a:cs typeface="+mj-cs"/>
              </a:defRPr>
            </a:lvl1pPr>
          </a:lstStyle>
          <a:p>
            <a:pPr fontAlgn="auto">
              <a:spcAft>
                <a:spcPts val="0"/>
              </a:spcAft>
            </a:pPr>
            <a:r>
              <a:rPr lang="en-US"/>
              <a:t>Click to edit Master title style</a:t>
            </a:r>
            <a:endParaRPr lang="en-US" dirty="0"/>
          </a:p>
        </p:txBody>
      </p:sp>
    </p:spTree>
    <p:extLst>
      <p:ext uri="{BB962C8B-B14F-4D97-AF65-F5344CB8AC3E}">
        <p14:creationId xmlns:p14="http://schemas.microsoft.com/office/powerpoint/2010/main" val="657968977"/>
      </p:ext>
    </p:extLst>
  </p:cSld>
  <p:clrMapOvr>
    <a:masterClrMapping/>
  </p:clrMapOvr>
  <p:extLst>
    <p:ext uri="{DCECCB84-F9BA-43D5-87BE-67443E8EF086}">
      <p15:sldGuideLst xmlns:p15="http://schemas.microsoft.com/office/powerpoint/2012/main">
        <p15:guide id="1" orient="horz" pos="576">
          <p15:clr>
            <a:srgbClr val="FBAE40"/>
          </p15:clr>
        </p15:guide>
        <p15:guide id="2" pos="2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643B5B-ACC0-4AF5-B511-D74E9092515B}"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BEF1C-2105-4E62-BAC5-EBCA5A5E8582}" type="slidenum">
              <a:rPr lang="en-US" smtClean="0"/>
              <a:t>‹#›</a:t>
            </a:fld>
            <a:endParaRPr lang="en-US"/>
          </a:p>
        </p:txBody>
      </p:sp>
      <p:sp>
        <p:nvSpPr>
          <p:cNvPr id="8" name="Title Placeholder 1"/>
          <p:cNvSpPr txBox="1">
            <a:spLocks/>
          </p:cNvSpPr>
          <p:nvPr userDrawn="1"/>
        </p:nvSpPr>
        <p:spPr>
          <a:xfrm>
            <a:off x="-6625" y="-56041"/>
            <a:ext cx="10515600" cy="774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bg1"/>
                </a:solidFill>
                <a:latin typeface="Cambria" panose="02040503050406030204" pitchFamily="18" charset="0"/>
                <a:ea typeface="+mj-ea"/>
                <a:cs typeface="+mj-cs"/>
              </a:defRPr>
            </a:lvl1pPr>
          </a:lstStyle>
          <a:p>
            <a:pPr fontAlgn="auto">
              <a:spcAft>
                <a:spcPts val="0"/>
              </a:spcAft>
            </a:pPr>
            <a:r>
              <a:rPr lang="en-US"/>
              <a:t>Click to edit Master title style</a:t>
            </a:r>
            <a:endParaRPr lang="en-US" dirty="0"/>
          </a:p>
        </p:txBody>
      </p:sp>
    </p:spTree>
    <p:extLst>
      <p:ext uri="{BB962C8B-B14F-4D97-AF65-F5344CB8AC3E}">
        <p14:creationId xmlns:p14="http://schemas.microsoft.com/office/powerpoint/2010/main" val="3178901371"/>
      </p:ext>
    </p:extLst>
  </p:cSld>
  <p:clrMapOvr>
    <a:masterClrMapping/>
  </p:clrMapOvr>
  <p:extLst>
    <p:ext uri="{DCECCB84-F9BA-43D5-87BE-67443E8EF086}">
      <p15:sldGuideLst xmlns:p15="http://schemas.microsoft.com/office/powerpoint/2012/main">
        <p15:guide id="1" orient="horz" pos="576">
          <p15:clr>
            <a:srgbClr val="FBAE40"/>
          </p15:clr>
        </p15:guide>
        <p15:guide id="2" pos="2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Workday@Yale Templat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0437525" y="-111178"/>
            <a:ext cx="1444877" cy="1072989"/>
          </a:xfrm>
          <a:prstGeom prst="rect">
            <a:avLst/>
          </a:prstGeom>
        </p:spPr>
      </p:pic>
      <p:pic>
        <p:nvPicPr>
          <p:cNvPr id="8" name="Picture 2" descr="http://admissions.yale.edu/sites/default/files/splash-arches.jpg?1281115993"/>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1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 y="750668"/>
            <a:ext cx="12192000" cy="6107332"/>
          </a:xfrm>
          <a:prstGeom prst="rect">
            <a:avLst/>
          </a:prstGeom>
          <a:noFill/>
          <a:effectLst>
            <a:glow rad="127000">
              <a:srgbClr val="296DC0">
                <a:alpha val="0"/>
              </a:srgbClr>
            </a:glow>
            <a:outerShdw blurRad="50800" dist="50800" dir="5400000" algn="ctr" rotWithShape="0">
              <a:srgbClr val="000000">
                <a:alpha val="0"/>
              </a:srgbClr>
            </a:outerShdw>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28934" y="1001224"/>
            <a:ext cx="10934134" cy="2387600"/>
          </a:xfrm>
        </p:spPr>
        <p:txBody>
          <a:bodyPr anchor="b">
            <a:normAutofit/>
          </a:bodyPr>
          <a:lstStyle>
            <a:lvl1pPr algn="l">
              <a:lnSpc>
                <a:spcPct val="100000"/>
              </a:lnSpc>
              <a:defRPr sz="4800" b="0">
                <a:solidFill>
                  <a:srgbClr val="002060"/>
                </a:solidFill>
                <a:latin typeface="Cambria" panose="020405030504060302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628934" y="3467650"/>
            <a:ext cx="10934134" cy="1655762"/>
          </a:xfrm>
        </p:spPr>
        <p:txBody>
          <a:bodyPr>
            <a:normAutofit/>
          </a:bodyPr>
          <a:lstStyle>
            <a:lvl1pPr marL="0" indent="0" algn="l">
              <a:buNone/>
              <a:defRPr sz="3600" b="1">
                <a:solidFill>
                  <a:srgbClr val="00206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934" y="6349726"/>
            <a:ext cx="2743200" cy="365125"/>
          </a:xfrm>
        </p:spPr>
        <p:txBody>
          <a:bodyPr/>
          <a:lstStyle>
            <a:lvl1pPr>
              <a:defRPr>
                <a:solidFill>
                  <a:srgbClr val="002060"/>
                </a:solidFill>
                <a:latin typeface="+mj-lt"/>
              </a:defRPr>
            </a:lvl1pPr>
          </a:lstStyle>
          <a:p>
            <a:fld id="{C8643B5B-ACC0-4AF5-B511-D74E9092515B}" type="datetimeFigureOut">
              <a:rPr lang="en-US" smtClean="0"/>
              <a:pPr/>
              <a:t>5/9/2017</a:t>
            </a:fld>
            <a:endParaRPr lang="en-US"/>
          </a:p>
        </p:txBody>
      </p:sp>
      <p:sp>
        <p:nvSpPr>
          <p:cNvPr id="5" name="Footer Placeholder 4"/>
          <p:cNvSpPr>
            <a:spLocks noGrp="1"/>
          </p:cNvSpPr>
          <p:nvPr>
            <p:ph type="ftr" sz="quarter" idx="11"/>
          </p:nvPr>
        </p:nvSpPr>
        <p:spPr>
          <a:xfrm>
            <a:off x="4038601" y="6324183"/>
            <a:ext cx="4114800" cy="416209"/>
          </a:xfrm>
        </p:spPr>
        <p:txBody>
          <a:bodyPr/>
          <a:lstStyle>
            <a:lvl1pPr>
              <a:defRPr>
                <a:solidFill>
                  <a:srgbClr val="002060"/>
                </a:solidFill>
                <a:latin typeface="+mj-lt"/>
              </a:defRPr>
            </a:lvl1pPr>
          </a:lstStyle>
          <a:p>
            <a:endParaRPr lang="en-US" dirty="0"/>
          </a:p>
        </p:txBody>
      </p:sp>
      <p:sp>
        <p:nvSpPr>
          <p:cNvPr id="6" name="Slide Number Placeholder 5"/>
          <p:cNvSpPr>
            <a:spLocks noGrp="1"/>
          </p:cNvSpPr>
          <p:nvPr>
            <p:ph type="sldNum" sz="quarter" idx="12"/>
          </p:nvPr>
        </p:nvSpPr>
        <p:spPr>
          <a:xfrm>
            <a:off x="8819868" y="6315805"/>
            <a:ext cx="2743200" cy="365125"/>
          </a:xfrm>
        </p:spPr>
        <p:txBody>
          <a:bodyPr/>
          <a:lstStyle>
            <a:lvl1pPr>
              <a:defRPr>
                <a:solidFill>
                  <a:srgbClr val="002060"/>
                </a:solidFill>
                <a:latin typeface="+mj-lt"/>
              </a:defRPr>
            </a:lvl1pPr>
          </a:lstStyle>
          <a:p>
            <a:fld id="{D89BEF1C-2105-4E62-BAC5-EBCA5A5E8582}" type="slidenum">
              <a:rPr lang="en-US" smtClean="0"/>
              <a:pPr/>
              <a:t>‹#›</a:t>
            </a:fld>
            <a:endParaRPr lang="en-US"/>
          </a:p>
        </p:txBody>
      </p:sp>
      <p:sp>
        <p:nvSpPr>
          <p:cNvPr id="10" name="Rectangle 9"/>
          <p:cNvSpPr/>
          <p:nvPr/>
        </p:nvSpPr>
        <p:spPr bwMode="auto">
          <a:xfrm>
            <a:off x="1" y="-11332"/>
            <a:ext cx="12192001" cy="762000"/>
          </a:xfrm>
          <a:prstGeom prst="rect">
            <a:avLst/>
          </a:prstGeom>
          <a:solidFill>
            <a:srgbClr val="002060"/>
          </a:solidFill>
          <a:ln w="12700">
            <a:solidFill>
              <a:srgbClr val="00346A"/>
            </a:solidFill>
            <a:miter lim="800000"/>
            <a:headEnd type="none" w="sm" len="sm"/>
            <a:tailEnd type="none" w="sm" len="sm"/>
          </a:ln>
        </p:spPr>
        <p:txBody>
          <a:bodyPr wrap="square" lIns="18288" tIns="18288" rIns="18288" bIns="18288" rtlCol="0" anchor="ctr" anchorCtr="1">
            <a:noAutofit/>
          </a:bodyPr>
          <a:lstStyle/>
          <a:p>
            <a:pPr algn="ctr">
              <a:spcBef>
                <a:spcPct val="10000"/>
              </a:spcBef>
              <a:buClr>
                <a:srgbClr val="000000"/>
              </a:buClr>
              <a:buSzPct val="85000"/>
            </a:pPr>
            <a:endParaRPr lang="en-US" sz="1600" dirty="0">
              <a:solidFill>
                <a:srgbClr val="000000"/>
              </a:solidFill>
              <a:latin typeface="Calibri" pitchFamily="34" charset="0"/>
            </a:endParaRPr>
          </a:p>
        </p:txBody>
      </p:sp>
      <p:pic>
        <p:nvPicPr>
          <p:cNvPr id="17" name="Picture 16"/>
          <p:cNvPicPr>
            <a:picLocks noChangeAspect="1"/>
          </p:cNvPicPr>
          <p:nvPr userDrawn="1"/>
        </p:nvPicPr>
        <p:blipFill>
          <a:blip r:embed="rId5"/>
          <a:stretch>
            <a:fillRect/>
          </a:stretch>
        </p:blipFill>
        <p:spPr>
          <a:xfrm>
            <a:off x="8613906" y="-71765"/>
            <a:ext cx="3743268" cy="1072989"/>
          </a:xfrm>
          <a:prstGeom prst="rect">
            <a:avLst/>
          </a:prstGeom>
        </p:spPr>
      </p:pic>
    </p:spTree>
    <p:extLst>
      <p:ext uri="{BB962C8B-B14F-4D97-AF65-F5344CB8AC3E}">
        <p14:creationId xmlns:p14="http://schemas.microsoft.com/office/powerpoint/2010/main" val="152499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8643B5B-ACC0-4AF5-B511-D74E9092515B}"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BEF1C-2105-4E62-BAC5-EBCA5A5E8582}" type="slidenum">
              <a:rPr lang="en-US" smtClean="0"/>
              <a:t>‹#›</a:t>
            </a:fld>
            <a:endParaRPr lang="en-US"/>
          </a:p>
        </p:txBody>
      </p:sp>
    </p:spTree>
    <p:extLst>
      <p:ext uri="{BB962C8B-B14F-4D97-AF65-F5344CB8AC3E}">
        <p14:creationId xmlns:p14="http://schemas.microsoft.com/office/powerpoint/2010/main" val="146278572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071" y="941696"/>
            <a:ext cx="10972800" cy="52574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007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43B5B-ACC0-4AF5-B511-D74E9092515B}" type="datetimeFigureOut">
              <a:rPr lang="en-US" smtClean="0"/>
              <a:t>5/9/2017</a:t>
            </a:fld>
            <a:endParaRPr lang="en-US"/>
          </a:p>
        </p:txBody>
      </p:sp>
      <p:sp>
        <p:nvSpPr>
          <p:cNvPr id="5" name="Footer Placeholder 4"/>
          <p:cNvSpPr>
            <a:spLocks noGrp="1"/>
          </p:cNvSpPr>
          <p:nvPr>
            <p:ph type="ftr" sz="quarter" idx="3"/>
          </p:nvPr>
        </p:nvSpPr>
        <p:spPr>
          <a:xfrm>
            <a:off x="405907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85967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BEF1C-2105-4E62-BAC5-EBCA5A5E8582}" type="slidenum">
              <a:rPr lang="en-US" smtClean="0"/>
              <a:t>‹#›</a:t>
            </a:fld>
            <a:endParaRPr lang="en-US" dirty="0"/>
          </a:p>
        </p:txBody>
      </p:sp>
      <p:sp>
        <p:nvSpPr>
          <p:cNvPr id="7" name="Rectangle 6"/>
          <p:cNvSpPr/>
          <p:nvPr/>
        </p:nvSpPr>
        <p:spPr bwMode="auto">
          <a:xfrm>
            <a:off x="1" y="-11332"/>
            <a:ext cx="12192001" cy="762000"/>
          </a:xfrm>
          <a:prstGeom prst="rect">
            <a:avLst/>
          </a:prstGeom>
          <a:solidFill>
            <a:srgbClr val="002060"/>
          </a:solidFill>
          <a:ln w="12700">
            <a:solidFill>
              <a:srgbClr val="00346A"/>
            </a:solidFill>
            <a:miter lim="800000"/>
            <a:headEnd type="none" w="sm" len="sm"/>
            <a:tailEnd type="none" w="sm" len="sm"/>
          </a:ln>
          <a:effectLst>
            <a:outerShdw blurRad="50800" dist="38100" dir="2700000" algn="tl" rotWithShape="0">
              <a:prstClr val="black">
                <a:alpha val="40000"/>
              </a:prstClr>
            </a:outerShdw>
          </a:effectLst>
        </p:spPr>
        <p:txBody>
          <a:bodyPr wrap="square" lIns="18288" tIns="18288" rIns="18288" bIns="18288" rtlCol="0" anchor="ctr" anchorCtr="1">
            <a:noAutofit/>
          </a:bodyPr>
          <a:lstStyle/>
          <a:p>
            <a:pPr algn="ctr">
              <a:spcBef>
                <a:spcPct val="10000"/>
              </a:spcBef>
              <a:buClr>
                <a:srgbClr val="000000"/>
              </a:buClr>
              <a:buSzPct val="85000"/>
            </a:pPr>
            <a:endParaRPr lang="en-US" sz="1600" dirty="0">
              <a:solidFill>
                <a:srgbClr val="000000"/>
              </a:solidFill>
              <a:latin typeface="Calibri" pitchFamily="34" charset="0"/>
            </a:endParaRPr>
          </a:p>
        </p:txBody>
      </p:sp>
      <p:sp>
        <p:nvSpPr>
          <p:cNvPr id="8" name="TextBox 7"/>
          <p:cNvSpPr txBox="1"/>
          <p:nvPr/>
        </p:nvSpPr>
        <p:spPr>
          <a:xfrm>
            <a:off x="10647676" y="2077"/>
            <a:ext cx="1024576" cy="707886"/>
          </a:xfrm>
          <a:prstGeom prst="rect">
            <a:avLst/>
          </a:prstGeom>
          <a:noFill/>
        </p:spPr>
        <p:txBody>
          <a:bodyPr wrap="none" rtlCol="0">
            <a:spAutoFit/>
          </a:bodyPr>
          <a:lstStyle/>
          <a:p>
            <a:r>
              <a:rPr lang="en-US" sz="4000" dirty="0">
                <a:solidFill>
                  <a:schemeClr val="bg1"/>
                </a:solidFill>
                <a:latin typeface="Garamond" panose="02020404030301010803" pitchFamily="18" charset="0"/>
              </a:rPr>
              <a:t>Yale</a:t>
            </a:r>
          </a:p>
        </p:txBody>
      </p:sp>
      <p:pic>
        <p:nvPicPr>
          <p:cNvPr id="9" name="Picture 8"/>
          <p:cNvPicPr>
            <a:picLocks noChangeAspect="1"/>
          </p:cNvPicPr>
          <p:nvPr userDrawn="1"/>
        </p:nvPicPr>
        <p:blipFill>
          <a:blip r:embed="rId9"/>
          <a:stretch>
            <a:fillRect/>
          </a:stretch>
        </p:blipFill>
        <p:spPr>
          <a:xfrm>
            <a:off x="-6625" y="-56042"/>
            <a:ext cx="12205250" cy="774259"/>
          </a:xfrm>
          <a:prstGeom prst="rect">
            <a:avLst/>
          </a:prstGeom>
        </p:spPr>
      </p:pic>
      <p:pic>
        <p:nvPicPr>
          <p:cNvPr id="10" name="Picture 9"/>
          <p:cNvPicPr>
            <a:picLocks noChangeAspect="1"/>
          </p:cNvPicPr>
          <p:nvPr userDrawn="1"/>
        </p:nvPicPr>
        <p:blipFill>
          <a:blip r:embed="rId10"/>
          <a:stretch>
            <a:fillRect/>
          </a:stretch>
        </p:blipFill>
        <p:spPr>
          <a:xfrm>
            <a:off x="11237585" y="127147"/>
            <a:ext cx="725487" cy="317019"/>
          </a:xfrm>
          <a:prstGeom prst="rect">
            <a:avLst/>
          </a:prstGeom>
        </p:spPr>
      </p:pic>
      <p:sp>
        <p:nvSpPr>
          <p:cNvPr id="11" name="Text Box 5"/>
          <p:cNvSpPr txBox="1">
            <a:spLocks noChangeArrowheads="1"/>
          </p:cNvSpPr>
          <p:nvPr userDrawn="1"/>
        </p:nvSpPr>
        <p:spPr bwMode="gray">
          <a:xfrm>
            <a:off x="5954938" y="6661954"/>
            <a:ext cx="282129" cy="14683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latin typeface="Arial"/>
              </a:rPr>
              <a:t>- </a:t>
            </a:r>
            <a:fld id="{F60CB5CD-EBF5-4A56-9216-C30908A65B3F}" type="slidenum">
              <a:rPr lang="en-US" sz="900">
                <a:solidFill>
                  <a:srgbClr val="000000"/>
                </a:solidFill>
                <a:latin typeface="Arial"/>
              </a:rPr>
              <a:pPr algn="ctr" eaLnBrk="0" hangingPunct="0">
                <a:lnSpc>
                  <a:spcPct val="106000"/>
                </a:lnSpc>
                <a:buClr>
                  <a:srgbClr val="000000"/>
                </a:buClr>
                <a:buSzPct val="65000"/>
                <a:buFont typeface="Wingdings" pitchFamily="2" charset="2"/>
                <a:buNone/>
                <a:defRPr/>
              </a:pPr>
              <a:t>‹#›</a:t>
            </a:fld>
            <a:r>
              <a:rPr lang="en-US" sz="900" dirty="0">
                <a:solidFill>
                  <a:srgbClr val="000000"/>
                </a:solidFill>
                <a:latin typeface="Arial"/>
              </a:rPr>
              <a:t> -</a:t>
            </a:r>
          </a:p>
        </p:txBody>
      </p:sp>
      <p:sp>
        <p:nvSpPr>
          <p:cNvPr id="2" name="Title Placeholder 1"/>
          <p:cNvSpPr>
            <a:spLocks noGrp="1"/>
          </p:cNvSpPr>
          <p:nvPr>
            <p:ph type="title"/>
          </p:nvPr>
        </p:nvSpPr>
        <p:spPr>
          <a:xfrm>
            <a:off x="264785" y="-4966"/>
            <a:ext cx="10972800" cy="672105"/>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59186363"/>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600" kern="1200">
          <a:solidFill>
            <a:schemeClr val="bg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071" y="941696"/>
            <a:ext cx="10972800" cy="52574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007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43B5B-ACC0-4AF5-B511-D74E9092515B}" type="datetimeFigureOut">
              <a:rPr lang="en-US" smtClean="0"/>
              <a:t>5/9/2017</a:t>
            </a:fld>
            <a:endParaRPr lang="en-US"/>
          </a:p>
        </p:txBody>
      </p:sp>
      <p:sp>
        <p:nvSpPr>
          <p:cNvPr id="5" name="Footer Placeholder 4"/>
          <p:cNvSpPr>
            <a:spLocks noGrp="1"/>
          </p:cNvSpPr>
          <p:nvPr>
            <p:ph type="ftr" sz="quarter" idx="3"/>
          </p:nvPr>
        </p:nvSpPr>
        <p:spPr>
          <a:xfrm>
            <a:off x="405907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85967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BEF1C-2105-4E62-BAC5-EBCA5A5E8582}" type="slidenum">
              <a:rPr lang="en-US" smtClean="0"/>
              <a:t>‹#›</a:t>
            </a:fld>
            <a:endParaRPr lang="en-US"/>
          </a:p>
        </p:txBody>
      </p:sp>
      <p:sp>
        <p:nvSpPr>
          <p:cNvPr id="7" name="Rectangle 6"/>
          <p:cNvSpPr/>
          <p:nvPr/>
        </p:nvSpPr>
        <p:spPr bwMode="auto">
          <a:xfrm>
            <a:off x="1" y="-11332"/>
            <a:ext cx="12192001" cy="762000"/>
          </a:xfrm>
          <a:prstGeom prst="rect">
            <a:avLst/>
          </a:prstGeom>
          <a:solidFill>
            <a:srgbClr val="002060"/>
          </a:solidFill>
          <a:ln w="12700">
            <a:solidFill>
              <a:srgbClr val="00346A"/>
            </a:solidFill>
            <a:miter lim="800000"/>
            <a:headEnd type="none" w="sm" len="sm"/>
            <a:tailEnd type="none" w="sm" len="sm"/>
          </a:ln>
          <a:effectLst>
            <a:outerShdw blurRad="50800" dist="38100" dir="2700000" algn="tl" rotWithShape="0">
              <a:prstClr val="black">
                <a:alpha val="40000"/>
              </a:prstClr>
            </a:outerShdw>
          </a:effectLst>
        </p:spPr>
        <p:txBody>
          <a:bodyPr wrap="square" lIns="18288" tIns="18288" rIns="18288" bIns="18288" rtlCol="0" anchor="ctr" anchorCtr="1">
            <a:noAutofit/>
          </a:bodyPr>
          <a:lstStyle/>
          <a:p>
            <a:pPr algn="ctr">
              <a:spcBef>
                <a:spcPct val="10000"/>
              </a:spcBef>
              <a:buClr>
                <a:srgbClr val="000000"/>
              </a:buClr>
              <a:buSzPct val="85000"/>
            </a:pPr>
            <a:endParaRPr lang="en-US" sz="1600" dirty="0">
              <a:solidFill>
                <a:srgbClr val="000000"/>
              </a:solidFill>
              <a:latin typeface="Calibri" pitchFamily="34" charset="0"/>
            </a:endParaRPr>
          </a:p>
        </p:txBody>
      </p:sp>
      <p:sp>
        <p:nvSpPr>
          <p:cNvPr id="2" name="Title Placeholder 1"/>
          <p:cNvSpPr>
            <a:spLocks noGrp="1"/>
          </p:cNvSpPr>
          <p:nvPr>
            <p:ph type="title"/>
          </p:nvPr>
        </p:nvSpPr>
        <p:spPr>
          <a:xfrm>
            <a:off x="274320" y="47263"/>
            <a:ext cx="10972800" cy="67210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77625086"/>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70" r:id="rId11"/>
    <p:sldLayoutId id="2147483998" r:id="rId12"/>
    <p:sldLayoutId id="214748399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071" y="941696"/>
            <a:ext cx="10972800" cy="52574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007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43B5B-ACC0-4AF5-B511-D74E9092515B}" type="datetimeFigureOut">
              <a:rPr lang="en-US" smtClean="0">
                <a:solidFill>
                  <a:prstClr val="black">
                    <a:tint val="75000"/>
                  </a:prstClr>
                </a:solidFill>
              </a:rPr>
              <a:pPr/>
              <a:t>5/9/2017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5907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85967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BEF1C-2105-4E62-BAC5-EBCA5A5E8582}"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bwMode="auto">
          <a:xfrm>
            <a:off x="1" y="-11332"/>
            <a:ext cx="12192001" cy="762000"/>
          </a:xfrm>
          <a:prstGeom prst="rect">
            <a:avLst/>
          </a:prstGeom>
          <a:solidFill>
            <a:srgbClr val="002060"/>
          </a:solidFill>
          <a:ln w="12700">
            <a:solidFill>
              <a:srgbClr val="00346A"/>
            </a:solidFill>
            <a:miter lim="800000"/>
            <a:headEnd type="none" w="sm" len="sm"/>
            <a:tailEnd type="none" w="sm" len="sm"/>
          </a:ln>
          <a:effectLst>
            <a:outerShdw blurRad="50800" dist="38100" dir="2700000" algn="tl" rotWithShape="0">
              <a:prstClr val="black">
                <a:alpha val="40000"/>
              </a:prstClr>
            </a:outerShdw>
          </a:effectLst>
        </p:spPr>
        <p:txBody>
          <a:bodyPr wrap="square" lIns="18288" tIns="18288" rIns="18288" bIns="18288" rtlCol="0" anchor="ctr" anchorCtr="1">
            <a:noAutofit/>
          </a:bodyPr>
          <a:lstStyle/>
          <a:p>
            <a:pPr algn="ctr">
              <a:spcBef>
                <a:spcPct val="10000"/>
              </a:spcBef>
              <a:buClr>
                <a:srgbClr val="000000"/>
              </a:buClr>
              <a:buSzPct val="85000"/>
            </a:pPr>
            <a:endParaRPr lang="en-US" sz="1600" dirty="0">
              <a:solidFill>
                <a:srgbClr val="000000"/>
              </a:solidFill>
              <a:latin typeface="Calibri" pitchFamily="34" charset="0"/>
            </a:endParaRPr>
          </a:p>
        </p:txBody>
      </p:sp>
      <p:sp>
        <p:nvSpPr>
          <p:cNvPr id="2" name="Title Placeholder 1"/>
          <p:cNvSpPr>
            <a:spLocks noGrp="1"/>
          </p:cNvSpPr>
          <p:nvPr>
            <p:ph type="title"/>
          </p:nvPr>
        </p:nvSpPr>
        <p:spPr>
          <a:xfrm>
            <a:off x="609601" y="47263"/>
            <a:ext cx="10972800" cy="672105"/>
          </a:xfrm>
          <a:prstGeom prst="rect">
            <a:avLst/>
          </a:prstGeom>
        </p:spPr>
        <p:txBody>
          <a:bodyPr vert="horz" lIns="91440" tIns="45720" rIns="91440" bIns="45720" rtlCol="0" anchor="ctr">
            <a:normAutofit/>
          </a:bodyPr>
          <a:lstStyle/>
          <a:p>
            <a:r>
              <a:rPr lang="en-US" dirty="0"/>
              <a:t>Click to edit Master title style</a:t>
            </a:r>
          </a:p>
        </p:txBody>
      </p:sp>
      <p:sp>
        <p:nvSpPr>
          <p:cNvPr id="8" name="TextBox 7"/>
          <p:cNvSpPr txBox="1"/>
          <p:nvPr userDrawn="1"/>
        </p:nvSpPr>
        <p:spPr>
          <a:xfrm>
            <a:off x="10647676" y="2077"/>
            <a:ext cx="1024576" cy="707886"/>
          </a:xfrm>
          <a:prstGeom prst="rect">
            <a:avLst/>
          </a:prstGeom>
          <a:noFill/>
        </p:spPr>
        <p:txBody>
          <a:bodyPr wrap="none" rtlCol="0">
            <a:spAutoFit/>
          </a:bodyPr>
          <a:lstStyle/>
          <a:p>
            <a:r>
              <a:rPr lang="en-US" sz="4000" dirty="0">
                <a:solidFill>
                  <a:prstClr val="white"/>
                </a:solidFill>
                <a:latin typeface="Garamond" panose="02020404030301010803" pitchFamily="18" charset="0"/>
              </a:rPr>
              <a:t>Yale</a:t>
            </a:r>
          </a:p>
        </p:txBody>
      </p:sp>
    </p:spTree>
    <p:extLst>
      <p:ext uri="{BB962C8B-B14F-4D97-AF65-F5344CB8AC3E}">
        <p14:creationId xmlns:p14="http://schemas.microsoft.com/office/powerpoint/2010/main" val="146213559"/>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4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071" y="941696"/>
            <a:ext cx="10972800" cy="52574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007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43B5B-ACC0-4AF5-B511-D74E9092515B}" type="datetimeFigureOut">
              <a:rPr lang="en-US" smtClean="0"/>
              <a:t>5/9/2017</a:t>
            </a:fld>
            <a:endParaRPr lang="en-US"/>
          </a:p>
        </p:txBody>
      </p:sp>
      <p:sp>
        <p:nvSpPr>
          <p:cNvPr id="5" name="Footer Placeholder 4"/>
          <p:cNvSpPr>
            <a:spLocks noGrp="1"/>
          </p:cNvSpPr>
          <p:nvPr>
            <p:ph type="ftr" sz="quarter" idx="3"/>
          </p:nvPr>
        </p:nvSpPr>
        <p:spPr>
          <a:xfrm>
            <a:off x="405907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85967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BEF1C-2105-4E62-BAC5-EBCA5A5E8582}" type="slidenum">
              <a:rPr lang="en-US" smtClean="0"/>
              <a:t>‹#›</a:t>
            </a:fld>
            <a:endParaRPr lang="en-US"/>
          </a:p>
        </p:txBody>
      </p:sp>
      <p:sp>
        <p:nvSpPr>
          <p:cNvPr id="7" name="Rectangle 6"/>
          <p:cNvSpPr/>
          <p:nvPr/>
        </p:nvSpPr>
        <p:spPr bwMode="auto">
          <a:xfrm>
            <a:off x="1" y="-11332"/>
            <a:ext cx="12192001" cy="762000"/>
          </a:xfrm>
          <a:prstGeom prst="rect">
            <a:avLst/>
          </a:prstGeom>
          <a:solidFill>
            <a:srgbClr val="002060"/>
          </a:solidFill>
          <a:ln w="12700">
            <a:solidFill>
              <a:srgbClr val="00346A"/>
            </a:solidFill>
            <a:miter lim="800000"/>
            <a:headEnd type="none" w="sm" len="sm"/>
            <a:tailEnd type="none" w="sm" len="sm"/>
          </a:ln>
          <a:effectLst>
            <a:outerShdw blurRad="50800" dist="38100" dir="2700000" algn="tl" rotWithShape="0">
              <a:prstClr val="black">
                <a:alpha val="40000"/>
              </a:prstClr>
            </a:outerShdw>
          </a:effectLst>
        </p:spPr>
        <p:txBody>
          <a:bodyPr wrap="square" lIns="18288" tIns="18288" rIns="18288" bIns="18288" rtlCol="0" anchor="ctr" anchorCtr="1">
            <a:noAutofit/>
          </a:bodyPr>
          <a:lstStyle/>
          <a:p>
            <a:pPr algn="ctr">
              <a:spcBef>
                <a:spcPct val="10000"/>
              </a:spcBef>
              <a:buClr>
                <a:srgbClr val="000000"/>
              </a:buClr>
              <a:buSzPct val="85000"/>
            </a:pPr>
            <a:endParaRPr lang="en-US" sz="1600" dirty="0">
              <a:solidFill>
                <a:srgbClr val="000000"/>
              </a:solidFill>
              <a:latin typeface="Calibri" pitchFamily="34" charset="0"/>
            </a:endParaRPr>
          </a:p>
        </p:txBody>
      </p:sp>
      <p:sp>
        <p:nvSpPr>
          <p:cNvPr id="2" name="Title Placeholder 1"/>
          <p:cNvSpPr>
            <a:spLocks noGrp="1"/>
          </p:cNvSpPr>
          <p:nvPr>
            <p:ph type="title"/>
          </p:nvPr>
        </p:nvSpPr>
        <p:spPr>
          <a:xfrm>
            <a:off x="274320" y="47263"/>
            <a:ext cx="10972800" cy="67210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4863717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2" r:id="rId10"/>
    <p:sldLayoutId id="2147483983" r:id="rId11"/>
    <p:sldLayoutId id="2147483984" r:id="rId12"/>
    <p:sldLayoutId id="214748400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071" y="941696"/>
            <a:ext cx="10972800" cy="52574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007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43B5B-ACC0-4AF5-B511-D74E9092515B}" type="datetimeFigureOut">
              <a:rPr lang="en-US" smtClean="0"/>
              <a:t>5/9/2017</a:t>
            </a:fld>
            <a:endParaRPr lang="en-US"/>
          </a:p>
        </p:txBody>
      </p:sp>
      <p:sp>
        <p:nvSpPr>
          <p:cNvPr id="5" name="Footer Placeholder 4"/>
          <p:cNvSpPr>
            <a:spLocks noGrp="1"/>
          </p:cNvSpPr>
          <p:nvPr>
            <p:ph type="ftr" sz="quarter" idx="3"/>
          </p:nvPr>
        </p:nvSpPr>
        <p:spPr>
          <a:xfrm>
            <a:off x="405907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85967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BEF1C-2105-4E62-BAC5-EBCA5A5E8582}" type="slidenum">
              <a:rPr lang="en-US" smtClean="0"/>
              <a:t>‹#›</a:t>
            </a:fld>
            <a:endParaRPr lang="en-US"/>
          </a:p>
        </p:txBody>
      </p:sp>
      <p:sp>
        <p:nvSpPr>
          <p:cNvPr id="7" name="Rectangle 6"/>
          <p:cNvSpPr/>
          <p:nvPr/>
        </p:nvSpPr>
        <p:spPr bwMode="auto">
          <a:xfrm>
            <a:off x="1" y="-11332"/>
            <a:ext cx="12192001" cy="762000"/>
          </a:xfrm>
          <a:prstGeom prst="rect">
            <a:avLst/>
          </a:prstGeom>
          <a:solidFill>
            <a:srgbClr val="002060"/>
          </a:solidFill>
          <a:ln w="12700">
            <a:solidFill>
              <a:srgbClr val="00346A"/>
            </a:solidFill>
            <a:miter lim="800000"/>
            <a:headEnd type="none" w="sm" len="sm"/>
            <a:tailEnd type="none" w="sm" len="sm"/>
          </a:ln>
          <a:effectLst>
            <a:outerShdw blurRad="50800" dist="38100" dir="2700000" algn="tl" rotWithShape="0">
              <a:prstClr val="black">
                <a:alpha val="40000"/>
              </a:prstClr>
            </a:outerShdw>
          </a:effectLst>
        </p:spPr>
        <p:txBody>
          <a:bodyPr wrap="square" lIns="18288" tIns="18288" rIns="18288" bIns="18288" rtlCol="0" anchor="ctr" anchorCtr="1">
            <a:noAutofit/>
          </a:bodyPr>
          <a:lstStyle/>
          <a:p>
            <a:pPr algn="ctr">
              <a:spcBef>
                <a:spcPct val="10000"/>
              </a:spcBef>
              <a:buClr>
                <a:srgbClr val="000000"/>
              </a:buClr>
              <a:buSzPct val="85000"/>
            </a:pPr>
            <a:endParaRPr lang="en-US" sz="1600" dirty="0">
              <a:solidFill>
                <a:srgbClr val="000000"/>
              </a:solidFill>
              <a:latin typeface="Calibri" pitchFamily="34" charset="0"/>
            </a:endParaRPr>
          </a:p>
        </p:txBody>
      </p:sp>
      <p:sp>
        <p:nvSpPr>
          <p:cNvPr id="2" name="Title Placeholder 1"/>
          <p:cNvSpPr>
            <a:spLocks noGrp="1"/>
          </p:cNvSpPr>
          <p:nvPr>
            <p:ph type="title"/>
          </p:nvPr>
        </p:nvSpPr>
        <p:spPr>
          <a:xfrm>
            <a:off x="274320" y="47263"/>
            <a:ext cx="10972800" cy="67210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40350486"/>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hyperlink" Target="https://workday.yale.edu/internal-news/fyi-invitations-workday-financials-training-will-be-sent-week-may-1" TargetMode="Externa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hyperlink" Target="http://www.workday.yale.edu/" TargetMode="External"/><Relationship Id="rId2" Type="http://schemas.openxmlformats.org/officeDocument/2006/relationships/notesSlide" Target="../notesSlides/notesSlide21.xml"/><Relationship Id="rId1" Type="http://schemas.openxmlformats.org/officeDocument/2006/relationships/slideLayout" Target="../slideLayouts/slideLayout42.xml"/><Relationship Id="rId4" Type="http://schemas.openxmlformats.org/officeDocument/2006/relationships/hyperlink" Target="mailto:workday@yale.edu"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2.wdp"/><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4" y="3805491"/>
            <a:ext cx="3074126" cy="2948002"/>
          </a:xfrm>
          <a:prstGeom prst="rect">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br>
              <a:rPr kumimoji="0" lang="en-US" sz="1800" b="0" i="0" u="none" strike="noStrike" kern="0" cap="none" spc="0" normalizeH="0" baseline="0" noProof="0" dirty="0">
                <a:ln>
                  <a:noFill/>
                </a:ln>
                <a:solidFill>
                  <a:schemeClr val="bg1"/>
                </a:solidFill>
                <a:effectLst/>
                <a:uLnTx/>
                <a:uFillTx/>
              </a:rPr>
            </a:br>
            <a:endParaRPr kumimoji="0" lang="en-US" sz="28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437636" y="3930730"/>
            <a:ext cx="3035339" cy="261610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Financial Management</a:t>
            </a:r>
            <a:r>
              <a:rPr kumimoji="0" lang="en-US" sz="40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chemeClr val="bg1"/>
              </a:solidFill>
              <a:effectLst/>
              <a:uLnTx/>
              <a:uFillTx/>
              <a:latin typeface="Times New Roman" panose="02020603050405020304" pitchFamily="18" charset="0"/>
              <a:ea typeface="YaleDesign-Roman"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Times New Roman" panose="02020603050405020304" pitchFamily="18" charset="0"/>
                <a:ea typeface="YaleDesign-Roman" charset="0"/>
                <a:cs typeface="Times New Roman" panose="02020603050405020304" pitchFamily="18" charset="0"/>
              </a:rPr>
              <a:t>Workday@Yale</a:t>
            </a:r>
            <a:endParaRPr kumimoji="0" lang="en-US" sz="24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May 4</a:t>
            </a:r>
            <a:r>
              <a:rPr kumimoji="0" lang="en-US" sz="18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2017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531680" y="3248469"/>
            <a:ext cx="3474835" cy="3070359"/>
          </a:xfrm>
          <a:prstGeom prst="rect">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br>
              <a:rPr kumimoji="0" lang="en-US" sz="1800" b="0" i="0" u="none" strike="noStrike" kern="0" cap="none" spc="0" normalizeH="0" baseline="0" noProof="0" dirty="0">
                <a:ln>
                  <a:noFill/>
                </a:ln>
                <a:solidFill>
                  <a:schemeClr val="bg1"/>
                </a:solidFill>
                <a:effectLst/>
                <a:uLnTx/>
                <a:uFillTx/>
              </a:rPr>
            </a:br>
            <a:endParaRPr kumimoji="0" lang="en-US" sz="28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6" name="TextBox 5"/>
          <p:cNvSpPr txBox="1"/>
          <p:nvPr/>
        </p:nvSpPr>
        <p:spPr>
          <a:xfrm>
            <a:off x="753304" y="3330746"/>
            <a:ext cx="2930430" cy="28007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Go-Live Preparations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latin typeface="Times New Roman" panose="02020603050405020304" pitchFamily="18" charset="0"/>
              <a:ea typeface="YaleDesign-Roman"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latin typeface="Times New Roman" panose="02020603050405020304" pitchFamily="18" charset="0"/>
              <a:ea typeface="YaleDesign-Roman"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Times New Roman" panose="02020603050405020304" pitchFamily="18" charset="0"/>
                <a:ea typeface="YaleDesign-Roman" charset="0"/>
                <a:cs typeface="Times New Roman" panose="02020603050405020304" pitchFamily="18" charset="0"/>
              </a:rPr>
              <a:t>Workday@Yale</a:t>
            </a:r>
            <a:endParaRPr kumimoji="0" lang="en-US" sz="24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May 4, 2017</a:t>
            </a:r>
            <a:endParaRPr kumimoji="0" lang="en-US"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92296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525"/>
            <a:ext cx="12192000" cy="6858000"/>
          </a:xfrm>
          <a:prstGeom prst="rect">
            <a:avLst/>
          </a:prstGeom>
        </p:spPr>
      </p:pic>
      <p:sp>
        <p:nvSpPr>
          <p:cNvPr id="7" name="Rectangle 6"/>
          <p:cNvSpPr/>
          <p:nvPr/>
        </p:nvSpPr>
        <p:spPr>
          <a:xfrm>
            <a:off x="476265" y="3838074"/>
            <a:ext cx="3193878" cy="26100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endParaRPr>
          </a:p>
        </p:txBody>
      </p:sp>
      <p:sp>
        <p:nvSpPr>
          <p:cNvPr id="10" name="Subtitle 2"/>
          <p:cNvSpPr txBox="1">
            <a:spLocks/>
          </p:cNvSpPr>
          <p:nvPr/>
        </p:nvSpPr>
        <p:spPr>
          <a:xfrm>
            <a:off x="620132" y="5655045"/>
            <a:ext cx="3050011" cy="910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YaleDesign-Roman" charset="0"/>
                <a:cs typeface="Times New Roman" panose="02020603050405020304" pitchFamily="18" charset="0"/>
              </a:rPr>
              <a:t>Workday@Yale</a:t>
            </a:r>
          </a:p>
        </p:txBody>
      </p:sp>
      <p:sp>
        <p:nvSpPr>
          <p:cNvPr id="11" name="Title 1"/>
          <p:cNvSpPr txBox="1">
            <a:spLocks/>
          </p:cNvSpPr>
          <p:nvPr/>
        </p:nvSpPr>
        <p:spPr>
          <a:xfrm>
            <a:off x="620132" y="3940160"/>
            <a:ext cx="3647578" cy="119421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0" kern="1200">
                <a:solidFill>
                  <a:srgbClr val="002060"/>
                </a:solidFill>
                <a:latin typeface="Cambria" panose="02040503050406030204" pitchFamily="18"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noProof="0" dirty="0">
                <a:ln>
                  <a:noFill/>
                </a:ln>
                <a:solidFill>
                  <a:schemeClr val="bg1"/>
                </a:solidFill>
                <a:effectLst/>
                <a:uLnTx/>
                <a:uFillTx/>
                <a:latin typeface="Times New Roman" panose="02020603050405020304" pitchFamily="18" charset="0"/>
                <a:ea typeface="YaleNew" charset="0"/>
                <a:cs typeface="Times New Roman" panose="02020603050405020304" pitchFamily="18" charset="0"/>
              </a:rPr>
              <a:t>Cutover Plan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noProof="0" dirty="0">
              <a:ln>
                <a:noFill/>
              </a:ln>
              <a:solidFill>
                <a:schemeClr val="bg1"/>
              </a:solidFill>
              <a:effectLst/>
              <a:uLnTx/>
              <a:uFillTx/>
              <a:latin typeface="Times New Roman" panose="02020603050405020304" pitchFamily="18" charset="0"/>
              <a:ea typeface="YaleNew"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noProof="0" dirty="0">
              <a:ln>
                <a:noFill/>
              </a:ln>
              <a:solidFill>
                <a:schemeClr val="bg1"/>
              </a:solidFill>
              <a:effectLst/>
              <a:uLnTx/>
              <a:uFillTx/>
              <a:latin typeface="Times New Roman" panose="02020603050405020304" pitchFamily="18" charset="0"/>
              <a:ea typeface="YaleNew" charset="0"/>
              <a:cs typeface="Times New Roman" panose="02020603050405020304" pitchFamily="18" charset="0"/>
            </a:endParaRPr>
          </a:p>
        </p:txBody>
      </p:sp>
    </p:spTree>
    <p:extLst>
      <p:ext uri="{BB962C8B-B14F-4D97-AF65-F5344CB8AC3E}">
        <p14:creationId xmlns:p14="http://schemas.microsoft.com/office/powerpoint/2010/main" val="422182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Cutoff Dates – Banking &amp; Settlement</a:t>
            </a:r>
          </a:p>
        </p:txBody>
      </p:sp>
      <p:graphicFrame>
        <p:nvGraphicFramePr>
          <p:cNvPr id="12" name="Table 11"/>
          <p:cNvGraphicFramePr>
            <a:graphicFrameLocks noGrp="1"/>
          </p:cNvGraphicFramePr>
          <p:nvPr>
            <p:extLst>
              <p:ext uri="{D42A27DB-BD31-4B8C-83A1-F6EECF244321}">
                <p14:modId xmlns:p14="http://schemas.microsoft.com/office/powerpoint/2010/main" val="305353189"/>
              </p:ext>
            </p:extLst>
          </p:nvPr>
        </p:nvGraphicFramePr>
        <p:xfrm>
          <a:off x="127590" y="1371600"/>
          <a:ext cx="11908465" cy="4307305"/>
        </p:xfrm>
        <a:graphic>
          <a:graphicData uri="http://schemas.openxmlformats.org/drawingml/2006/table">
            <a:tbl>
              <a:tblPr firstRow="1" bandRow="1"/>
              <a:tblGrid>
                <a:gridCol w="3819570">
                  <a:extLst>
                    <a:ext uri="{9D8B030D-6E8A-4147-A177-3AD203B41FA5}">
                      <a16:colId xmlns:a16="http://schemas.microsoft.com/office/drawing/2014/main" val="20000"/>
                    </a:ext>
                  </a:extLst>
                </a:gridCol>
                <a:gridCol w="3642360">
                  <a:extLst>
                    <a:ext uri="{9D8B030D-6E8A-4147-A177-3AD203B41FA5}">
                      <a16:colId xmlns:a16="http://schemas.microsoft.com/office/drawing/2014/main" val="20001"/>
                    </a:ext>
                  </a:extLst>
                </a:gridCol>
                <a:gridCol w="2270760">
                  <a:extLst>
                    <a:ext uri="{9D8B030D-6E8A-4147-A177-3AD203B41FA5}">
                      <a16:colId xmlns:a16="http://schemas.microsoft.com/office/drawing/2014/main" val="20002"/>
                    </a:ext>
                  </a:extLst>
                </a:gridCol>
                <a:gridCol w="2175775">
                  <a:extLst>
                    <a:ext uri="{9D8B030D-6E8A-4147-A177-3AD203B41FA5}">
                      <a16:colId xmlns:a16="http://schemas.microsoft.com/office/drawing/2014/main" val="20003"/>
                    </a:ext>
                  </a:extLst>
                </a:gridCol>
              </a:tblGrid>
              <a:tr h="81229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latin typeface="+mn-lt"/>
                        </a:rPr>
                        <a:t>CURRENT STATE PROCESS</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latin typeface="+mn-lt"/>
                        </a:rPr>
                        <a:t>FUTURE STATE PROCESS</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mn-lt"/>
                        </a:rPr>
                        <a:t>ORACLE/LEGACY CUTOFF DATE</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mn-lt"/>
                        </a:rPr>
                        <a:t>WORKDAY</a:t>
                      </a:r>
                      <a:br>
                        <a:rPr lang="en-US" sz="2400" b="1" i="0" u="none" strike="noStrike" dirty="0">
                          <a:solidFill>
                            <a:schemeClr val="bg1"/>
                          </a:solidFill>
                          <a:effectLst/>
                          <a:latin typeface="+mn-lt"/>
                        </a:rPr>
                      </a:br>
                      <a:r>
                        <a:rPr lang="en-US" sz="2400" b="1" i="0" u="none" strike="noStrike" dirty="0">
                          <a:solidFill>
                            <a:schemeClr val="bg1"/>
                          </a:solidFill>
                          <a:effectLst/>
                          <a:latin typeface="+mn-lt"/>
                        </a:rPr>
                        <a:t>START DATE</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extLst>
                  <a:ext uri="{0D108BD9-81ED-4DB2-BD59-A6C34878D82A}">
                    <a16:rowId xmlns:a16="http://schemas.microsoft.com/office/drawing/2014/main" val="10000"/>
                  </a:ext>
                </a:extLst>
              </a:tr>
              <a:tr h="133690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u="none" strike="noStrike" dirty="0">
                          <a:solidFill>
                            <a:srgbClr val="002060"/>
                          </a:solidFill>
                          <a:effectLst/>
                          <a:latin typeface="+mn-lt"/>
                        </a:rPr>
                        <a:t>Petty cash - Treasury window disbursements</a:t>
                      </a:r>
                      <a:endParaRPr lang="en-US" sz="2400" b="0" i="0" u="none" strike="noStrike" dirty="0">
                        <a:solidFill>
                          <a:srgbClr val="002060"/>
                        </a:solidFill>
                        <a:effectLst/>
                        <a:latin typeface="+mn-lt"/>
                      </a:endParaRP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u="none" strike="noStrike" dirty="0">
                          <a:solidFill>
                            <a:srgbClr val="002060"/>
                          </a:solidFill>
                          <a:effectLst/>
                          <a:latin typeface="+mn-lt"/>
                        </a:rPr>
                        <a:t>Petty cash - Treasury disbursements</a:t>
                      </a:r>
                      <a:endParaRPr lang="en-US" sz="2400" b="0" i="0" u="none" strike="noStrike" dirty="0">
                        <a:solidFill>
                          <a:srgbClr val="002060"/>
                        </a:solidFill>
                        <a:effectLst/>
                        <a:latin typeface="+mn-lt"/>
                      </a:endParaRP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u="none" strike="noStrike" dirty="0">
                          <a:solidFill>
                            <a:srgbClr val="002060"/>
                          </a:solidFill>
                          <a:effectLst/>
                          <a:latin typeface="+mn-lt"/>
                        </a:rPr>
                        <a:t>6/30/17</a:t>
                      </a:r>
                      <a:endParaRPr lang="en-US" sz="2400" b="0" i="0" u="none" strike="noStrike" dirty="0">
                        <a:solidFill>
                          <a:srgbClr val="002060"/>
                        </a:solidFill>
                        <a:effectLst/>
                        <a:latin typeface="+mn-lt"/>
                      </a:endParaRP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u="none" strike="noStrike" dirty="0">
                          <a:solidFill>
                            <a:srgbClr val="002060"/>
                          </a:solidFill>
                          <a:effectLst/>
                          <a:latin typeface="+mn-lt"/>
                        </a:rPr>
                        <a:t>7/3/17</a:t>
                      </a:r>
                      <a:endParaRPr lang="en-US" sz="2400" b="0" i="0" u="none" strike="noStrike" dirty="0">
                        <a:solidFill>
                          <a:srgbClr val="002060"/>
                        </a:solidFill>
                        <a:effectLst/>
                        <a:latin typeface="+mn-lt"/>
                      </a:endParaRP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124427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u="none" strike="noStrike" dirty="0">
                          <a:solidFill>
                            <a:srgbClr val="002060"/>
                          </a:solidFill>
                          <a:effectLst/>
                          <a:latin typeface="+mn-lt"/>
                        </a:rPr>
                        <a:t>Petty cash replenishments for department funds</a:t>
                      </a:r>
                      <a:endParaRPr lang="en-US" sz="2400" b="0" i="0" u="none" strike="noStrike" dirty="0">
                        <a:solidFill>
                          <a:srgbClr val="002060"/>
                        </a:solidFill>
                        <a:effectLst/>
                        <a:latin typeface="+mn-lt"/>
                      </a:endParaRP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u="none" strike="noStrike" dirty="0">
                          <a:solidFill>
                            <a:srgbClr val="002060"/>
                          </a:solidFill>
                          <a:effectLst/>
                          <a:latin typeface="+mn-lt"/>
                        </a:rPr>
                        <a:t>Petty cash replenishments for department funds</a:t>
                      </a:r>
                      <a:endParaRPr lang="en-US" sz="2400" b="0" i="0" u="none" strike="noStrike" dirty="0">
                        <a:solidFill>
                          <a:srgbClr val="002060"/>
                        </a:solidFill>
                        <a:effectLst/>
                        <a:latin typeface="+mn-lt"/>
                      </a:endParaRP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u="none" strike="noStrike" dirty="0">
                          <a:solidFill>
                            <a:srgbClr val="002060"/>
                          </a:solidFill>
                          <a:effectLst/>
                          <a:latin typeface="+mn-lt"/>
                        </a:rPr>
                        <a:t>6/19/17</a:t>
                      </a:r>
                      <a:endParaRPr lang="en-US" sz="2400" b="0" i="0" u="none" strike="noStrike" dirty="0">
                        <a:solidFill>
                          <a:srgbClr val="002060"/>
                        </a:solidFill>
                        <a:effectLst/>
                        <a:latin typeface="+mn-lt"/>
                      </a:endParaRP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u="none" strike="noStrike" dirty="0">
                          <a:solidFill>
                            <a:srgbClr val="002060"/>
                          </a:solidFill>
                          <a:effectLst/>
                          <a:latin typeface="+mn-lt"/>
                        </a:rPr>
                        <a:t>7/5/17</a:t>
                      </a:r>
                      <a:endParaRPr lang="en-US" sz="2400" b="0" i="0" u="none" strike="noStrike" dirty="0">
                        <a:solidFill>
                          <a:srgbClr val="002060"/>
                        </a:solidFill>
                        <a:effectLst/>
                        <a:latin typeface="+mn-lt"/>
                      </a:endParaRP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extLst>
                  <a:ext uri="{0D108BD9-81ED-4DB2-BD59-A6C34878D82A}">
                    <a16:rowId xmlns:a16="http://schemas.microsoft.com/office/drawing/2014/main" val="10002"/>
                  </a:ext>
                </a:extLst>
              </a:tr>
              <a:tr h="91383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u="none" strike="noStrike" dirty="0">
                          <a:solidFill>
                            <a:srgbClr val="002060"/>
                          </a:solidFill>
                          <a:effectLst/>
                          <a:latin typeface="+mn-lt"/>
                        </a:rPr>
                        <a:t>RIF/Cash Receipts</a:t>
                      </a:r>
                      <a:endParaRPr lang="en-US" sz="2400" b="0" i="0" u="none" strike="noStrike" dirty="0">
                        <a:solidFill>
                          <a:srgbClr val="002060"/>
                        </a:solidFill>
                        <a:effectLst/>
                        <a:latin typeface="+mn-lt"/>
                      </a:endParaRP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u="none" strike="noStrike" dirty="0">
                          <a:solidFill>
                            <a:srgbClr val="002060"/>
                          </a:solidFill>
                          <a:effectLst/>
                          <a:latin typeface="+mn-lt"/>
                        </a:rPr>
                        <a:t>Cash Sales</a:t>
                      </a:r>
                      <a:endParaRPr lang="en-US" sz="2400" b="0" i="0" u="none" strike="noStrike" dirty="0">
                        <a:solidFill>
                          <a:srgbClr val="002060"/>
                        </a:solidFill>
                        <a:effectLst/>
                        <a:latin typeface="+mn-lt"/>
                      </a:endParaRP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u="none" strike="noStrike" dirty="0">
                          <a:solidFill>
                            <a:srgbClr val="002060"/>
                          </a:solidFill>
                          <a:effectLst/>
                          <a:latin typeface="+mn-lt"/>
                        </a:rPr>
                        <a:t>6/30/17</a:t>
                      </a:r>
                      <a:endParaRPr lang="en-US" sz="2400" b="0" i="0" u="none" strike="noStrike" dirty="0">
                        <a:solidFill>
                          <a:srgbClr val="002060"/>
                        </a:solidFill>
                        <a:effectLst/>
                        <a:latin typeface="+mn-lt"/>
                      </a:endParaRP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u="none" strike="noStrike" dirty="0">
                          <a:solidFill>
                            <a:srgbClr val="002060"/>
                          </a:solidFill>
                          <a:effectLst/>
                          <a:latin typeface="+mn-lt"/>
                        </a:rPr>
                        <a:t>7/5/17</a:t>
                      </a:r>
                      <a:br>
                        <a:rPr lang="en-US" sz="2400" u="none" strike="noStrike" dirty="0">
                          <a:solidFill>
                            <a:srgbClr val="002060"/>
                          </a:solidFill>
                          <a:effectLst/>
                          <a:latin typeface="+mn-lt"/>
                        </a:rPr>
                      </a:br>
                      <a:endParaRPr lang="en-US" sz="2400" b="0" i="0" u="none" strike="noStrike" dirty="0">
                        <a:solidFill>
                          <a:srgbClr val="002060"/>
                        </a:solidFill>
                        <a:effectLst/>
                        <a:latin typeface="+mn-lt"/>
                      </a:endParaRP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82580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Cutoff Dates – Financial Accounting</a:t>
            </a:r>
          </a:p>
        </p:txBody>
      </p:sp>
      <p:graphicFrame>
        <p:nvGraphicFramePr>
          <p:cNvPr id="14" name="Table 13"/>
          <p:cNvGraphicFramePr>
            <a:graphicFrameLocks noGrp="1"/>
          </p:cNvGraphicFramePr>
          <p:nvPr>
            <p:extLst>
              <p:ext uri="{D42A27DB-BD31-4B8C-83A1-F6EECF244321}">
                <p14:modId xmlns:p14="http://schemas.microsoft.com/office/powerpoint/2010/main" val="2779928829"/>
              </p:ext>
            </p:extLst>
          </p:nvPr>
        </p:nvGraphicFramePr>
        <p:xfrm>
          <a:off x="140842" y="1371600"/>
          <a:ext cx="11908465" cy="5394960"/>
        </p:xfrm>
        <a:graphic>
          <a:graphicData uri="http://schemas.openxmlformats.org/drawingml/2006/table">
            <a:tbl>
              <a:tblPr firstRow="1" bandRow="1"/>
              <a:tblGrid>
                <a:gridCol w="3745358">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448107">
                  <a:extLst>
                    <a:ext uri="{9D8B030D-6E8A-4147-A177-3AD203B41FA5}">
                      <a16:colId xmlns:a16="http://schemas.microsoft.com/office/drawing/2014/main" val="20003"/>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solidFill>
                            <a:schemeClr val="bg1"/>
                          </a:solidFill>
                          <a:latin typeface="+mn-lt"/>
                        </a:rPr>
                        <a:t>CURRENT STATE PROCESS</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latin typeface="+mn-lt"/>
                        </a:rPr>
                        <a:t>FUTURE STATE PROCESS</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mn-lt"/>
                        </a:rPr>
                        <a:t>ORACLE/LEGACY CUTOFF DATE</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mn-lt"/>
                        </a:rPr>
                        <a:t>WORKDAY</a:t>
                      </a:r>
                      <a:br>
                        <a:rPr lang="en-US" sz="2400" b="1" i="0" u="none" strike="noStrike" dirty="0">
                          <a:solidFill>
                            <a:schemeClr val="bg1"/>
                          </a:solidFill>
                          <a:effectLst/>
                          <a:latin typeface="+mn-lt"/>
                        </a:rPr>
                      </a:br>
                      <a:r>
                        <a:rPr lang="en-US" sz="2400" b="1" i="0" u="none" strike="noStrike" dirty="0">
                          <a:solidFill>
                            <a:schemeClr val="bg1"/>
                          </a:solidFill>
                          <a:effectLst/>
                          <a:latin typeface="+mn-lt"/>
                        </a:rPr>
                        <a:t>START DATE</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extLst>
                  <a:ext uri="{0D108BD9-81ED-4DB2-BD59-A6C34878D82A}">
                    <a16:rowId xmlns:a16="http://schemas.microsoft.com/office/drawing/2014/main" val="10000"/>
                  </a:ext>
                </a:extLst>
              </a:tr>
              <a:tr h="39471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Journal Entries - ISPs and charges to departments </a:t>
                      </a:r>
                      <a:r>
                        <a:rPr lang="en-US" sz="2400" b="0" i="1" u="none" strike="noStrike" dirty="0">
                          <a:solidFill>
                            <a:srgbClr val="002060"/>
                          </a:solidFill>
                          <a:effectLst/>
                          <a:latin typeface="+mn-lt"/>
                        </a:rPr>
                        <a:t>other than your own</a:t>
                      </a:r>
                      <a:br>
                        <a:rPr lang="en-US" sz="2400" b="0" i="1" u="none" strike="noStrike" dirty="0">
                          <a:solidFill>
                            <a:srgbClr val="002060"/>
                          </a:solidFill>
                          <a:effectLst/>
                          <a:latin typeface="+mn-lt"/>
                        </a:rPr>
                      </a:br>
                      <a:endParaRPr lang="en-US" sz="2400" b="0" i="0" u="none" strike="noStrike" dirty="0">
                        <a:solidFill>
                          <a:srgbClr val="002060"/>
                        </a:solidFill>
                        <a:effectLst/>
                        <a:latin typeface="+mn-lt"/>
                      </a:endParaRPr>
                    </a:p>
                  </a:txBody>
                  <a:tcPr marL="45720" marR="4572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 Journals</a:t>
                      </a: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7/14/17</a:t>
                      </a: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7/5/17</a:t>
                      </a: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Journal Entries - Non-Self-Support schools and all YSM departments</a:t>
                      </a:r>
                      <a:br>
                        <a:rPr lang="en-US" sz="2400" b="0" i="0" u="none" strike="noStrike" dirty="0">
                          <a:solidFill>
                            <a:srgbClr val="002060"/>
                          </a:solidFill>
                          <a:effectLst/>
                          <a:latin typeface="+mn-lt"/>
                        </a:rPr>
                      </a:br>
                      <a:endParaRPr lang="en-US" sz="2400" b="0" i="0" u="none" strike="noStrike" dirty="0">
                        <a:solidFill>
                          <a:srgbClr val="002060"/>
                        </a:solidFill>
                        <a:effectLst/>
                        <a:latin typeface="+mn-lt"/>
                      </a:endParaRPr>
                    </a:p>
                  </a:txBody>
                  <a:tcPr marL="45720" marR="457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 Journals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7/21/17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7/5/17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Journal Entries - Self-Support schools incl. YSM central &amp; Provost's Office</a:t>
                      </a:r>
                      <a:br>
                        <a:rPr lang="en-US" sz="2400" b="0" i="0" u="none" strike="noStrike" dirty="0">
                          <a:solidFill>
                            <a:srgbClr val="002060"/>
                          </a:solidFill>
                          <a:effectLst/>
                          <a:latin typeface="+mn-lt"/>
                        </a:rPr>
                      </a:br>
                      <a:endParaRPr lang="en-US" sz="2400" b="0" i="0" u="none" strike="noStrike" dirty="0">
                        <a:solidFill>
                          <a:srgbClr val="002060"/>
                        </a:solidFill>
                        <a:effectLst/>
                        <a:latin typeface="+mn-lt"/>
                      </a:endParaRPr>
                    </a:p>
                  </a:txBody>
                  <a:tcPr marL="45720" marR="457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 Journals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7/28/17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7/5/17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53720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715570653"/>
              </p:ext>
            </p:extLst>
          </p:nvPr>
        </p:nvGraphicFramePr>
        <p:xfrm>
          <a:off x="121024" y="1384244"/>
          <a:ext cx="11915031" cy="4389120"/>
        </p:xfrm>
        <a:graphic>
          <a:graphicData uri="http://schemas.openxmlformats.org/drawingml/2006/table">
            <a:tbl>
              <a:tblPr firstRow="1" bandRow="1"/>
              <a:tblGrid>
                <a:gridCol w="4020670">
                  <a:extLst>
                    <a:ext uri="{9D8B030D-6E8A-4147-A177-3AD203B41FA5}">
                      <a16:colId xmlns:a16="http://schemas.microsoft.com/office/drawing/2014/main" val="20000"/>
                    </a:ext>
                  </a:extLst>
                </a:gridCol>
                <a:gridCol w="3388659">
                  <a:extLst>
                    <a:ext uri="{9D8B030D-6E8A-4147-A177-3AD203B41FA5}">
                      <a16:colId xmlns:a16="http://schemas.microsoft.com/office/drawing/2014/main" val="20001"/>
                    </a:ext>
                  </a:extLst>
                </a:gridCol>
                <a:gridCol w="2353235">
                  <a:extLst>
                    <a:ext uri="{9D8B030D-6E8A-4147-A177-3AD203B41FA5}">
                      <a16:colId xmlns:a16="http://schemas.microsoft.com/office/drawing/2014/main" val="20002"/>
                    </a:ext>
                  </a:extLst>
                </a:gridCol>
                <a:gridCol w="2152467">
                  <a:extLst>
                    <a:ext uri="{9D8B030D-6E8A-4147-A177-3AD203B41FA5}">
                      <a16:colId xmlns:a16="http://schemas.microsoft.com/office/drawing/2014/main" val="20003"/>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latin typeface="+mn-lt"/>
                        </a:rPr>
                        <a:t>CURRENT STATE PROCESS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latin typeface="+mn-lt"/>
                        </a:rPr>
                        <a:t>FUTURE STATE PROCESS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mn-lt"/>
                        </a:rPr>
                        <a:t>ORACLE/LEGACY CUTOFF DATE</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mn-lt"/>
                        </a:rPr>
                        <a:t>WORKDAY</a:t>
                      </a:r>
                      <a:br>
                        <a:rPr lang="en-US" sz="2400" b="1" i="0" u="none" strike="noStrike" dirty="0">
                          <a:solidFill>
                            <a:schemeClr val="bg1"/>
                          </a:solidFill>
                          <a:effectLst/>
                          <a:latin typeface="+mn-lt"/>
                        </a:rPr>
                      </a:br>
                      <a:r>
                        <a:rPr lang="en-US" sz="2400" b="1" i="0" u="none" strike="noStrike" dirty="0">
                          <a:solidFill>
                            <a:schemeClr val="bg1"/>
                          </a:solidFill>
                          <a:effectLst/>
                          <a:latin typeface="+mn-lt"/>
                        </a:rPr>
                        <a:t>START DATE</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kern="1200" dirty="0">
                          <a:solidFill>
                            <a:srgbClr val="002060"/>
                          </a:solidFill>
                          <a:effectLst/>
                          <a:latin typeface="+mn-lt"/>
                          <a:ea typeface="+mn-ea"/>
                          <a:cs typeface="Calibri" panose="020F0502020204030204" pitchFamily="34" charset="0"/>
                        </a:rPr>
                        <a:t>LD Schedules - for FY18+ LD schedules</a:t>
                      </a:r>
                      <a:br>
                        <a:rPr lang="en-US" sz="2400" b="0" i="0" u="none" strike="noStrike" dirty="0">
                          <a:solidFill>
                            <a:srgbClr val="002060"/>
                          </a:solidFill>
                          <a:effectLst/>
                          <a:latin typeface="+mn-lt"/>
                          <a:cs typeface="Calibri" panose="020F0502020204030204" pitchFamily="34" charset="0"/>
                        </a:rPr>
                      </a:br>
                      <a:endParaRPr lang="en-US" sz="2400" b="0" i="0" u="none" strike="noStrike" dirty="0">
                        <a:solidFill>
                          <a:srgbClr val="002060"/>
                        </a:solidFill>
                        <a:effectLst/>
                        <a:latin typeface="+mn-lt"/>
                        <a:cs typeface="Calibri" panose="020F050202020403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kern="1200" dirty="0">
                          <a:solidFill>
                            <a:srgbClr val="002060"/>
                          </a:solidFill>
                          <a:effectLst/>
                          <a:latin typeface="+mn-lt"/>
                          <a:ea typeface="+mn-ea"/>
                          <a:cs typeface="Calibri" panose="020F0502020204030204" pitchFamily="34" charset="0"/>
                        </a:rPr>
                        <a:t>Cost Allocations &amp; Position Restrictions</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6/23/17</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7/5/17</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kern="1200" dirty="0">
                          <a:solidFill>
                            <a:srgbClr val="002060"/>
                          </a:solidFill>
                          <a:effectLst/>
                          <a:latin typeface="+mn-lt"/>
                          <a:ea typeface="+mn-ea"/>
                          <a:cs typeface="Calibri" panose="020F0502020204030204" pitchFamily="34" charset="0"/>
                        </a:rPr>
                        <a:t>LD Schedules - for June 2017 LD Schedules</a:t>
                      </a:r>
                      <a:br>
                        <a:rPr lang="en-US" sz="2400" b="0" i="0" u="none" strike="noStrike" dirty="0">
                          <a:solidFill>
                            <a:srgbClr val="002060"/>
                          </a:solidFill>
                          <a:effectLst/>
                          <a:latin typeface="+mn-lt"/>
                          <a:cs typeface="Calibri" panose="020F0502020204030204" pitchFamily="34" charset="0"/>
                        </a:rPr>
                      </a:br>
                      <a:endParaRPr lang="en-US" sz="2400" b="0" i="0" u="none" strike="noStrike" dirty="0">
                        <a:solidFill>
                          <a:srgbClr val="002060"/>
                        </a:solidFill>
                        <a:effectLst/>
                        <a:latin typeface="+mn-lt"/>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kern="1200" dirty="0">
                          <a:solidFill>
                            <a:srgbClr val="002060"/>
                          </a:solidFill>
                          <a:effectLst/>
                          <a:latin typeface="+mn-lt"/>
                          <a:ea typeface="+mn-ea"/>
                          <a:cs typeface="Calibri" panose="020F0502020204030204" pitchFamily="34" charset="0"/>
                        </a:rPr>
                        <a:t>Cost Allocations &amp; Position Restrictions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6/27/17</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N/A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kern="1200" dirty="0">
                          <a:solidFill>
                            <a:srgbClr val="002060"/>
                          </a:solidFill>
                          <a:effectLst/>
                          <a:latin typeface="+mn-lt"/>
                          <a:ea typeface="+mn-ea"/>
                          <a:cs typeface="Calibri" panose="020F0502020204030204" pitchFamily="34" charset="0"/>
                        </a:rPr>
                        <a:t>Labor Distribution Adjustments (LDAs)</a:t>
                      </a:r>
                      <a:br>
                        <a:rPr lang="en-US" sz="2400" b="0" i="0" u="none" strike="noStrike" dirty="0">
                          <a:solidFill>
                            <a:srgbClr val="002060"/>
                          </a:solidFill>
                          <a:effectLst/>
                          <a:latin typeface="+mn-lt"/>
                          <a:cs typeface="Calibri" panose="020F0502020204030204" pitchFamily="34" charset="0"/>
                        </a:rPr>
                      </a:br>
                      <a:endParaRPr lang="en-US" sz="2400" b="0" i="0" u="none" strike="noStrike" dirty="0">
                        <a:solidFill>
                          <a:srgbClr val="002060"/>
                        </a:solidFill>
                        <a:effectLst/>
                        <a:latin typeface="+mn-lt"/>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b="0" i="0" u="none" strike="noStrike" kern="1200" dirty="0">
                          <a:solidFill>
                            <a:srgbClr val="002060"/>
                          </a:solidFill>
                          <a:effectLst/>
                          <a:latin typeface="+mn-lt"/>
                          <a:ea typeface="+mn-ea"/>
                          <a:cs typeface="Calibri" panose="020F0502020204030204" pitchFamily="34" charset="0"/>
                        </a:rPr>
                        <a:t>Payroll Accounting Adjustments</a:t>
                      </a:r>
                    </a:p>
                    <a:p>
                      <a:pPr algn="l" fontAlgn="t"/>
                      <a:endParaRPr lang="en-US" sz="2400" b="0" i="0" u="none" strike="noStrike" dirty="0">
                        <a:solidFill>
                          <a:srgbClr val="002060"/>
                        </a:solidFill>
                        <a:effectLst/>
                        <a:latin typeface="+mn-lt"/>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7/21/17</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7/5/17</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5" name="Title 1"/>
          <p:cNvSpPr>
            <a:spLocks noGrp="1"/>
          </p:cNvSpPr>
          <p:nvPr>
            <p:ph type="title"/>
          </p:nvPr>
        </p:nvSpPr>
        <p:spPr>
          <a:xfrm>
            <a:off x="274320" y="47263"/>
            <a:ext cx="10972800" cy="672105"/>
          </a:xfrm>
        </p:spPr>
        <p:txBody>
          <a:bodyPr>
            <a:normAutofit/>
          </a:bodyPr>
          <a:lstStyle/>
          <a:p>
            <a:r>
              <a:rPr lang="en-US" sz="3600" dirty="0">
                <a:latin typeface="Times New Roman" panose="02020603050405020304" pitchFamily="18" charset="0"/>
                <a:cs typeface="Times New Roman" panose="02020603050405020304" pitchFamily="18" charset="0"/>
              </a:rPr>
              <a:t>Cutoff Dates - Payroll</a:t>
            </a:r>
          </a:p>
        </p:txBody>
      </p:sp>
    </p:spTree>
    <p:extLst>
      <p:ext uri="{BB962C8B-B14F-4D97-AF65-F5344CB8AC3E}">
        <p14:creationId xmlns:p14="http://schemas.microsoft.com/office/powerpoint/2010/main" val="3397968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Cutoff Dates – Business Assets</a:t>
            </a:r>
          </a:p>
        </p:txBody>
      </p:sp>
      <p:graphicFrame>
        <p:nvGraphicFramePr>
          <p:cNvPr id="3" name="Table 2"/>
          <p:cNvGraphicFramePr>
            <a:graphicFrameLocks noGrp="1"/>
          </p:cNvGraphicFramePr>
          <p:nvPr>
            <p:extLst>
              <p:ext uri="{D42A27DB-BD31-4B8C-83A1-F6EECF244321}">
                <p14:modId xmlns:p14="http://schemas.microsoft.com/office/powerpoint/2010/main" val="3263097696"/>
              </p:ext>
            </p:extLst>
          </p:nvPr>
        </p:nvGraphicFramePr>
        <p:xfrm>
          <a:off x="140842" y="1371600"/>
          <a:ext cx="11908465" cy="3474720"/>
        </p:xfrm>
        <a:graphic>
          <a:graphicData uri="http://schemas.openxmlformats.org/drawingml/2006/table">
            <a:tbl>
              <a:tblPr firstRow="1" bandRow="1"/>
              <a:tblGrid>
                <a:gridCol w="3806318">
                  <a:extLst>
                    <a:ext uri="{9D8B030D-6E8A-4147-A177-3AD203B41FA5}">
                      <a16:colId xmlns:a16="http://schemas.microsoft.com/office/drawing/2014/main" val="20000"/>
                    </a:ext>
                  </a:extLst>
                </a:gridCol>
                <a:gridCol w="3550920">
                  <a:extLst>
                    <a:ext uri="{9D8B030D-6E8A-4147-A177-3AD203B41FA5}">
                      <a16:colId xmlns:a16="http://schemas.microsoft.com/office/drawing/2014/main" val="20001"/>
                    </a:ext>
                  </a:extLst>
                </a:gridCol>
                <a:gridCol w="2484120">
                  <a:extLst>
                    <a:ext uri="{9D8B030D-6E8A-4147-A177-3AD203B41FA5}">
                      <a16:colId xmlns:a16="http://schemas.microsoft.com/office/drawing/2014/main" val="20002"/>
                    </a:ext>
                  </a:extLst>
                </a:gridCol>
                <a:gridCol w="2067107">
                  <a:extLst>
                    <a:ext uri="{9D8B030D-6E8A-4147-A177-3AD203B41FA5}">
                      <a16:colId xmlns:a16="http://schemas.microsoft.com/office/drawing/2014/main" val="20003"/>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solidFill>
                            <a:schemeClr val="bg1"/>
                          </a:solidFill>
                          <a:latin typeface="+mn-lt"/>
                        </a:rPr>
                        <a:t>CURRENT STATE PROCESS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latin typeface="+mn-lt"/>
                        </a:rPr>
                        <a:t>FUTURE STATE PROCESS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mn-lt"/>
                        </a:rPr>
                        <a:t>ORACLE/LEGACY CUTOFF DATE</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mn-lt"/>
                        </a:rPr>
                        <a:t>WORKDAY</a:t>
                      </a:r>
                      <a:br>
                        <a:rPr lang="en-US" sz="2400" b="1" i="0" u="none" strike="noStrike" dirty="0">
                          <a:solidFill>
                            <a:schemeClr val="bg1"/>
                          </a:solidFill>
                          <a:effectLst/>
                          <a:latin typeface="+mn-lt"/>
                        </a:rPr>
                      </a:br>
                      <a:r>
                        <a:rPr lang="en-US" sz="2400" b="1" i="0" u="none" strike="noStrike" dirty="0">
                          <a:solidFill>
                            <a:schemeClr val="bg1"/>
                          </a:solidFill>
                          <a:effectLst/>
                          <a:latin typeface="+mn-lt"/>
                        </a:rPr>
                        <a:t>START DATE</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extLst>
                  <a:ext uri="{0D108BD9-81ED-4DB2-BD59-A6C34878D82A}">
                    <a16:rowId xmlns:a16="http://schemas.microsoft.com/office/drawing/2014/main" val="10000"/>
                  </a:ext>
                </a:extLst>
              </a:tr>
              <a:tr h="39471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mn-lt"/>
                          <a:cs typeface="Calibri" panose="020F0502020204030204" pitchFamily="34" charset="0"/>
                        </a:rPr>
                        <a:t>Moveable equipment inventory (MEI): Additions</a:t>
                      </a:r>
                      <a:br>
                        <a:rPr lang="en-US" sz="2400" b="0" i="0" u="none" strike="noStrike" dirty="0">
                          <a:solidFill>
                            <a:srgbClr val="002060"/>
                          </a:solidFill>
                          <a:effectLst/>
                          <a:latin typeface="+mn-lt"/>
                          <a:cs typeface="Calibri" panose="020F0502020204030204" pitchFamily="34" charset="0"/>
                        </a:rPr>
                      </a:br>
                      <a:endParaRPr lang="en-US" sz="2400" b="0" i="0" u="none" strike="noStrike" dirty="0">
                        <a:solidFill>
                          <a:srgbClr val="002060"/>
                        </a:solidFill>
                        <a:effectLst/>
                        <a:latin typeface="+mn-lt"/>
                        <a:cs typeface="Calibri" panose="020F050202020403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mn-lt"/>
                          <a:cs typeface="Calibri" panose="020F0502020204030204" pitchFamily="34" charset="0"/>
                        </a:rPr>
                        <a:t>Assets - MEI</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6/27/17</a:t>
                      </a:r>
                    </a:p>
                  </a:txBody>
                  <a:tcPr marL="0" marR="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7/5/17</a:t>
                      </a:r>
                    </a:p>
                  </a:txBody>
                  <a:tcPr marL="0" marR="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mn-lt"/>
                          <a:cs typeface="Calibri" panose="020F0502020204030204" pitchFamily="34" charset="0"/>
                        </a:rPr>
                        <a:t>Moveable equipment inventory (MEI): Changes and Disposals</a:t>
                      </a:r>
                      <a:br>
                        <a:rPr lang="en-US" sz="2400" b="0" i="0" u="none" strike="noStrike" dirty="0">
                          <a:solidFill>
                            <a:srgbClr val="002060"/>
                          </a:solidFill>
                          <a:effectLst/>
                          <a:latin typeface="+mn-lt"/>
                          <a:cs typeface="Calibri" panose="020F0502020204030204" pitchFamily="34" charset="0"/>
                        </a:rPr>
                      </a:br>
                      <a:endParaRPr lang="en-US" sz="2400" b="0" i="0" u="none" strike="noStrike" dirty="0">
                        <a:solidFill>
                          <a:srgbClr val="002060"/>
                        </a:solidFill>
                        <a:effectLst/>
                        <a:latin typeface="+mn-lt"/>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mn-lt"/>
                          <a:cs typeface="Calibri" panose="020F0502020204030204" pitchFamily="34" charset="0"/>
                        </a:rPr>
                        <a:t>Assets - MEI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6/21/17</a:t>
                      </a: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TBD</a:t>
                      </a: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14675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80963079"/>
              </p:ext>
            </p:extLst>
          </p:nvPr>
        </p:nvGraphicFramePr>
        <p:xfrm>
          <a:off x="121024" y="1384244"/>
          <a:ext cx="11915031" cy="4754880"/>
        </p:xfrm>
        <a:graphic>
          <a:graphicData uri="http://schemas.openxmlformats.org/drawingml/2006/table">
            <a:tbl>
              <a:tblPr firstRow="1" bandRow="1"/>
              <a:tblGrid>
                <a:gridCol w="4020670">
                  <a:extLst>
                    <a:ext uri="{9D8B030D-6E8A-4147-A177-3AD203B41FA5}">
                      <a16:colId xmlns:a16="http://schemas.microsoft.com/office/drawing/2014/main" val="20000"/>
                    </a:ext>
                  </a:extLst>
                </a:gridCol>
                <a:gridCol w="3388659">
                  <a:extLst>
                    <a:ext uri="{9D8B030D-6E8A-4147-A177-3AD203B41FA5}">
                      <a16:colId xmlns:a16="http://schemas.microsoft.com/office/drawing/2014/main" val="20001"/>
                    </a:ext>
                  </a:extLst>
                </a:gridCol>
                <a:gridCol w="2353235">
                  <a:extLst>
                    <a:ext uri="{9D8B030D-6E8A-4147-A177-3AD203B41FA5}">
                      <a16:colId xmlns:a16="http://schemas.microsoft.com/office/drawing/2014/main" val="20002"/>
                    </a:ext>
                  </a:extLst>
                </a:gridCol>
                <a:gridCol w="2152467">
                  <a:extLst>
                    <a:ext uri="{9D8B030D-6E8A-4147-A177-3AD203B41FA5}">
                      <a16:colId xmlns:a16="http://schemas.microsoft.com/office/drawing/2014/main" val="20003"/>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latin typeface="+mn-lt"/>
                        </a:rPr>
                        <a:t>CURRENT STATE PROCESS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latin typeface="+mn-lt"/>
                        </a:rPr>
                        <a:t>FUTURE STATE PROCESS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mn-lt"/>
                        </a:rPr>
                        <a:t>ORACLE/LEGACY CUTOFF DATE</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mn-lt"/>
                        </a:rPr>
                        <a:t>WORKDAY</a:t>
                      </a:r>
                      <a:br>
                        <a:rPr lang="en-US" sz="2400" b="1" i="0" u="none" strike="noStrike" dirty="0">
                          <a:solidFill>
                            <a:schemeClr val="bg1"/>
                          </a:solidFill>
                          <a:effectLst/>
                          <a:latin typeface="+mn-lt"/>
                        </a:rPr>
                      </a:br>
                      <a:r>
                        <a:rPr lang="en-US" sz="2400" b="1" i="0" u="none" strike="noStrike" dirty="0">
                          <a:solidFill>
                            <a:schemeClr val="bg1"/>
                          </a:solidFill>
                          <a:effectLst/>
                          <a:latin typeface="+mn-lt"/>
                        </a:rPr>
                        <a:t>START DATE</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kern="1200" dirty="0">
                          <a:solidFill>
                            <a:srgbClr val="002060"/>
                          </a:solidFill>
                          <a:effectLst/>
                          <a:latin typeface="+mn-lt"/>
                          <a:ea typeface="+mn-ea"/>
                          <a:cs typeface="Calibri" panose="020F0502020204030204" pitchFamily="34" charset="0"/>
                        </a:rPr>
                        <a:t>YSM BMS invoices, adjustments &amp; write-offs</a:t>
                      </a:r>
                      <a:br>
                        <a:rPr lang="en-US" sz="2400" b="0" i="0" u="none" strike="noStrike" dirty="0">
                          <a:solidFill>
                            <a:srgbClr val="002060"/>
                          </a:solidFill>
                          <a:effectLst/>
                          <a:latin typeface="+mn-lt"/>
                          <a:cs typeface="Calibri" panose="020F0502020204030204" pitchFamily="34" charset="0"/>
                        </a:rPr>
                      </a:br>
                      <a:endParaRPr lang="en-US" sz="2400" b="0" i="0" u="none" strike="noStrike" dirty="0">
                        <a:solidFill>
                          <a:srgbClr val="002060"/>
                        </a:solidFill>
                        <a:effectLst/>
                        <a:latin typeface="+mn-lt"/>
                        <a:cs typeface="Calibri" panose="020F050202020403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kern="1200" dirty="0">
                          <a:solidFill>
                            <a:srgbClr val="002060"/>
                          </a:solidFill>
                          <a:effectLst/>
                          <a:latin typeface="+mn-lt"/>
                          <a:ea typeface="+mn-ea"/>
                          <a:cs typeface="Calibri" panose="020F0502020204030204" pitchFamily="34" charset="0"/>
                        </a:rPr>
                        <a:t>Customer Invoices</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6/30/17</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7/5/17</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b="0" i="0" u="none" strike="noStrike" kern="1200" dirty="0">
                          <a:solidFill>
                            <a:srgbClr val="002060"/>
                          </a:solidFill>
                          <a:effectLst/>
                          <a:latin typeface="+mn-lt"/>
                          <a:ea typeface="+mn-ea"/>
                          <a:cs typeface="Calibri" panose="020F0502020204030204" pitchFamily="34" charset="0"/>
                        </a:rPr>
                        <a:t>YSM manual billings for clinical trials (non-BMS) – </a:t>
                      </a:r>
                      <a:br>
                        <a:rPr lang="en-US" sz="2400" b="0" i="0" u="none" strike="noStrike" kern="1200" dirty="0">
                          <a:solidFill>
                            <a:srgbClr val="002060"/>
                          </a:solidFill>
                          <a:effectLst/>
                          <a:latin typeface="+mn-lt"/>
                          <a:ea typeface="+mn-ea"/>
                          <a:cs typeface="Calibri" panose="020F0502020204030204" pitchFamily="34" charset="0"/>
                        </a:rPr>
                      </a:br>
                      <a:r>
                        <a:rPr lang="en-US" sz="2400" b="0" i="0" u="none" strike="noStrike" kern="1200" dirty="0">
                          <a:solidFill>
                            <a:srgbClr val="002060"/>
                          </a:solidFill>
                          <a:effectLst/>
                          <a:latin typeface="+mn-lt"/>
                          <a:ea typeface="+mn-ea"/>
                          <a:cs typeface="Calibri" panose="020F0502020204030204" pitchFamily="34" charset="0"/>
                        </a:rPr>
                        <a:t>Last feed from </a:t>
                      </a:r>
                      <a:r>
                        <a:rPr lang="en-US" sz="2400" b="0" i="0" u="none" strike="noStrike" kern="1200" dirty="0" err="1">
                          <a:solidFill>
                            <a:srgbClr val="002060"/>
                          </a:solidFill>
                          <a:effectLst/>
                          <a:latin typeface="+mn-lt"/>
                          <a:ea typeface="+mn-ea"/>
                          <a:cs typeface="Calibri" panose="020F0502020204030204" pitchFamily="34" charset="0"/>
                        </a:rPr>
                        <a:t>Oncore</a:t>
                      </a:r>
                      <a:r>
                        <a:rPr lang="en-US" sz="2400" b="0" i="0" u="none" strike="noStrike" kern="1200" dirty="0">
                          <a:solidFill>
                            <a:srgbClr val="002060"/>
                          </a:solidFill>
                          <a:effectLst/>
                          <a:latin typeface="+mn-lt"/>
                          <a:ea typeface="+mn-ea"/>
                          <a:cs typeface="Calibri" panose="020F0502020204030204" pitchFamily="34" charset="0"/>
                        </a:rPr>
                        <a:t> </a:t>
                      </a:r>
                      <a:br>
                        <a:rPr lang="en-US" sz="2400" b="0" i="0" u="none" strike="noStrike" dirty="0">
                          <a:solidFill>
                            <a:srgbClr val="002060"/>
                          </a:solidFill>
                          <a:effectLst/>
                          <a:latin typeface="+mn-lt"/>
                          <a:cs typeface="Calibri" panose="020F0502020204030204" pitchFamily="34" charset="0"/>
                        </a:rPr>
                      </a:br>
                      <a:endParaRPr lang="en-US" sz="2400" b="0" i="0" u="none" strike="noStrike" dirty="0">
                        <a:solidFill>
                          <a:srgbClr val="002060"/>
                        </a:solidFill>
                        <a:effectLst/>
                        <a:latin typeface="+mn-lt"/>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kern="1200" dirty="0">
                          <a:solidFill>
                            <a:srgbClr val="002060"/>
                          </a:solidFill>
                          <a:effectLst/>
                          <a:latin typeface="+mn-lt"/>
                          <a:ea typeface="+mn-ea"/>
                          <a:cs typeface="Calibri" panose="020F0502020204030204" pitchFamily="34" charset="0"/>
                        </a:rPr>
                        <a:t>Customer Invoices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6/30/17</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kern="1200" dirty="0">
                          <a:solidFill>
                            <a:srgbClr val="002060"/>
                          </a:solidFill>
                          <a:effectLst/>
                          <a:latin typeface="+mn-lt"/>
                          <a:ea typeface="+mn-ea"/>
                          <a:cs typeface="Calibri" panose="020F0502020204030204" pitchFamily="34" charset="0"/>
                        </a:rPr>
                        <a:t>7/5/17</a:t>
                      </a:r>
                      <a:endParaRPr lang="en-US" sz="2400" b="0" i="0" u="none" strike="noStrike" dirty="0">
                        <a:solidFill>
                          <a:srgbClr val="002060"/>
                        </a:solidFill>
                        <a:effectLst/>
                        <a:latin typeface="+mn-lt"/>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kern="1200" dirty="0">
                          <a:solidFill>
                            <a:srgbClr val="002060"/>
                          </a:solidFill>
                          <a:effectLst/>
                          <a:latin typeface="+mn-lt"/>
                          <a:ea typeface="+mn-ea"/>
                          <a:cs typeface="Calibri" panose="020F0502020204030204" pitchFamily="34" charset="0"/>
                        </a:rPr>
                        <a:t>YSM BMS payment posting (in BMS)</a:t>
                      </a:r>
                      <a:br>
                        <a:rPr lang="en-US" sz="2400" b="0" i="0" u="none" strike="noStrike" dirty="0">
                          <a:solidFill>
                            <a:srgbClr val="002060"/>
                          </a:solidFill>
                          <a:effectLst/>
                          <a:latin typeface="+mn-lt"/>
                          <a:cs typeface="Calibri" panose="020F0502020204030204" pitchFamily="34" charset="0"/>
                        </a:rPr>
                      </a:br>
                      <a:endParaRPr lang="en-US" sz="2400" b="0" i="0" u="none" strike="noStrike" dirty="0">
                        <a:solidFill>
                          <a:srgbClr val="002060"/>
                        </a:solidFill>
                        <a:effectLst/>
                        <a:latin typeface="+mn-lt"/>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kern="1200" dirty="0">
                          <a:solidFill>
                            <a:srgbClr val="002060"/>
                          </a:solidFill>
                          <a:effectLst/>
                          <a:latin typeface="+mn-lt"/>
                          <a:ea typeface="+mn-ea"/>
                          <a:cs typeface="Calibri" panose="020F0502020204030204" pitchFamily="34" charset="0"/>
                        </a:rPr>
                        <a:t>Customer Invoice Payments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6/30/17</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7/5/17</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6" name="Title 1"/>
          <p:cNvSpPr>
            <a:spLocks noGrp="1"/>
          </p:cNvSpPr>
          <p:nvPr>
            <p:ph type="title"/>
          </p:nvPr>
        </p:nvSpPr>
        <p:spPr>
          <a:xfrm>
            <a:off x="274320" y="47263"/>
            <a:ext cx="10972800" cy="672105"/>
          </a:xfrm>
        </p:spPr>
        <p:txBody>
          <a:bodyPr>
            <a:normAutofit/>
          </a:bodyPr>
          <a:lstStyle/>
          <a:p>
            <a:r>
              <a:rPr lang="en-US" sz="3600" dirty="0">
                <a:latin typeface="Times New Roman" panose="02020603050405020304" pitchFamily="18" charset="0"/>
                <a:cs typeface="Times New Roman" panose="02020603050405020304" pitchFamily="18" charset="0"/>
              </a:rPr>
              <a:t>Cutoff Dates – Non-Sponsored Accounts Receivable (AR)</a:t>
            </a:r>
          </a:p>
        </p:txBody>
      </p:sp>
    </p:spTree>
    <p:extLst>
      <p:ext uri="{BB962C8B-B14F-4D97-AF65-F5344CB8AC3E}">
        <p14:creationId xmlns:p14="http://schemas.microsoft.com/office/powerpoint/2010/main" val="31872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263"/>
            <a:ext cx="11247120" cy="672105"/>
          </a:xfrm>
        </p:spPr>
        <p:txBody>
          <a:bodyPr>
            <a:normAutofit/>
          </a:bodyPr>
          <a:lstStyle/>
          <a:p>
            <a:r>
              <a:rPr lang="en-US" sz="3600" dirty="0">
                <a:latin typeface="Times New Roman" panose="02020603050405020304" pitchFamily="18" charset="0"/>
                <a:cs typeface="Times New Roman" panose="02020603050405020304" pitchFamily="18" charset="0"/>
              </a:rPr>
              <a:t>Cutoff Dates – Procure To Pay</a:t>
            </a:r>
          </a:p>
        </p:txBody>
      </p:sp>
      <p:graphicFrame>
        <p:nvGraphicFramePr>
          <p:cNvPr id="5" name="Table 4"/>
          <p:cNvGraphicFramePr>
            <a:graphicFrameLocks noGrp="1"/>
          </p:cNvGraphicFramePr>
          <p:nvPr>
            <p:extLst>
              <p:ext uri="{D42A27DB-BD31-4B8C-83A1-F6EECF244321}">
                <p14:modId xmlns:p14="http://schemas.microsoft.com/office/powerpoint/2010/main" val="690444491"/>
              </p:ext>
            </p:extLst>
          </p:nvPr>
        </p:nvGraphicFramePr>
        <p:xfrm>
          <a:off x="0" y="719368"/>
          <a:ext cx="12192000" cy="6158079"/>
        </p:xfrm>
        <a:graphic>
          <a:graphicData uri="http://schemas.openxmlformats.org/drawingml/2006/table">
            <a:tbl>
              <a:tblPr firstRow="1" bandRow="1"/>
              <a:tblGrid>
                <a:gridCol w="5791200">
                  <a:extLst>
                    <a:ext uri="{9D8B030D-6E8A-4147-A177-3AD203B41FA5}">
                      <a16:colId xmlns:a16="http://schemas.microsoft.com/office/drawing/2014/main" val="20000"/>
                    </a:ext>
                  </a:extLst>
                </a:gridCol>
                <a:gridCol w="2273300">
                  <a:extLst>
                    <a:ext uri="{9D8B030D-6E8A-4147-A177-3AD203B41FA5}">
                      <a16:colId xmlns:a16="http://schemas.microsoft.com/office/drawing/2014/main" val="20001"/>
                    </a:ext>
                  </a:extLst>
                </a:gridCol>
                <a:gridCol w="22225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40334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solidFill>
                            <a:schemeClr val="bg1"/>
                          </a:solidFill>
                          <a:latin typeface="Calibri" panose="020F0502020204030204" pitchFamily="34" charset="0"/>
                        </a:rPr>
                        <a:t>CURRENT STATE PROCESS</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latin typeface="Calibri" panose="020F0502020204030204" pitchFamily="34" charset="0"/>
                        </a:rPr>
                        <a:t>FUTURE STATE PROCESS</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Calibri" panose="020F0502020204030204" pitchFamily="34" charset="0"/>
                        </a:rPr>
                        <a:t>ORACLE/LEGACY </a:t>
                      </a:r>
                    </a:p>
                    <a:p>
                      <a:pPr algn="ctr" fontAlgn="b"/>
                      <a:r>
                        <a:rPr lang="en-US" sz="2400" b="1" i="0" u="none" strike="noStrike" dirty="0">
                          <a:solidFill>
                            <a:schemeClr val="bg1"/>
                          </a:solidFill>
                          <a:effectLst/>
                          <a:latin typeface="Calibri" panose="020F0502020204030204" pitchFamily="34" charset="0"/>
                        </a:rPr>
                        <a:t>CUTOFF DATE</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Calibri" panose="020F0502020204030204" pitchFamily="34" charset="0"/>
                        </a:rPr>
                        <a:t>WORKDAY</a:t>
                      </a:r>
                      <a:br>
                        <a:rPr lang="en-US" sz="2400" b="1" i="0" u="none" strike="noStrike" dirty="0">
                          <a:solidFill>
                            <a:schemeClr val="bg1"/>
                          </a:solidFill>
                          <a:effectLst/>
                          <a:latin typeface="Calibri" panose="020F0502020204030204" pitchFamily="34" charset="0"/>
                        </a:rPr>
                      </a:br>
                      <a:r>
                        <a:rPr lang="en-US" sz="2400" b="1" i="0" u="none" strike="noStrike" dirty="0">
                          <a:solidFill>
                            <a:schemeClr val="bg1"/>
                          </a:solidFill>
                          <a:effectLst/>
                          <a:latin typeface="Calibri" panose="020F0502020204030204" pitchFamily="34" charset="0"/>
                        </a:rPr>
                        <a:t>START DATE</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extLst>
                  <a:ext uri="{0D108BD9-81ED-4DB2-BD59-A6C34878D82A}">
                    <a16:rowId xmlns:a16="http://schemas.microsoft.com/office/drawing/2014/main" val="10000"/>
                  </a:ext>
                </a:extLst>
              </a:tr>
              <a:tr h="64416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Vendor setup / changes (workaround available for urgent requests)</a:t>
                      </a: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Supplier Request</a:t>
                      </a: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a:solidFill>
                            <a:srgbClr val="002060"/>
                          </a:solidFill>
                          <a:effectLst/>
                          <a:latin typeface="Calibri" panose="020F0502020204030204" pitchFamily="34" charset="0"/>
                          <a:cs typeface="Calibri" panose="020F0502020204030204" pitchFamily="34" charset="0"/>
                        </a:rPr>
                        <a:t>6/16/17</a:t>
                      </a:r>
                      <a:endParaRPr lang="en-US" sz="1800" b="0" i="0" u="none" strike="noStrike" dirty="0">
                        <a:solidFill>
                          <a:srgbClr val="002060"/>
                        </a:solidFill>
                        <a:effectLst/>
                        <a:latin typeface="Calibri" panose="020F0502020204030204" pitchFamily="34" charset="0"/>
                        <a:cs typeface="Calibri" panose="020F0502020204030204" pitchFamily="34" charset="0"/>
                      </a:endParaRP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7/5/17</a:t>
                      </a: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63201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Requisitions requiring Procurement assistance (over $10K &amp; contracts)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Requisitions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6/6/17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7/5/17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extLst>
                  <a:ext uri="{0D108BD9-81ED-4DB2-BD59-A6C34878D82A}">
                    <a16:rowId xmlns:a16="http://schemas.microsoft.com/office/drawing/2014/main" val="10002"/>
                  </a:ext>
                </a:extLst>
              </a:tr>
              <a:tr h="4309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Requisitions not requiring Procurement assistance</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Requisitions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6/28/17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7/5/17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4309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Purchase Orders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a:solidFill>
                            <a:srgbClr val="002060"/>
                          </a:solidFill>
                          <a:effectLst/>
                          <a:latin typeface="Calibri" panose="020F0502020204030204" pitchFamily="34" charset="0"/>
                          <a:cs typeface="Calibri" panose="020F0502020204030204" pitchFamily="34" charset="0"/>
                        </a:rPr>
                        <a:t>Purchase Orders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a:solidFill>
                            <a:srgbClr val="002060"/>
                          </a:solidFill>
                          <a:effectLst/>
                          <a:latin typeface="Calibri" panose="020F0502020204030204" pitchFamily="34" charset="0"/>
                          <a:cs typeface="Calibri" panose="020F0502020204030204" pitchFamily="34" charset="0"/>
                        </a:rPr>
                        <a:t>6/28/17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7/5/17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extLst>
                  <a:ext uri="{0D108BD9-81ED-4DB2-BD59-A6C34878D82A}">
                    <a16:rowId xmlns:a16="http://schemas.microsoft.com/office/drawing/2014/main" val="10004"/>
                  </a:ext>
                </a:extLst>
              </a:tr>
              <a:tr h="4309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PO Change Orders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Change Orders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6/28/17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7/5/17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4309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Standing Purchase Orders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Purchase Orders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a:solidFill>
                            <a:srgbClr val="002060"/>
                          </a:solidFill>
                          <a:effectLst/>
                          <a:latin typeface="Calibri" panose="020F0502020204030204" pitchFamily="34" charset="0"/>
                          <a:cs typeface="Calibri" panose="020F0502020204030204" pitchFamily="34" charset="0"/>
                        </a:rPr>
                        <a:t>6/2/17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7/5/17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extLst>
                  <a:ext uri="{0D108BD9-81ED-4DB2-BD59-A6C34878D82A}">
                    <a16:rowId xmlns:a16="http://schemas.microsoft.com/office/drawing/2014/main" val="10006"/>
                  </a:ext>
                </a:extLst>
              </a:tr>
              <a:tr h="39397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Vendor Invoices: Paper and email invoice submissions to AP</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Supplier Invoices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6/26/17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7/5/17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4309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Vendor Invoices: Internal sub-systems invoice feeds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Supplier Invoices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a:solidFill>
                            <a:srgbClr val="002060"/>
                          </a:solidFill>
                          <a:effectLst/>
                          <a:latin typeface="Calibri" panose="020F0502020204030204" pitchFamily="34" charset="0"/>
                          <a:cs typeface="Calibri" panose="020F0502020204030204" pitchFamily="34" charset="0"/>
                        </a:rPr>
                        <a:t>6/27/17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7/5/17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extLst>
                  <a:ext uri="{0D108BD9-81ED-4DB2-BD59-A6C34878D82A}">
                    <a16:rowId xmlns:a16="http://schemas.microsoft.com/office/drawing/2014/main" val="10008"/>
                  </a:ext>
                </a:extLst>
              </a:tr>
              <a:tr h="4309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Vendor Invoices: AP Worklist approvals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Supplier Invoices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6/28/17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7/5/17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4309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a:solidFill>
                            <a:srgbClr val="002060"/>
                          </a:solidFill>
                          <a:effectLst/>
                          <a:latin typeface="Calibri" panose="020F0502020204030204" pitchFamily="34" charset="0"/>
                          <a:cs typeface="Calibri" panose="020F0502020204030204" pitchFamily="34" charset="0"/>
                        </a:rPr>
                        <a:t>Check Requests: Paper/manual</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Request for Supplier Invoice</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6/19/17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7/5/17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extLst>
                  <a:ext uri="{0D108BD9-81ED-4DB2-BD59-A6C34878D82A}">
                    <a16:rowId xmlns:a16="http://schemas.microsoft.com/office/drawing/2014/main" val="10010"/>
                  </a:ext>
                </a:extLst>
              </a:tr>
              <a:tr h="4309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Check Requests: </a:t>
                      </a:r>
                      <a:r>
                        <a:rPr lang="en-US" sz="1800" b="0" i="0" u="none" strike="noStrike" dirty="0" err="1">
                          <a:solidFill>
                            <a:srgbClr val="002060"/>
                          </a:solidFill>
                          <a:effectLst/>
                          <a:latin typeface="Calibri" panose="020F0502020204030204" pitchFamily="34" charset="0"/>
                          <a:cs typeface="Calibri" panose="020F0502020204030204" pitchFamily="34" charset="0"/>
                        </a:rPr>
                        <a:t>PandA</a:t>
                      </a:r>
                      <a:r>
                        <a:rPr lang="en-US" sz="1800" b="0" i="0" u="none" strike="noStrike" dirty="0">
                          <a:solidFill>
                            <a:srgbClr val="002060"/>
                          </a:solidFill>
                          <a:effectLst/>
                          <a:latin typeface="Calibri" panose="020F0502020204030204" pitchFamily="34" charset="0"/>
                          <a:cs typeface="Calibri" panose="020F0502020204030204" pitchFamily="34" charset="0"/>
                        </a:rPr>
                        <a:t> &amp; internal sub-system</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1800" b="0" i="0" u="none" strike="noStrike" dirty="0">
                          <a:solidFill>
                            <a:srgbClr val="002060"/>
                          </a:solidFill>
                          <a:effectLst/>
                          <a:latin typeface="Calibri" panose="020F0502020204030204" pitchFamily="34" charset="0"/>
                          <a:cs typeface="Calibri" panose="020F0502020204030204" pitchFamily="34" charset="0"/>
                        </a:rPr>
                        <a:t>P and A</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6/27/17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1800" b="0" i="0" u="none" strike="noStrike" dirty="0">
                          <a:solidFill>
                            <a:srgbClr val="002060"/>
                          </a:solidFill>
                          <a:effectLst/>
                          <a:latin typeface="Calibri" panose="020F0502020204030204" pitchFamily="34" charset="0"/>
                          <a:cs typeface="Calibri" panose="020F0502020204030204" pitchFamily="34" charset="0"/>
                        </a:rPr>
                        <a:t>7/5/17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87620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Cutoff Dates – Expenses </a:t>
            </a:r>
          </a:p>
        </p:txBody>
      </p:sp>
      <p:graphicFrame>
        <p:nvGraphicFramePr>
          <p:cNvPr id="7" name="Table 6"/>
          <p:cNvGraphicFramePr>
            <a:graphicFrameLocks noGrp="1"/>
          </p:cNvGraphicFramePr>
          <p:nvPr>
            <p:extLst>
              <p:ext uri="{D42A27DB-BD31-4B8C-83A1-F6EECF244321}">
                <p14:modId xmlns:p14="http://schemas.microsoft.com/office/powerpoint/2010/main" val="1569249925"/>
              </p:ext>
            </p:extLst>
          </p:nvPr>
        </p:nvGraphicFramePr>
        <p:xfrm>
          <a:off x="121024" y="1384244"/>
          <a:ext cx="11915031" cy="4754880"/>
        </p:xfrm>
        <a:graphic>
          <a:graphicData uri="http://schemas.openxmlformats.org/drawingml/2006/table">
            <a:tbl>
              <a:tblPr firstRow="1" bandRow="1"/>
              <a:tblGrid>
                <a:gridCol w="4020670">
                  <a:extLst>
                    <a:ext uri="{9D8B030D-6E8A-4147-A177-3AD203B41FA5}">
                      <a16:colId xmlns:a16="http://schemas.microsoft.com/office/drawing/2014/main" val="20000"/>
                    </a:ext>
                  </a:extLst>
                </a:gridCol>
                <a:gridCol w="3388659">
                  <a:extLst>
                    <a:ext uri="{9D8B030D-6E8A-4147-A177-3AD203B41FA5}">
                      <a16:colId xmlns:a16="http://schemas.microsoft.com/office/drawing/2014/main" val="20001"/>
                    </a:ext>
                  </a:extLst>
                </a:gridCol>
                <a:gridCol w="2353235">
                  <a:extLst>
                    <a:ext uri="{9D8B030D-6E8A-4147-A177-3AD203B41FA5}">
                      <a16:colId xmlns:a16="http://schemas.microsoft.com/office/drawing/2014/main" val="20002"/>
                    </a:ext>
                  </a:extLst>
                </a:gridCol>
                <a:gridCol w="2152467">
                  <a:extLst>
                    <a:ext uri="{9D8B030D-6E8A-4147-A177-3AD203B41FA5}">
                      <a16:colId xmlns:a16="http://schemas.microsoft.com/office/drawing/2014/main" val="20003"/>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latin typeface="Calibri" panose="020F0502020204030204" pitchFamily="34" charset="0"/>
                        </a:rPr>
                        <a:t>CURRENT STATE PROCESS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latin typeface="Calibri" panose="020F0502020204030204" pitchFamily="34" charset="0"/>
                        </a:rPr>
                        <a:t>FUTURE STATE PROCESS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Calibri" panose="020F0502020204030204" pitchFamily="34" charset="0"/>
                        </a:rPr>
                        <a:t>ORACLE/LEGACY CUTOFF DATE</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Calibri" panose="020F0502020204030204" pitchFamily="34" charset="0"/>
                        </a:rPr>
                        <a:t>WORKDAY</a:t>
                      </a:r>
                      <a:br>
                        <a:rPr lang="en-US" sz="2400" b="1" i="0" u="none" strike="noStrike" dirty="0">
                          <a:solidFill>
                            <a:schemeClr val="bg1"/>
                          </a:solidFill>
                          <a:effectLst/>
                          <a:latin typeface="Calibri" panose="020F0502020204030204" pitchFamily="34" charset="0"/>
                        </a:rPr>
                      </a:br>
                      <a:r>
                        <a:rPr lang="en-US" sz="2400" b="1" i="0" u="none" strike="noStrike" dirty="0">
                          <a:solidFill>
                            <a:schemeClr val="bg1"/>
                          </a:solidFill>
                          <a:effectLst/>
                          <a:latin typeface="Calibri" panose="020F0502020204030204" pitchFamily="34" charset="0"/>
                        </a:rPr>
                        <a:t>START DATE</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Calibri" panose="020F0502020204030204" pitchFamily="34" charset="0"/>
                          <a:cs typeface="Calibri" panose="020F0502020204030204" pitchFamily="34" charset="0"/>
                        </a:rPr>
                        <a:t>Cash Advances </a:t>
                      </a:r>
                      <a:br>
                        <a:rPr lang="en-US" sz="2400" b="0" i="0" u="none" strike="noStrike" dirty="0">
                          <a:solidFill>
                            <a:srgbClr val="002060"/>
                          </a:solidFill>
                          <a:effectLst/>
                          <a:latin typeface="Calibri" panose="020F0502020204030204" pitchFamily="34" charset="0"/>
                          <a:cs typeface="Calibri" panose="020F0502020204030204" pitchFamily="34" charset="0"/>
                        </a:rPr>
                      </a:br>
                      <a:endParaRPr lang="en-US" sz="2400" b="0" i="0" u="none" strike="noStrike" dirty="0">
                        <a:solidFill>
                          <a:srgbClr val="002060"/>
                        </a:solidFill>
                        <a:effectLst/>
                        <a:latin typeface="Calibri" panose="020F0502020204030204" pitchFamily="34" charset="0"/>
                        <a:cs typeface="Calibri" panose="020F0502020204030204" pitchFamily="34" charset="0"/>
                      </a:endParaRP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Calibri" panose="020F0502020204030204" pitchFamily="34" charset="0"/>
                          <a:cs typeface="Calibri" panose="020F0502020204030204" pitchFamily="34" charset="0"/>
                        </a:rPr>
                        <a:t>Spend Authorizations</a:t>
                      </a: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Calibri" panose="020F0502020204030204" pitchFamily="34" charset="0"/>
                          <a:cs typeface="Calibri" panose="020F0502020204030204" pitchFamily="34" charset="0"/>
                        </a:rPr>
                        <a:t>6/19/17</a:t>
                      </a: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Calibri" panose="020F0502020204030204" pitchFamily="34" charset="0"/>
                          <a:cs typeface="Calibri" panose="020F0502020204030204" pitchFamily="34" charset="0"/>
                        </a:rPr>
                        <a:t>7/5/17</a:t>
                      </a: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Calibri" panose="020F0502020204030204" pitchFamily="34" charset="0"/>
                          <a:cs typeface="Calibri" panose="020F0502020204030204" pitchFamily="34" charset="0"/>
                        </a:rPr>
                        <a:t>Cash Advances - Study subject rolling advance replenishment</a:t>
                      </a:r>
                      <a:br>
                        <a:rPr lang="en-US" sz="2400" b="0" i="0" u="none" strike="noStrike" dirty="0">
                          <a:solidFill>
                            <a:srgbClr val="002060"/>
                          </a:solidFill>
                          <a:effectLst/>
                          <a:latin typeface="Calibri" panose="020F0502020204030204" pitchFamily="34" charset="0"/>
                          <a:cs typeface="Calibri" panose="020F0502020204030204" pitchFamily="34" charset="0"/>
                        </a:rPr>
                      </a:br>
                      <a:endParaRPr lang="en-US" sz="2400" b="0" i="0" u="none" strike="noStrike" dirty="0">
                        <a:solidFill>
                          <a:srgbClr val="002060"/>
                        </a:solidFill>
                        <a:effectLst/>
                        <a:latin typeface="Calibri" panose="020F0502020204030204" pitchFamily="34" charset="0"/>
                        <a:cs typeface="Calibri" panose="020F0502020204030204" pitchFamily="34" charset="0"/>
                      </a:endParaRP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Calibri" panose="020F0502020204030204" pitchFamily="34" charset="0"/>
                          <a:cs typeface="Calibri" panose="020F0502020204030204" pitchFamily="34" charset="0"/>
                        </a:rPr>
                        <a:t>Spend Authorizations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a:solidFill>
                            <a:srgbClr val="002060"/>
                          </a:solidFill>
                          <a:effectLst/>
                          <a:latin typeface="Calibri" panose="020F0502020204030204" pitchFamily="34" charset="0"/>
                          <a:cs typeface="Calibri" panose="020F0502020204030204" pitchFamily="34" charset="0"/>
                        </a:rPr>
                        <a:t>4/15/17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a:solidFill>
                            <a:srgbClr val="002060"/>
                          </a:solidFill>
                          <a:effectLst/>
                          <a:latin typeface="Calibri" panose="020F0502020204030204" pitchFamily="34" charset="0"/>
                          <a:cs typeface="Calibri" panose="020F0502020204030204" pitchFamily="34" charset="0"/>
                        </a:rPr>
                        <a:t>7/5/17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Calibri" panose="020F0502020204030204" pitchFamily="34" charset="0"/>
                          <a:cs typeface="Calibri" panose="020F0502020204030204" pitchFamily="34" charset="0"/>
                        </a:rPr>
                        <a:t>Expense reports: Out-of-pocket &amp; P-card charges prior to 6/15</a:t>
                      </a:r>
                      <a:br>
                        <a:rPr lang="en-US" sz="2400" b="0" i="0" u="none" strike="noStrike" dirty="0">
                          <a:solidFill>
                            <a:srgbClr val="002060"/>
                          </a:solidFill>
                          <a:effectLst/>
                          <a:latin typeface="Calibri" panose="020F0502020204030204" pitchFamily="34" charset="0"/>
                          <a:cs typeface="Calibri" panose="020F0502020204030204" pitchFamily="34" charset="0"/>
                        </a:rPr>
                      </a:br>
                      <a:endParaRPr lang="en-US" sz="2400" b="0" i="0" u="none" strike="noStrike" dirty="0">
                        <a:solidFill>
                          <a:srgbClr val="002060"/>
                        </a:solidFill>
                        <a:effectLst/>
                        <a:latin typeface="Calibri" panose="020F0502020204030204" pitchFamily="34" charset="0"/>
                        <a:cs typeface="Calibri" panose="020F0502020204030204" pitchFamily="34" charset="0"/>
                      </a:endParaRP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Calibri" panose="020F0502020204030204" pitchFamily="34" charset="0"/>
                          <a:cs typeface="Calibri" panose="020F0502020204030204" pitchFamily="34" charset="0"/>
                        </a:rPr>
                        <a:t>Expenses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Calibri" panose="020F0502020204030204" pitchFamily="34" charset="0"/>
                          <a:cs typeface="Calibri" panose="020F0502020204030204" pitchFamily="34" charset="0"/>
                        </a:rPr>
                        <a:t>6/27/17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Calibri" panose="020F0502020204030204" pitchFamily="34" charset="0"/>
                          <a:cs typeface="Calibri" panose="020F0502020204030204" pitchFamily="34" charset="0"/>
                        </a:rPr>
                        <a:t>7/5/17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Calibri" panose="020F0502020204030204" pitchFamily="34" charset="0"/>
                          <a:cs typeface="Calibri" panose="020F0502020204030204" pitchFamily="34" charset="0"/>
                        </a:rPr>
                        <a:t>P-Card Charges after 6/15</a:t>
                      </a:r>
                      <a:br>
                        <a:rPr lang="en-US" sz="2400" b="0" i="0" u="none" strike="noStrike" dirty="0">
                          <a:solidFill>
                            <a:srgbClr val="002060"/>
                          </a:solidFill>
                          <a:effectLst/>
                          <a:latin typeface="Calibri" panose="020F0502020204030204" pitchFamily="34" charset="0"/>
                          <a:cs typeface="Calibri" panose="020F0502020204030204" pitchFamily="34" charset="0"/>
                        </a:rPr>
                      </a:br>
                      <a:endParaRPr lang="en-US" sz="2400" b="0" i="0" u="none" strike="noStrike" dirty="0">
                        <a:solidFill>
                          <a:srgbClr val="002060"/>
                        </a:solidFill>
                        <a:effectLst/>
                        <a:latin typeface="Calibri" panose="020F0502020204030204" pitchFamily="34" charset="0"/>
                        <a:cs typeface="Calibri" panose="020F0502020204030204" pitchFamily="34" charset="0"/>
                      </a:endParaRP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Calibri" panose="020F0502020204030204" pitchFamily="34" charset="0"/>
                          <a:cs typeface="Calibri" panose="020F0502020204030204" pitchFamily="34" charset="0"/>
                        </a:rPr>
                        <a:t>Expenses - P-Card Charges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Calibri" panose="020F0502020204030204" pitchFamily="34" charset="0"/>
                          <a:cs typeface="Calibri" panose="020F0502020204030204" pitchFamily="34" charset="0"/>
                        </a:rPr>
                        <a:t>6/15/17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Calibri" panose="020F0502020204030204" pitchFamily="34" charset="0"/>
                          <a:cs typeface="Calibri" panose="020F0502020204030204" pitchFamily="34" charset="0"/>
                        </a:rPr>
                        <a:t>7/5/17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67647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318522518"/>
              </p:ext>
            </p:extLst>
          </p:nvPr>
        </p:nvGraphicFramePr>
        <p:xfrm>
          <a:off x="0" y="793694"/>
          <a:ext cx="12191999" cy="5577840"/>
        </p:xfrm>
        <a:graphic>
          <a:graphicData uri="http://schemas.openxmlformats.org/drawingml/2006/table">
            <a:tbl>
              <a:tblPr firstRow="1" bandRow="1"/>
              <a:tblGrid>
                <a:gridCol w="4924804">
                  <a:extLst>
                    <a:ext uri="{9D8B030D-6E8A-4147-A177-3AD203B41FA5}">
                      <a16:colId xmlns:a16="http://schemas.microsoft.com/office/drawing/2014/main" val="20000"/>
                    </a:ext>
                  </a:extLst>
                </a:gridCol>
                <a:gridCol w="2656757">
                  <a:extLst>
                    <a:ext uri="{9D8B030D-6E8A-4147-A177-3AD203B41FA5}">
                      <a16:colId xmlns:a16="http://schemas.microsoft.com/office/drawing/2014/main" val="20001"/>
                    </a:ext>
                  </a:extLst>
                </a:gridCol>
                <a:gridCol w="2407936">
                  <a:extLst>
                    <a:ext uri="{9D8B030D-6E8A-4147-A177-3AD203B41FA5}">
                      <a16:colId xmlns:a16="http://schemas.microsoft.com/office/drawing/2014/main" val="20002"/>
                    </a:ext>
                  </a:extLst>
                </a:gridCol>
                <a:gridCol w="2202502">
                  <a:extLst>
                    <a:ext uri="{9D8B030D-6E8A-4147-A177-3AD203B41FA5}">
                      <a16:colId xmlns:a16="http://schemas.microsoft.com/office/drawing/2014/main" val="20003"/>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latin typeface="Calibri" panose="020F0502020204030204" pitchFamily="34" charset="0"/>
                        </a:rPr>
                        <a:t>CURRENT STATE PROCESS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latin typeface="Calibri" panose="020F0502020204030204" pitchFamily="34" charset="0"/>
                        </a:rPr>
                        <a:t>FUTURE STATE PROCESS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Calibri" panose="020F0502020204030204" pitchFamily="34" charset="0"/>
                        </a:rPr>
                        <a:t>ORACLE/LEGACY CUTOFF DATE</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Calibri" panose="020F0502020204030204" pitchFamily="34" charset="0"/>
                        </a:rPr>
                        <a:t>WORKDAY</a:t>
                      </a:r>
                      <a:br>
                        <a:rPr lang="en-US" sz="2400" b="1" i="0" u="none" strike="noStrike" dirty="0">
                          <a:solidFill>
                            <a:schemeClr val="bg1"/>
                          </a:solidFill>
                          <a:effectLst/>
                          <a:latin typeface="Calibri" panose="020F0502020204030204" pitchFamily="34" charset="0"/>
                        </a:rPr>
                      </a:br>
                      <a:r>
                        <a:rPr lang="en-US" sz="2400" b="1" i="0" u="none" strike="noStrike" dirty="0">
                          <a:solidFill>
                            <a:schemeClr val="bg1"/>
                          </a:solidFill>
                          <a:effectLst/>
                          <a:latin typeface="Calibri" panose="020F0502020204030204" pitchFamily="34" charset="0"/>
                        </a:rPr>
                        <a:t>START DATE</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kern="1200" dirty="0">
                          <a:solidFill>
                            <a:srgbClr val="002060"/>
                          </a:solidFill>
                          <a:effectLst/>
                          <a:latin typeface="+mn-lt"/>
                          <a:ea typeface="+mn-ea"/>
                          <a:cs typeface="+mn-cs"/>
                        </a:rPr>
                        <a:t>Spring 2017 Period - 1/1/17 - 6/30/17 (reports available 8/1/17)</a:t>
                      </a:r>
                      <a:br>
                        <a:rPr lang="en-US" sz="2400" b="0" i="0" u="none" strike="noStrike" dirty="0">
                          <a:solidFill>
                            <a:srgbClr val="002060"/>
                          </a:solidFill>
                          <a:effectLst/>
                          <a:latin typeface="+mn-lt"/>
                          <a:cs typeface="Calibri" panose="020F0502020204030204" pitchFamily="34" charset="0"/>
                        </a:rPr>
                      </a:br>
                      <a:endParaRPr lang="en-US" sz="2400" b="0" i="0" u="none" strike="noStrike" dirty="0">
                        <a:solidFill>
                          <a:srgbClr val="002060"/>
                        </a:solidFill>
                        <a:effectLst/>
                        <a:latin typeface="+mn-lt"/>
                        <a:cs typeface="Calibri" panose="020F050202020403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kern="1200" dirty="0">
                          <a:solidFill>
                            <a:srgbClr val="002060"/>
                          </a:solidFill>
                          <a:effectLst/>
                          <a:latin typeface="+mn-lt"/>
                          <a:ea typeface="+mn-ea"/>
                          <a:cs typeface="+mn-cs"/>
                        </a:rPr>
                        <a:t>Effort Certification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9/29/17</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N/A</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kern="1200" dirty="0">
                          <a:solidFill>
                            <a:srgbClr val="002060"/>
                          </a:solidFill>
                          <a:effectLst/>
                          <a:latin typeface="+mn-lt"/>
                          <a:ea typeface="+mn-ea"/>
                          <a:cs typeface="+mn-cs"/>
                        </a:rPr>
                        <a:t>Summer 2017 Period - Part I:  6/1/17 - 6/30/17 (reports available 8/1/17)</a:t>
                      </a:r>
                      <a:br>
                        <a:rPr lang="en-US" sz="2400" b="0" i="0" u="none" strike="noStrike" dirty="0">
                          <a:solidFill>
                            <a:srgbClr val="002060"/>
                          </a:solidFill>
                          <a:effectLst/>
                          <a:latin typeface="+mn-lt"/>
                          <a:cs typeface="Calibri" panose="020F0502020204030204" pitchFamily="34" charset="0"/>
                        </a:rPr>
                      </a:br>
                      <a:endParaRPr lang="en-US" sz="2400" b="0" i="0" u="none" strike="noStrike" dirty="0">
                        <a:solidFill>
                          <a:srgbClr val="002060"/>
                        </a:solidFill>
                        <a:effectLst/>
                        <a:latin typeface="+mn-lt"/>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kern="1200" dirty="0">
                          <a:solidFill>
                            <a:srgbClr val="002060"/>
                          </a:solidFill>
                          <a:effectLst/>
                          <a:latin typeface="+mn-lt"/>
                          <a:ea typeface="+mn-ea"/>
                          <a:cs typeface="+mn-cs"/>
                        </a:rPr>
                        <a:t>Effort Certification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9/29/17</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N/A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b="0" i="0" u="none" strike="noStrike" kern="1200" dirty="0">
                          <a:solidFill>
                            <a:srgbClr val="002060"/>
                          </a:solidFill>
                          <a:effectLst/>
                          <a:latin typeface="+mn-lt"/>
                          <a:ea typeface="+mn-ea"/>
                          <a:cs typeface="+mn-cs"/>
                        </a:rPr>
                        <a:t>Summer 2017 Period - Part 2: 7/1/17 - 8/31/17 (available 9/12/17)</a:t>
                      </a:r>
                      <a:br>
                        <a:rPr lang="en-US" sz="2400" b="0" i="0" u="none" strike="noStrike" dirty="0">
                          <a:solidFill>
                            <a:srgbClr val="002060"/>
                          </a:solidFill>
                          <a:effectLst/>
                          <a:latin typeface="+mn-lt"/>
                          <a:cs typeface="Calibri" panose="020F0502020204030204" pitchFamily="34" charset="0"/>
                        </a:rPr>
                      </a:br>
                      <a:endParaRPr lang="en-US" sz="2400" b="0" i="0" u="none" strike="noStrike" dirty="0">
                        <a:solidFill>
                          <a:srgbClr val="002060"/>
                        </a:solidFill>
                        <a:effectLst/>
                        <a:latin typeface="+mn-lt"/>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b="0" i="0" u="none" strike="noStrike" kern="1200" dirty="0">
                          <a:solidFill>
                            <a:srgbClr val="002060"/>
                          </a:solidFill>
                          <a:effectLst/>
                          <a:latin typeface="+mn-lt"/>
                          <a:ea typeface="+mn-ea"/>
                          <a:cs typeface="+mn-cs"/>
                        </a:rPr>
                        <a:t>Effort Certification</a:t>
                      </a:r>
                    </a:p>
                    <a:p>
                      <a:pPr algn="l" fontAlgn="t"/>
                      <a:endParaRPr lang="en-US" sz="2400" b="0" i="0" u="none" strike="noStrike" dirty="0">
                        <a:solidFill>
                          <a:srgbClr val="002060"/>
                        </a:solidFill>
                        <a:effectLst/>
                        <a:latin typeface="+mn-lt"/>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N/A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11/10/17</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b="0" i="0" u="none" strike="noStrike" kern="1200" dirty="0">
                          <a:solidFill>
                            <a:srgbClr val="002060"/>
                          </a:solidFill>
                          <a:effectLst/>
                          <a:latin typeface="+mn-lt"/>
                          <a:ea typeface="+mn-ea"/>
                          <a:cs typeface="+mn-cs"/>
                        </a:rPr>
                        <a:t>Adjustments applicable to FY17 (and prior) require Workday Journals</a:t>
                      </a:r>
                      <a:br>
                        <a:rPr lang="en-US" sz="2400" b="0" i="0" u="none" strike="noStrike" dirty="0">
                          <a:solidFill>
                            <a:srgbClr val="002060"/>
                          </a:solidFill>
                          <a:effectLst/>
                          <a:latin typeface="+mn-lt"/>
                          <a:cs typeface="Calibri" panose="020F0502020204030204" pitchFamily="34" charset="0"/>
                        </a:rPr>
                      </a:br>
                      <a:endParaRPr lang="en-US" sz="2400" b="0" i="0" u="none" strike="noStrike" dirty="0">
                        <a:solidFill>
                          <a:srgbClr val="002060"/>
                        </a:solidFill>
                        <a:effectLst/>
                        <a:latin typeface="+mn-lt"/>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kern="1200" dirty="0">
                          <a:solidFill>
                            <a:srgbClr val="002060"/>
                          </a:solidFill>
                          <a:effectLst/>
                          <a:latin typeface="+mn-lt"/>
                          <a:ea typeface="+mn-ea"/>
                          <a:cs typeface="+mn-cs"/>
                        </a:rPr>
                        <a:t>Effort Certification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N/A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cs typeface="Calibri" panose="020F0502020204030204" pitchFamily="34" charset="0"/>
                        </a:rPr>
                        <a:t>7/21/17</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extLst>
                  <a:ext uri="{0D108BD9-81ED-4DB2-BD59-A6C34878D82A}">
                    <a16:rowId xmlns:a16="http://schemas.microsoft.com/office/drawing/2014/main" val="10004"/>
                  </a:ext>
                </a:extLst>
              </a:tr>
            </a:tbl>
          </a:graphicData>
        </a:graphic>
      </p:graphicFrame>
      <p:sp>
        <p:nvSpPr>
          <p:cNvPr id="6" name="Title 1"/>
          <p:cNvSpPr>
            <a:spLocks noGrp="1"/>
          </p:cNvSpPr>
          <p:nvPr>
            <p:ph type="title"/>
          </p:nvPr>
        </p:nvSpPr>
        <p:spPr>
          <a:xfrm>
            <a:off x="274320" y="47263"/>
            <a:ext cx="10972800" cy="672105"/>
          </a:xfrm>
        </p:spPr>
        <p:txBody>
          <a:bodyPr>
            <a:normAutofit/>
          </a:bodyPr>
          <a:lstStyle/>
          <a:p>
            <a:r>
              <a:rPr lang="en-US" sz="3600" dirty="0">
                <a:latin typeface="Times New Roman" panose="02020603050405020304" pitchFamily="18" charset="0"/>
                <a:cs typeface="Times New Roman" panose="02020603050405020304" pitchFamily="18" charset="0"/>
              </a:rPr>
              <a:t>Cutoff Dates – Effort Certification </a:t>
            </a:r>
          </a:p>
        </p:txBody>
      </p:sp>
    </p:spTree>
    <p:extLst>
      <p:ext uri="{BB962C8B-B14F-4D97-AF65-F5344CB8AC3E}">
        <p14:creationId xmlns:p14="http://schemas.microsoft.com/office/powerpoint/2010/main" val="1302369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Cutoff Dates – Financial Management &amp; Reporting</a:t>
            </a:r>
          </a:p>
        </p:txBody>
      </p:sp>
      <p:graphicFrame>
        <p:nvGraphicFramePr>
          <p:cNvPr id="8" name="Table 7"/>
          <p:cNvGraphicFramePr>
            <a:graphicFrameLocks noGrp="1"/>
          </p:cNvGraphicFramePr>
          <p:nvPr>
            <p:extLst>
              <p:ext uri="{D42A27DB-BD31-4B8C-83A1-F6EECF244321}">
                <p14:modId xmlns:p14="http://schemas.microsoft.com/office/powerpoint/2010/main" val="1436833299"/>
              </p:ext>
            </p:extLst>
          </p:nvPr>
        </p:nvGraphicFramePr>
        <p:xfrm>
          <a:off x="1" y="841830"/>
          <a:ext cx="12191999" cy="6016170"/>
        </p:xfrm>
        <a:graphic>
          <a:graphicData uri="http://schemas.openxmlformats.org/drawingml/2006/table">
            <a:tbl>
              <a:tblPr firstRow="1" bandRow="1"/>
              <a:tblGrid>
                <a:gridCol w="4349427">
                  <a:extLst>
                    <a:ext uri="{9D8B030D-6E8A-4147-A177-3AD203B41FA5}">
                      <a16:colId xmlns:a16="http://schemas.microsoft.com/office/drawing/2014/main" val="20000"/>
                    </a:ext>
                  </a:extLst>
                </a:gridCol>
                <a:gridCol w="3584751">
                  <a:extLst>
                    <a:ext uri="{9D8B030D-6E8A-4147-A177-3AD203B41FA5}">
                      <a16:colId xmlns:a16="http://schemas.microsoft.com/office/drawing/2014/main" val="20001"/>
                    </a:ext>
                  </a:extLst>
                </a:gridCol>
                <a:gridCol w="2447779">
                  <a:extLst>
                    <a:ext uri="{9D8B030D-6E8A-4147-A177-3AD203B41FA5}">
                      <a16:colId xmlns:a16="http://schemas.microsoft.com/office/drawing/2014/main" val="20002"/>
                    </a:ext>
                  </a:extLst>
                </a:gridCol>
                <a:gridCol w="1810042">
                  <a:extLst>
                    <a:ext uri="{9D8B030D-6E8A-4147-A177-3AD203B41FA5}">
                      <a16:colId xmlns:a16="http://schemas.microsoft.com/office/drawing/2014/main" val="20003"/>
                    </a:ext>
                  </a:extLst>
                </a:gridCol>
              </a:tblGrid>
              <a:tr h="84602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solidFill>
                            <a:schemeClr val="bg1"/>
                          </a:solidFill>
                          <a:latin typeface="+mn-lt"/>
                        </a:rPr>
                        <a:t>CURRENT STATE PROCESS</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dirty="0">
                          <a:latin typeface="+mn-lt"/>
                        </a:rPr>
                        <a:t>FUTURE STATE PROCESS</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mn-lt"/>
                        </a:rPr>
                        <a:t>ORACLE/LEGACY CUTOFF DATE</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2400" b="1" i="0" u="none" strike="noStrike" dirty="0">
                          <a:solidFill>
                            <a:schemeClr val="bg1"/>
                          </a:solidFill>
                          <a:effectLst/>
                          <a:latin typeface="+mn-lt"/>
                        </a:rPr>
                        <a:t>WORKDAY</a:t>
                      </a:r>
                      <a:br>
                        <a:rPr lang="en-US" sz="2400" b="1" i="0" u="none" strike="noStrike" dirty="0">
                          <a:solidFill>
                            <a:schemeClr val="bg1"/>
                          </a:solidFill>
                          <a:effectLst/>
                          <a:latin typeface="+mn-lt"/>
                        </a:rPr>
                      </a:br>
                      <a:r>
                        <a:rPr lang="en-US" sz="2400" b="1" i="0" u="none" strike="noStrike" dirty="0">
                          <a:solidFill>
                            <a:schemeClr val="bg1"/>
                          </a:solidFill>
                          <a:effectLst/>
                          <a:latin typeface="+mn-lt"/>
                        </a:rPr>
                        <a:t>START DATE</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86DC2"/>
                    </a:solidFill>
                  </a:tcPr>
                </a:tc>
                <a:extLst>
                  <a:ext uri="{0D108BD9-81ED-4DB2-BD59-A6C34878D82A}">
                    <a16:rowId xmlns:a16="http://schemas.microsoft.com/office/drawing/2014/main" val="10000"/>
                  </a:ext>
                </a:extLst>
              </a:tr>
              <a:tr h="84602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mn-lt"/>
                        </a:rPr>
                        <a:t>Labor Commitments</a:t>
                      </a: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mn-lt"/>
                        </a:rPr>
                        <a:t>Workday Payroll Commitments</a:t>
                      </a: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6/27/17</a:t>
                      </a: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~7/17/17</a:t>
                      </a: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47001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mn-lt"/>
                        </a:rPr>
                        <a:t>Custom Commitments </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a:solidFill>
                            <a:srgbClr val="002060"/>
                          </a:solidFill>
                          <a:effectLst/>
                          <a:latin typeface="+mn-lt"/>
                        </a:rPr>
                        <a:t>Commitment Journals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7/28/17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a:solidFill>
                            <a:srgbClr val="002060"/>
                          </a:solidFill>
                          <a:effectLst/>
                          <a:latin typeface="+mn-lt"/>
                        </a:rPr>
                        <a:t>7/5/17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extLst>
                  <a:ext uri="{0D108BD9-81ED-4DB2-BD59-A6C34878D82A}">
                    <a16:rowId xmlns:a16="http://schemas.microsoft.com/office/drawing/2014/main" val="10002"/>
                  </a:ext>
                </a:extLst>
              </a:tr>
              <a:tr h="47001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mn-lt"/>
                        </a:rPr>
                        <a:t>DWH1 - Report schedules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mn-lt"/>
                        </a:rPr>
                        <a:t>Workday Report Schedules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7/28/17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7/17/17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84602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mn-lt"/>
                        </a:rPr>
                        <a:t>YBT Make It So - for FY18+ Labor Schedules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a:solidFill>
                            <a:srgbClr val="002060"/>
                          </a:solidFill>
                          <a:effectLst/>
                          <a:latin typeface="+mn-lt"/>
                        </a:rPr>
                        <a:t>HELP US FIND A NEW NAME!!!</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a:solidFill>
                            <a:srgbClr val="002060"/>
                          </a:solidFill>
                          <a:effectLst/>
                          <a:latin typeface="+mn-lt"/>
                        </a:rPr>
                        <a:t>6/23/17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2400" b="0" i="0" u="none" strike="noStrike" dirty="0">
                          <a:solidFill>
                            <a:srgbClr val="002060"/>
                          </a:solidFill>
                          <a:effectLst/>
                          <a:latin typeface="+mn-lt"/>
                        </a:rPr>
                        <a:t>~10/15/17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extLst>
                  <a:ext uri="{0D108BD9-81ED-4DB2-BD59-A6C34878D82A}">
                    <a16:rowId xmlns:a16="http://schemas.microsoft.com/office/drawing/2014/main" val="10004"/>
                  </a:ext>
                </a:extLst>
              </a:tr>
              <a:tr h="84602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mn-lt"/>
                        </a:rPr>
                        <a:t>Make It So - for June 2017 Labor Schedules</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mn-lt"/>
                        </a:rPr>
                        <a:t>HELP US FIND A NEW NAME!!!</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6/26/17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2400" b="0" i="0" u="none" strike="noStrike" dirty="0">
                          <a:solidFill>
                            <a:srgbClr val="002060"/>
                          </a:solidFill>
                          <a:effectLst/>
                          <a:latin typeface="+mn-lt"/>
                        </a:rPr>
                        <a:t>~10/15/17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84602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mn-lt"/>
                        </a:rPr>
                        <a:t>YBT FY17 (PTAEO COA) budget load to DWH</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mn-lt"/>
                        </a:rPr>
                        <a:t>YBT Budget Load to Workday</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a:solidFill>
                            <a:srgbClr val="002060"/>
                          </a:solidFill>
                          <a:effectLst/>
                          <a:latin typeface="+mn-lt"/>
                        </a:rPr>
                        <a:t>7/21/17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2400" b="0" i="0" u="none" strike="noStrike" dirty="0">
                          <a:solidFill>
                            <a:srgbClr val="002060"/>
                          </a:solidFill>
                          <a:effectLst/>
                          <a:latin typeface="+mn-lt"/>
                        </a:rPr>
                        <a:t>N/A</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38AB9">
                        <a:tint val="20000"/>
                      </a:srgbClr>
                    </a:solidFill>
                  </a:tcPr>
                </a:tc>
                <a:extLst>
                  <a:ext uri="{0D108BD9-81ED-4DB2-BD59-A6C34878D82A}">
                    <a16:rowId xmlns:a16="http://schemas.microsoft.com/office/drawing/2014/main" val="10006"/>
                  </a:ext>
                </a:extLst>
              </a:tr>
              <a:tr h="84602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mn-lt"/>
                        </a:rPr>
                        <a:t>YBT FY18 (converted COA) budget load to Workday</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t"/>
                      <a:r>
                        <a:rPr lang="en-US" sz="2400" b="0" i="0" u="none" strike="noStrike" dirty="0">
                          <a:solidFill>
                            <a:srgbClr val="002060"/>
                          </a:solidFill>
                          <a:effectLst/>
                          <a:latin typeface="+mn-lt"/>
                        </a:rPr>
                        <a:t>YBT Budget Load to Workday</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N/A</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t"/>
                      <a:r>
                        <a:rPr lang="en-US" sz="2400" b="0" i="0" u="none" strike="noStrike" dirty="0">
                          <a:solidFill>
                            <a:srgbClr val="002060"/>
                          </a:solidFill>
                          <a:effectLst/>
                          <a:latin typeface="+mn-lt"/>
                        </a:rPr>
                        <a:t>7/5/17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1842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371" y="1071880"/>
            <a:ext cx="10132423" cy="5284470"/>
          </a:xfrm>
        </p:spPr>
        <p:txBody>
          <a:bodyPr>
            <a:normAutofit/>
          </a:bodyPr>
          <a:lstStyle/>
          <a:p>
            <a:pPr marL="0" indent="0">
              <a:buNone/>
            </a:pPr>
            <a:r>
              <a:rPr lang="en-US" sz="3900" dirty="0"/>
              <a:t>Overview</a:t>
            </a:r>
          </a:p>
          <a:p>
            <a:pPr marL="0" indent="0">
              <a:buNone/>
            </a:pPr>
            <a:r>
              <a:rPr lang="en-US" sz="3900" dirty="0"/>
              <a:t>Cutover Plan</a:t>
            </a:r>
          </a:p>
          <a:p>
            <a:pPr marL="0" indent="0">
              <a:buNone/>
            </a:pPr>
            <a:r>
              <a:rPr lang="en-US" sz="3900" dirty="0">
                <a:cs typeface="Times New Roman" panose="02020603050405020304" pitchFamily="18" charset="0"/>
              </a:rPr>
              <a:t>Preparing for Go-Live</a:t>
            </a:r>
            <a:endParaRPr lang="en-US" sz="3900" dirty="0"/>
          </a:p>
          <a:p>
            <a:pPr marL="0" indent="0">
              <a:buNone/>
            </a:pPr>
            <a:r>
              <a:rPr lang="en-US" sz="3900" dirty="0"/>
              <a:t>Training</a:t>
            </a:r>
          </a:p>
          <a:p>
            <a:pPr marL="0" indent="0">
              <a:buNone/>
            </a:pPr>
            <a:r>
              <a:rPr lang="en-US" sz="3900" dirty="0">
                <a:cs typeface="Times New Roman" panose="02020603050405020304" pitchFamily="18" charset="0"/>
              </a:rPr>
              <a:t>What’s Next</a:t>
            </a:r>
          </a:p>
          <a:p>
            <a:pPr marL="171450" indent="-171450"/>
            <a:endParaRPr lang="en-US" dirty="0">
              <a:solidFill>
                <a:srgbClr val="0070C0"/>
              </a:solidFill>
              <a:cs typeface="Times New Roman" panose="02020603050405020304" pitchFamily="18" charset="0"/>
            </a:endParaRPr>
          </a:p>
          <a:p>
            <a:pPr>
              <a:lnSpc>
                <a:spcPct val="100000"/>
              </a:lnSpc>
            </a:pPr>
            <a:endParaRPr lang="en-US" sz="2800" dirty="0">
              <a:latin typeface="Calibri Light" panose="020F0302020204030204" pitchFamily="34" charset="0"/>
            </a:endParaRPr>
          </a:p>
        </p:txBody>
      </p:sp>
      <p:sp>
        <p:nvSpPr>
          <p:cNvPr id="6" name="Title 1"/>
          <p:cNvSpPr>
            <a:spLocks noGrp="1"/>
          </p:cNvSpPr>
          <p:nvPr>
            <p:ph type="title"/>
          </p:nvPr>
        </p:nvSpPr>
        <p:spPr>
          <a:xfrm>
            <a:off x="274320" y="47263"/>
            <a:ext cx="10972800" cy="672105"/>
          </a:xfrm>
        </p:spPr>
        <p:txBody>
          <a:bodyPr>
            <a:normAutofit/>
          </a:bodyPr>
          <a:lstStyle/>
          <a:p>
            <a:r>
              <a:rPr lang="en-US" sz="3600" dirty="0">
                <a:latin typeface="Times New Roman" panose="02020603050405020304" pitchFamily="18" charset="0"/>
                <a:ea typeface="YaleNew" charset="0"/>
                <a:cs typeface="Times New Roman" panose="02020603050405020304" pitchFamily="18" charset="0"/>
              </a:rPr>
              <a:t>Agenda</a:t>
            </a:r>
          </a:p>
        </p:txBody>
      </p:sp>
      <p:sp>
        <p:nvSpPr>
          <p:cNvPr id="4" name="Slide Number Placeholder 2"/>
          <p:cNvSpPr>
            <a:spLocks noGrp="1"/>
          </p:cNvSpPr>
          <p:nvPr>
            <p:ph type="sldNum" sz="quarter" idx="12"/>
          </p:nvPr>
        </p:nvSpPr>
        <p:spPr>
          <a:xfrm>
            <a:off x="8859671" y="6356350"/>
            <a:ext cx="2743200" cy="365125"/>
          </a:xfrm>
        </p:spPr>
        <p:txBody>
          <a:bodyPr/>
          <a:lstStyle/>
          <a:p>
            <a:pPr fontAlgn="auto">
              <a:spcBef>
                <a:spcPts val="0"/>
              </a:spcBef>
              <a:spcAft>
                <a:spcPts val="0"/>
              </a:spcAft>
              <a:defRPr/>
            </a:pPr>
            <a:fld id="{80B25154-BDAA-43D1-BD1A-18E466B96D21}" type="slidenum">
              <a:rPr lang="en-US" sz="1200" kern="0">
                <a:solidFill>
                  <a:sysClr val="windowText" lastClr="000000"/>
                </a:solidFill>
                <a:latin typeface="Times New Roman" panose="02020603050405020304" pitchFamily="18" charset="0"/>
                <a:cs typeface="Times New Roman" panose="02020603050405020304" pitchFamily="18" charset="0"/>
              </a:rPr>
              <a:pPr fontAlgn="auto">
                <a:spcBef>
                  <a:spcPts val="0"/>
                </a:spcBef>
                <a:spcAft>
                  <a:spcPts val="0"/>
                </a:spcAft>
                <a:defRPr/>
              </a:pPr>
              <a:t>2</a:t>
            </a:fld>
            <a:endParaRPr lang="en-US" sz="1800"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2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8" y="127590"/>
            <a:ext cx="12182982" cy="6863080"/>
          </a:xfrm>
          <a:prstGeom prst="rect">
            <a:avLst/>
          </a:prstGeom>
        </p:spPr>
      </p:pic>
      <p:sp>
        <p:nvSpPr>
          <p:cNvPr id="3" name="Rectangle 2"/>
          <p:cNvSpPr/>
          <p:nvPr/>
        </p:nvSpPr>
        <p:spPr>
          <a:xfrm>
            <a:off x="476265" y="3169920"/>
            <a:ext cx="3449559" cy="3278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6" name="Title 1"/>
          <p:cNvSpPr txBox="1">
            <a:spLocks/>
          </p:cNvSpPr>
          <p:nvPr/>
        </p:nvSpPr>
        <p:spPr>
          <a:xfrm>
            <a:off x="764000" y="3264066"/>
            <a:ext cx="3776264" cy="119924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0" kern="1200">
                <a:solidFill>
                  <a:srgbClr val="002060"/>
                </a:solidFill>
                <a:latin typeface="Cambria" panose="02040503050406030204" pitchFamily="18" charset="0"/>
                <a:ea typeface="+mj-ea"/>
                <a:cs typeface="+mj-cs"/>
              </a:defRPr>
            </a:lvl1pPr>
          </a:lstStyle>
          <a:p>
            <a:pPr fontAlgn="auto">
              <a:spcAft>
                <a:spcPts val="0"/>
              </a:spcAft>
            </a:pPr>
            <a:r>
              <a:rPr lang="en-US" sz="3600" dirty="0">
                <a:solidFill>
                  <a:schemeClr val="bg1"/>
                </a:solidFill>
                <a:latin typeface="Times New Roman" panose="02020603050405020304" pitchFamily="18" charset="0"/>
                <a:ea typeface="YaleNew" charset="0"/>
                <a:cs typeface="Times New Roman" panose="02020603050405020304" pitchFamily="18" charset="0"/>
              </a:rPr>
              <a:t>Preparing for </a:t>
            </a:r>
          </a:p>
          <a:p>
            <a:pPr fontAlgn="auto">
              <a:spcAft>
                <a:spcPts val="0"/>
              </a:spcAft>
            </a:pPr>
            <a:r>
              <a:rPr lang="en-US" sz="3600" dirty="0">
                <a:solidFill>
                  <a:schemeClr val="bg1"/>
                </a:solidFill>
                <a:latin typeface="Times New Roman" panose="02020603050405020304" pitchFamily="18" charset="0"/>
                <a:ea typeface="YaleNew" charset="0"/>
                <a:cs typeface="Times New Roman" panose="02020603050405020304" pitchFamily="18" charset="0"/>
              </a:rPr>
              <a:t>Go-Live</a:t>
            </a:r>
          </a:p>
        </p:txBody>
      </p:sp>
      <p:sp>
        <p:nvSpPr>
          <p:cNvPr id="7" name="Subtitle 2"/>
          <p:cNvSpPr txBox="1">
            <a:spLocks/>
          </p:cNvSpPr>
          <p:nvPr/>
        </p:nvSpPr>
        <p:spPr>
          <a:xfrm>
            <a:off x="764000" y="5420227"/>
            <a:ext cx="3050011" cy="910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None/>
            </a:pPr>
            <a:r>
              <a:rPr lang="en-US" sz="2400" dirty="0">
                <a:solidFill>
                  <a:schemeClr val="bg1"/>
                </a:solidFill>
                <a:latin typeface="Times New Roman" panose="02020603050405020304" pitchFamily="18" charset="0"/>
                <a:ea typeface="YaleDesign-Roman" charset="0"/>
                <a:cs typeface="Times New Roman" panose="02020603050405020304" pitchFamily="18" charset="0"/>
              </a:rPr>
              <a:t>Workday@Yale</a:t>
            </a:r>
          </a:p>
        </p:txBody>
      </p:sp>
    </p:spTree>
    <p:extLst>
      <p:ext uri="{BB962C8B-B14F-4D97-AF65-F5344CB8AC3E}">
        <p14:creationId xmlns:p14="http://schemas.microsoft.com/office/powerpoint/2010/main" val="351837787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6253" y="1005786"/>
            <a:ext cx="11115768" cy="1979283"/>
          </a:xfrm>
          <a:prstGeom prst="rect">
            <a:avLst/>
          </a:prstGeom>
          <a:solidFill>
            <a:srgbClr val="286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4294967295"/>
          </p:nvPr>
        </p:nvSpPr>
        <p:spPr>
          <a:xfrm>
            <a:off x="516253" y="3313552"/>
            <a:ext cx="11115768" cy="2823777"/>
          </a:xfrm>
        </p:spPr>
        <p:txBody>
          <a:bodyPr numCol="1">
            <a:noAutofit/>
          </a:bodyPr>
          <a:lstStyle/>
          <a:p>
            <a:pPr marL="0" indent="0">
              <a:lnSpc>
                <a:spcPct val="100000"/>
              </a:lnSpc>
              <a:buNone/>
            </a:pPr>
            <a:r>
              <a:rPr lang="en-US" dirty="0">
                <a:cs typeface="Times New Roman" panose="02020603050405020304" pitchFamily="18" charset="0"/>
              </a:rPr>
              <a:t>Highlights from the communication include:</a:t>
            </a:r>
          </a:p>
          <a:p>
            <a:pPr lvl="1">
              <a:lnSpc>
                <a:spcPct val="100000"/>
              </a:lnSpc>
            </a:pPr>
            <a:r>
              <a:rPr lang="en-US" sz="2400" dirty="0">
                <a:solidFill>
                  <a:srgbClr val="286DC2"/>
                </a:solidFill>
                <a:cs typeface="Times New Roman" panose="02020603050405020304" pitchFamily="18" charset="0"/>
              </a:rPr>
              <a:t>Cutover dates, most of which are typical year-end dates, with a few exceptions </a:t>
            </a:r>
          </a:p>
          <a:p>
            <a:pPr lvl="1">
              <a:lnSpc>
                <a:spcPct val="100000"/>
              </a:lnSpc>
            </a:pPr>
            <a:r>
              <a:rPr lang="en-US" sz="2400" dirty="0">
                <a:solidFill>
                  <a:srgbClr val="286DC2"/>
                </a:solidFill>
                <a:cs typeface="Times New Roman" panose="02020603050405020304" pitchFamily="18" charset="0"/>
              </a:rPr>
              <a:t>Encouragement to accelerate year-end work as much as possible to facilitate a smooth transition</a:t>
            </a:r>
          </a:p>
          <a:p>
            <a:pPr lvl="1">
              <a:lnSpc>
                <a:spcPct val="100000"/>
              </a:lnSpc>
            </a:pPr>
            <a:r>
              <a:rPr lang="en-US" sz="2400" dirty="0">
                <a:solidFill>
                  <a:srgbClr val="286DC2"/>
                </a:solidFill>
                <a:cs typeface="Times New Roman" panose="02020603050405020304" pitchFamily="18" charset="0"/>
              </a:rPr>
              <a:t>A warning that any work started in Oracle and concluded in Workday may require additional effort</a:t>
            </a:r>
          </a:p>
        </p:txBody>
      </p:sp>
      <p:sp>
        <p:nvSpPr>
          <p:cNvPr id="5" name="Text Placeholder 6"/>
          <p:cNvSpPr>
            <a:spLocks noGrp="1"/>
          </p:cNvSpPr>
          <p:nvPr>
            <p:ph type="body" sz="quarter" idx="4294967295"/>
          </p:nvPr>
        </p:nvSpPr>
        <p:spPr>
          <a:xfrm>
            <a:off x="735903" y="1244818"/>
            <a:ext cx="10676467" cy="1570579"/>
          </a:xfrm>
        </p:spPr>
        <p:txBody>
          <a:bodyPr numCol="1">
            <a:noAutofit/>
          </a:bodyPr>
          <a:lstStyle/>
          <a:p>
            <a:pPr marL="0" indent="0">
              <a:buNone/>
            </a:pPr>
            <a:r>
              <a:rPr lang="en-US" sz="3600" dirty="0">
                <a:solidFill>
                  <a:schemeClr val="bg1"/>
                </a:solidFill>
                <a:cs typeface="Times New Roman" panose="02020603050405020304" pitchFamily="18" charset="0"/>
              </a:rPr>
              <a:t>The Controller has provided information to prepare business offices for Go-Live. Consult your business office for further details.</a:t>
            </a:r>
            <a:endParaRPr lang="en-US" sz="3600" dirty="0">
              <a:solidFill>
                <a:schemeClr val="bg1"/>
              </a:solidFill>
            </a:endParaRPr>
          </a:p>
        </p:txBody>
      </p:sp>
      <p:sp>
        <p:nvSpPr>
          <p:cNvPr id="10" name="Title 1"/>
          <p:cNvSpPr txBox="1">
            <a:spLocks/>
          </p:cNvSpPr>
          <p:nvPr/>
        </p:nvSpPr>
        <p:spPr>
          <a:xfrm>
            <a:off x="274320" y="74559"/>
            <a:ext cx="10972800" cy="6721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bg1"/>
                </a:solidFill>
                <a:latin typeface="Garamond" panose="02020404030301010803" pitchFamily="18" charset="0"/>
                <a:ea typeface="+mj-ea"/>
                <a:cs typeface="+mj-cs"/>
              </a:defRPr>
            </a:lvl1pPr>
          </a:lstStyle>
          <a:p>
            <a:pPr fontAlgn="auto">
              <a:spcAft>
                <a:spcPts val="0"/>
              </a:spcAft>
            </a:pPr>
            <a:r>
              <a:rPr lang="en-US" sz="3600" dirty="0">
                <a:latin typeface="Times New Roman" panose="02020603050405020304" pitchFamily="18" charset="0"/>
                <a:ea typeface="YaleNew" charset="0"/>
                <a:cs typeface="Times New Roman" panose="02020603050405020304" pitchFamily="18" charset="0"/>
              </a:rPr>
              <a:t>Preparing for Go-Live</a:t>
            </a:r>
          </a:p>
        </p:txBody>
      </p:sp>
    </p:spTree>
    <p:extLst>
      <p:ext uri="{BB962C8B-B14F-4D97-AF65-F5344CB8AC3E}">
        <p14:creationId xmlns:p14="http://schemas.microsoft.com/office/powerpoint/2010/main" val="805081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You Can Prepare</a:t>
            </a:r>
          </a:p>
        </p:txBody>
      </p:sp>
      <p:sp>
        <p:nvSpPr>
          <p:cNvPr id="3" name="Content Placeholder 2"/>
          <p:cNvSpPr>
            <a:spLocks noGrp="1"/>
          </p:cNvSpPr>
          <p:nvPr>
            <p:ph idx="1"/>
          </p:nvPr>
        </p:nvSpPr>
        <p:spPr/>
        <p:txBody>
          <a:bodyPr>
            <a:normAutofit/>
          </a:bodyPr>
          <a:lstStyle/>
          <a:p>
            <a:pPr marL="0" indent="0">
              <a:buNone/>
            </a:pPr>
            <a:r>
              <a:rPr lang="en-US" dirty="0"/>
              <a:t>Begin cleanup activities normally reserved for June - in May</a:t>
            </a:r>
          </a:p>
          <a:p>
            <a:pPr lvl="1"/>
            <a:r>
              <a:rPr lang="en-US" dirty="0"/>
              <a:t>Clean up outstanding expense reports - process new ones quickly</a:t>
            </a:r>
          </a:p>
          <a:p>
            <a:pPr lvl="1"/>
            <a:r>
              <a:rPr lang="en-US" dirty="0"/>
              <a:t>Close inactive PO’s</a:t>
            </a:r>
          </a:p>
          <a:p>
            <a:pPr lvl="1"/>
            <a:r>
              <a:rPr lang="en-US" dirty="0"/>
              <a:t>Clean up labor suspense</a:t>
            </a:r>
          </a:p>
          <a:p>
            <a:pPr marL="0" lvl="0" indent="0">
              <a:buNone/>
            </a:pPr>
            <a:endParaRPr lang="en-US" sz="2800" dirty="0"/>
          </a:p>
          <a:p>
            <a:pPr marL="0" lvl="0" indent="0">
              <a:buNone/>
            </a:pPr>
            <a:r>
              <a:rPr lang="en-US" dirty="0"/>
              <a:t>Clear Deficit Balances</a:t>
            </a:r>
          </a:p>
          <a:p>
            <a:pPr lvl="1"/>
            <a:r>
              <a:rPr lang="en-US" dirty="0"/>
              <a:t>Clear deficit balances at the award level </a:t>
            </a:r>
          </a:p>
          <a:p>
            <a:pPr lvl="1"/>
            <a:r>
              <a:rPr lang="en-US" dirty="0"/>
              <a:t>Clear deficit balances greater than $25,000 or have approved plan to carry forward</a:t>
            </a:r>
          </a:p>
        </p:txBody>
      </p:sp>
    </p:spTree>
    <p:extLst>
      <p:ext uri="{BB962C8B-B14F-4D97-AF65-F5344CB8AC3E}">
        <p14:creationId xmlns:p14="http://schemas.microsoft.com/office/powerpoint/2010/main" val="134877602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You Can Prepare</a:t>
            </a:r>
          </a:p>
        </p:txBody>
      </p:sp>
      <p:sp>
        <p:nvSpPr>
          <p:cNvPr id="3" name="Content Placeholder 2"/>
          <p:cNvSpPr>
            <a:spLocks noGrp="1"/>
          </p:cNvSpPr>
          <p:nvPr>
            <p:ph idx="1"/>
          </p:nvPr>
        </p:nvSpPr>
        <p:spPr>
          <a:xfrm>
            <a:off x="503946" y="941696"/>
            <a:ext cx="11561929" cy="5648290"/>
          </a:xfrm>
        </p:spPr>
        <p:txBody>
          <a:bodyPr>
            <a:normAutofit lnSpcReduction="10000"/>
          </a:bodyPr>
          <a:lstStyle/>
          <a:p>
            <a:pPr marL="0" indent="0">
              <a:lnSpc>
                <a:spcPct val="100000"/>
              </a:lnSpc>
              <a:buNone/>
            </a:pPr>
            <a:r>
              <a:rPr lang="en-US" dirty="0"/>
              <a:t>Share Information:</a:t>
            </a:r>
          </a:p>
          <a:p>
            <a:pPr lvl="1">
              <a:lnSpc>
                <a:spcPct val="100000"/>
              </a:lnSpc>
            </a:pPr>
            <a:r>
              <a:rPr lang="en-US" dirty="0"/>
              <a:t>Create charging instruction cheat sheets</a:t>
            </a:r>
          </a:p>
          <a:p>
            <a:pPr lvl="1">
              <a:lnSpc>
                <a:spcPct val="100000"/>
              </a:lnSpc>
            </a:pPr>
            <a:r>
              <a:rPr lang="en-US" dirty="0"/>
              <a:t>Make sure you and your staff attend training</a:t>
            </a:r>
          </a:p>
          <a:p>
            <a:pPr lvl="1">
              <a:lnSpc>
                <a:spcPct val="100000"/>
              </a:lnSpc>
            </a:pPr>
            <a:r>
              <a:rPr lang="en-US" dirty="0"/>
              <a:t>Review the Business Process maps and videos (Workday@Yale website)</a:t>
            </a:r>
          </a:p>
          <a:p>
            <a:pPr marL="0" indent="0">
              <a:lnSpc>
                <a:spcPct val="100000"/>
              </a:lnSpc>
              <a:buNone/>
            </a:pPr>
            <a:endParaRPr lang="en-US" dirty="0"/>
          </a:p>
          <a:p>
            <a:pPr marL="0" indent="0">
              <a:lnSpc>
                <a:spcPct val="100000"/>
              </a:lnSpc>
              <a:buNone/>
            </a:pPr>
            <a:r>
              <a:rPr lang="en-US" dirty="0"/>
              <a:t>Check anything that will cross systems:</a:t>
            </a:r>
          </a:p>
          <a:p>
            <a:pPr lvl="1">
              <a:lnSpc>
                <a:spcPct val="100000"/>
              </a:lnSpc>
            </a:pPr>
            <a:r>
              <a:rPr lang="en-US" dirty="0"/>
              <a:t>Run labor schedules through converter </a:t>
            </a:r>
          </a:p>
          <a:p>
            <a:pPr lvl="1">
              <a:lnSpc>
                <a:spcPct val="100000"/>
              </a:lnSpc>
            </a:pPr>
            <a:r>
              <a:rPr lang="en-US" dirty="0"/>
              <a:t>1</a:t>
            </a:r>
            <a:r>
              <a:rPr lang="en-US" baseline="30000" dirty="0"/>
              <a:t>st</a:t>
            </a:r>
            <a:r>
              <a:rPr lang="en-US" dirty="0"/>
              <a:t> weekly payroll will run July 3</a:t>
            </a:r>
          </a:p>
          <a:p>
            <a:pPr lvl="1">
              <a:lnSpc>
                <a:spcPct val="100000"/>
              </a:lnSpc>
            </a:pPr>
            <a:r>
              <a:rPr lang="en-US" dirty="0"/>
              <a:t>Check “over the cap” labor</a:t>
            </a:r>
          </a:p>
          <a:p>
            <a:pPr lvl="1">
              <a:lnSpc>
                <a:spcPct val="100000"/>
              </a:lnSpc>
            </a:pPr>
            <a:r>
              <a:rPr lang="en-US" dirty="0"/>
              <a:t>Check charging instructions for all Purchase Orders </a:t>
            </a:r>
          </a:p>
          <a:p>
            <a:pPr lvl="1">
              <a:lnSpc>
                <a:spcPct val="100000"/>
              </a:lnSpc>
            </a:pPr>
            <a:r>
              <a:rPr lang="en-US" dirty="0"/>
              <a:t>Setup New Vendors for Graduation and Reunion events</a:t>
            </a:r>
          </a:p>
        </p:txBody>
      </p:sp>
    </p:spTree>
    <p:extLst>
      <p:ext uri="{BB962C8B-B14F-4D97-AF65-F5344CB8AC3E}">
        <p14:creationId xmlns:p14="http://schemas.microsoft.com/office/powerpoint/2010/main" val="101703660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3" y="0"/>
            <a:ext cx="12192000" cy="6858000"/>
          </a:xfrm>
          <a:prstGeom prst="rect">
            <a:avLst/>
          </a:prstGeom>
        </p:spPr>
      </p:pic>
      <p:sp>
        <p:nvSpPr>
          <p:cNvPr id="7" name="Rectangle 6"/>
          <p:cNvSpPr/>
          <p:nvPr/>
        </p:nvSpPr>
        <p:spPr>
          <a:xfrm>
            <a:off x="476263" y="3537284"/>
            <a:ext cx="3397905" cy="29108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endParaRPr>
          </a:p>
        </p:txBody>
      </p:sp>
      <p:sp>
        <p:nvSpPr>
          <p:cNvPr id="8" name="Title 1"/>
          <p:cNvSpPr>
            <a:spLocks noGrp="1"/>
          </p:cNvSpPr>
          <p:nvPr>
            <p:ph type="ctrTitle"/>
          </p:nvPr>
        </p:nvSpPr>
        <p:spPr>
          <a:xfrm>
            <a:off x="629381" y="3310380"/>
            <a:ext cx="4098723" cy="1718371"/>
          </a:xfrm>
        </p:spPr>
        <p:txBody>
          <a:bodyPr>
            <a:noAutofit/>
          </a:bodyPr>
          <a:lstStyle/>
          <a:p>
            <a:pPr lvl="0">
              <a:lnSpc>
                <a:spcPct val="100000"/>
              </a:lnSpc>
              <a:defRPr/>
            </a:pPr>
            <a:r>
              <a:rPr lang="en-US" dirty="0">
                <a:solidFill>
                  <a:prstClr val="white"/>
                </a:solidFill>
                <a:ea typeface="YaleNew" charset="0"/>
              </a:rPr>
              <a:t>Training</a:t>
            </a:r>
          </a:p>
        </p:txBody>
      </p:sp>
      <p:sp>
        <p:nvSpPr>
          <p:cNvPr id="9" name="Subtitle 2"/>
          <p:cNvSpPr>
            <a:spLocks noGrp="1"/>
          </p:cNvSpPr>
          <p:nvPr>
            <p:ph type="subTitle" idx="4294967295"/>
          </p:nvPr>
        </p:nvSpPr>
        <p:spPr>
          <a:xfrm>
            <a:off x="705332" y="5750272"/>
            <a:ext cx="2939766" cy="386207"/>
          </a:xfrm>
        </p:spPr>
        <p:txBody>
          <a:bodyPr>
            <a:noAutofit/>
          </a:bodyPr>
          <a:lstStyle/>
          <a:p>
            <a:pPr marL="0" indent="0">
              <a:lnSpc>
                <a:spcPct val="100000"/>
              </a:lnSpc>
              <a:spcBef>
                <a:spcPts val="0"/>
              </a:spcBef>
              <a:buNone/>
            </a:pPr>
            <a:r>
              <a:rPr lang="en-US" sz="2200" dirty="0">
                <a:solidFill>
                  <a:schemeClr val="bg1"/>
                </a:solidFill>
                <a:latin typeface="Times New Roman" panose="02020603050405020304" pitchFamily="18" charset="0"/>
                <a:ea typeface="YaleDesign-Roman" charset="0"/>
                <a:cs typeface="Times New Roman" panose="02020603050405020304" pitchFamily="18" charset="0"/>
              </a:rPr>
              <a:t>Workday@Yale</a:t>
            </a:r>
          </a:p>
        </p:txBody>
      </p:sp>
      <p:sp>
        <p:nvSpPr>
          <p:cNvPr id="2" name="TextBox 1"/>
          <p:cNvSpPr txBox="1"/>
          <p:nvPr/>
        </p:nvSpPr>
        <p:spPr>
          <a:xfrm>
            <a:off x="4636218" y="3446290"/>
            <a:ext cx="3822191" cy="144655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bg1"/>
              </a:solidFill>
              <a:effectLst/>
              <a:uLnTx/>
              <a:uFillTx/>
              <a:latin typeface="Times New Roman" panose="02020603050405020304" pitchFamily="18" charset="0"/>
              <a:ea typeface="YaleDesign-Roman"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latin typeface="Times New Roman" panose="02020603050405020304" pitchFamily="18" charset="0"/>
              <a:ea typeface="YaleDesign-Roman"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latin typeface="Times New Roman" panose="02020603050405020304" pitchFamily="18" charset="0"/>
              <a:ea typeface="YaleDesign-Roman"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latin typeface="Times New Roman" panose="02020603050405020304" pitchFamily="18" charset="0"/>
              <a:ea typeface="YaleDesign-Roman" charset="0"/>
              <a:cs typeface="Times New Roman" panose="02020603050405020304" pitchFamily="18" charset="0"/>
            </a:endParaRPr>
          </a:p>
        </p:txBody>
      </p:sp>
    </p:spTree>
    <p:extLst>
      <p:ext uri="{BB962C8B-B14F-4D97-AF65-F5344CB8AC3E}">
        <p14:creationId xmlns:p14="http://schemas.microsoft.com/office/powerpoint/2010/main" val="330684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Training Assignments/Invitations</a:t>
            </a:r>
          </a:p>
        </p:txBody>
      </p:sp>
      <p:sp>
        <p:nvSpPr>
          <p:cNvPr id="4" name="Content Placeholder 3"/>
          <p:cNvSpPr>
            <a:spLocks noGrp="1"/>
          </p:cNvSpPr>
          <p:nvPr>
            <p:ph idx="1"/>
          </p:nvPr>
        </p:nvSpPr>
        <p:spPr>
          <a:xfrm>
            <a:off x="630071" y="941696"/>
            <a:ext cx="10770112" cy="5257492"/>
          </a:xfrm>
        </p:spPr>
        <p:txBody>
          <a:bodyPr>
            <a:normAutofit/>
          </a:bodyPr>
          <a:lstStyle/>
          <a:p>
            <a:pPr marL="0" indent="0">
              <a:buNone/>
            </a:pPr>
            <a:r>
              <a:rPr lang="en-US" sz="3600" dirty="0"/>
              <a:t>Training invitations went out the week of May 1:</a:t>
            </a:r>
            <a:endParaRPr lang="en-US" dirty="0"/>
          </a:p>
          <a:p>
            <a:pPr lvl="1"/>
            <a:endParaRPr lang="en-US" sz="1100" dirty="0"/>
          </a:p>
          <a:p>
            <a:pPr lvl="1"/>
            <a:r>
              <a:rPr lang="en-US" sz="3200" dirty="0"/>
              <a:t>Training assignments were based on an individual’s role: </a:t>
            </a:r>
          </a:p>
          <a:p>
            <a:pPr marL="1371600" lvl="3" indent="0">
              <a:buNone/>
            </a:pPr>
            <a:r>
              <a:rPr lang="en-US" dirty="0"/>
              <a:t>For example, people with the “</a:t>
            </a:r>
            <a:r>
              <a:rPr lang="en-US" b="1" dirty="0"/>
              <a:t>Cost Center Finance and Accounting Specialist</a:t>
            </a:r>
            <a:r>
              <a:rPr lang="en-US" dirty="0"/>
              <a:t>” role were assigned to the “</a:t>
            </a:r>
            <a:r>
              <a:rPr lang="en-US" b="1" dirty="0"/>
              <a:t>Creating and Approving Journal Entries</a:t>
            </a:r>
            <a:r>
              <a:rPr lang="en-US" dirty="0"/>
              <a:t>” course</a:t>
            </a:r>
          </a:p>
          <a:p>
            <a:pPr marL="457200" lvl="1" indent="0">
              <a:buNone/>
            </a:pPr>
            <a:endParaRPr lang="en-US" sz="1100" dirty="0"/>
          </a:p>
          <a:p>
            <a:pPr marL="746125" indent="-571500"/>
            <a:r>
              <a:rPr lang="en-US" dirty="0"/>
              <a:t>Course assignments are based on Workday role assignments. Consult the </a:t>
            </a:r>
            <a:r>
              <a:rPr lang="en-US" dirty="0">
                <a:hlinkClick r:id="rId2"/>
              </a:rPr>
              <a:t>Role-to-Course Map spreadsheet</a:t>
            </a:r>
            <a:r>
              <a:rPr lang="en-US" dirty="0"/>
              <a:t> for further information. </a:t>
            </a:r>
          </a:p>
          <a:p>
            <a:pPr marL="746125" indent="-571500"/>
            <a:r>
              <a:rPr lang="en-US" dirty="0"/>
              <a:t>Staff are encouraged to contact their Lead Administrators for any questions related to their roles.</a:t>
            </a:r>
          </a:p>
        </p:txBody>
      </p:sp>
    </p:spTree>
    <p:extLst>
      <p:ext uri="{BB962C8B-B14F-4D97-AF65-F5344CB8AC3E}">
        <p14:creationId xmlns:p14="http://schemas.microsoft.com/office/powerpoint/2010/main" val="43087765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5587" y="1024080"/>
            <a:ext cx="4571488" cy="5486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Title 28"/>
          <p:cNvSpPr>
            <a:spLocks noGrp="1"/>
          </p:cNvSpPr>
          <p:nvPr>
            <p:ph type="title"/>
          </p:nvPr>
        </p:nvSpPr>
        <p:spPr/>
        <p:txBody>
          <a:bodyPr/>
          <a:lstStyle/>
          <a:p>
            <a:r>
              <a:rPr lang="en-US" dirty="0">
                <a:latin typeface="Times New Roman" panose="02020603050405020304" pitchFamily="18" charset="0"/>
                <a:ea typeface="YaleNew" charset="0"/>
                <a:cs typeface="Times New Roman" panose="02020603050405020304" pitchFamily="18" charset="0"/>
              </a:rPr>
              <a:t>Range of Training Resources</a:t>
            </a:r>
          </a:p>
        </p:txBody>
      </p:sp>
      <p:sp>
        <p:nvSpPr>
          <p:cNvPr id="30" name="TextBox 29"/>
          <p:cNvSpPr txBox="1"/>
          <p:nvPr/>
        </p:nvSpPr>
        <p:spPr>
          <a:xfrm>
            <a:off x="1601392" y="1235428"/>
            <a:ext cx="3770891" cy="32316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mn-lt"/>
                <a:ea typeface="YaleNew" charset="0"/>
                <a:cs typeface="Times New Roman" panose="02020603050405020304" pitchFamily="18" charset="0"/>
              </a:rPr>
              <a:t>Training Options:</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kumimoji="0" lang="en-US" sz="2800" b="1" i="0" u="none" strike="noStrike" kern="0" cap="none" spc="0" normalizeH="0" baseline="0" noProof="0" dirty="0">
                <a:ln>
                  <a:noFill/>
                </a:ln>
                <a:solidFill>
                  <a:schemeClr val="bg1"/>
                </a:solidFill>
                <a:effectLst/>
                <a:uLnTx/>
                <a:uFillTx/>
                <a:latin typeface="+mn-lt"/>
                <a:ea typeface="YaleNew" charset="0"/>
                <a:cs typeface="Times New Roman" panose="02020603050405020304" pitchFamily="18" charset="0"/>
              </a:rPr>
              <a:t>Auditorium (4)</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kumimoji="0" lang="en-US" sz="2800" b="1" i="0" u="none" strike="noStrike" kern="0" cap="none" spc="0" normalizeH="0" baseline="0" noProof="0" dirty="0">
                <a:ln>
                  <a:noFill/>
                </a:ln>
                <a:solidFill>
                  <a:schemeClr val="bg1"/>
                </a:solidFill>
                <a:effectLst/>
                <a:uLnTx/>
                <a:uFillTx/>
                <a:latin typeface="+mn-lt"/>
                <a:ea typeface="YaleNew" charset="0"/>
                <a:cs typeface="Times New Roman" panose="02020603050405020304" pitchFamily="18" charset="0"/>
              </a:rPr>
              <a:t>Instructor-Led (7)</a:t>
            </a:r>
            <a:br>
              <a:rPr kumimoji="0" lang="en-US" sz="2800" b="1" i="0" u="none" strike="noStrike" kern="0" cap="none" spc="0" normalizeH="0" baseline="0" noProof="0" dirty="0">
                <a:ln>
                  <a:noFill/>
                </a:ln>
                <a:solidFill>
                  <a:schemeClr val="bg1"/>
                </a:solidFill>
                <a:effectLst/>
                <a:uLnTx/>
                <a:uFillTx/>
                <a:latin typeface="+mn-lt"/>
                <a:ea typeface="YaleNew" charset="0"/>
                <a:cs typeface="Times New Roman" panose="02020603050405020304" pitchFamily="18" charset="0"/>
              </a:rPr>
            </a:br>
            <a:r>
              <a:rPr kumimoji="0" lang="en-US" sz="2800" b="1" i="0" u="none" strike="noStrike" kern="0" cap="none" spc="0" normalizeH="0" baseline="0" noProof="0" dirty="0">
                <a:ln>
                  <a:noFill/>
                </a:ln>
                <a:solidFill>
                  <a:schemeClr val="bg1"/>
                </a:solidFill>
                <a:effectLst/>
                <a:uLnTx/>
                <a:uFillTx/>
                <a:latin typeface="+mn-lt"/>
                <a:ea typeface="YaleNew" charset="0"/>
                <a:cs typeface="Times New Roman" panose="02020603050405020304" pitchFamily="18" charset="0"/>
              </a:rPr>
              <a:t>Web-Based (3)</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kumimoji="0" lang="en-US" sz="2800" b="1" i="0" u="none" strike="noStrike" kern="0" cap="none" spc="0" normalizeH="0" baseline="0" noProof="0" dirty="0">
                <a:ln>
                  <a:noFill/>
                </a:ln>
                <a:solidFill>
                  <a:schemeClr val="bg1"/>
                </a:solidFill>
                <a:effectLst/>
                <a:uLnTx/>
                <a:uFillTx/>
                <a:latin typeface="+mn-lt"/>
                <a:ea typeface="YaleNew" charset="0"/>
                <a:cs typeface="Times New Roman" panose="02020603050405020304" pitchFamily="18" charset="0"/>
              </a:rPr>
              <a:t>Quick Guides (29)</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kumimoji="0" lang="en-US" sz="2800" b="1" i="0" u="none" strike="noStrike" kern="0" cap="none" spc="0" normalizeH="0" baseline="0" noProof="0" dirty="0">
                <a:ln>
                  <a:noFill/>
                </a:ln>
                <a:solidFill>
                  <a:schemeClr val="bg1"/>
                </a:solidFill>
                <a:effectLst/>
                <a:uLnTx/>
                <a:uFillTx/>
                <a:latin typeface="+mn-lt"/>
                <a:ea typeface="YaleNew" charset="0"/>
                <a:cs typeface="Times New Roman" panose="02020603050405020304" pitchFamily="18" charset="0"/>
              </a:rPr>
              <a:t>Training Guides (10)</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kumimoji="0" lang="en-US" sz="2800" b="1" i="0" u="none" strike="noStrike" kern="0" cap="none" spc="0" normalizeH="0" baseline="0" noProof="0" dirty="0">
                <a:ln>
                  <a:noFill/>
                </a:ln>
                <a:solidFill>
                  <a:schemeClr val="bg1"/>
                </a:solidFill>
                <a:effectLst/>
                <a:uLnTx/>
                <a:uFillTx/>
                <a:latin typeface="+mn-lt"/>
                <a:ea typeface="YaleNew" charset="0"/>
                <a:cs typeface="Times New Roman" panose="02020603050405020304" pitchFamily="18" charset="0"/>
              </a:rPr>
              <a:t>Simulations (33)</a:t>
            </a:r>
          </a:p>
        </p:txBody>
      </p:sp>
      <p:sp>
        <p:nvSpPr>
          <p:cNvPr id="13" name="TextBox 12"/>
          <p:cNvSpPr txBox="1"/>
          <p:nvPr/>
        </p:nvSpPr>
        <p:spPr>
          <a:xfrm>
            <a:off x="5931845" y="1081572"/>
            <a:ext cx="5100900" cy="2000548"/>
          </a:xfrm>
          <a:prstGeom prst="rect">
            <a:avLst/>
          </a:prstGeom>
          <a:noFill/>
          <a:ln>
            <a:solidFill>
              <a:schemeClr val="accent1">
                <a:lumMod val="50000"/>
              </a:scheme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a:ln>
                  <a:noFill/>
                </a:ln>
                <a:solidFill>
                  <a:srgbClr val="00346A"/>
                </a:solidFill>
                <a:effectLst/>
                <a:uLnTx/>
                <a:uFillTx/>
                <a:latin typeface="Calibri" charset="0"/>
                <a:ea typeface="Calibri" charset="0"/>
                <a:cs typeface="Calibri" charset="0"/>
              </a:rPr>
              <a:t>Auditorium Sessions </a:t>
            </a:r>
            <a:br>
              <a:rPr kumimoji="0" lang="en-US" sz="2800" b="1" i="0" u="sng" strike="noStrike" kern="0" cap="none" spc="0" normalizeH="0" baseline="0" noProof="0" dirty="0">
                <a:ln>
                  <a:noFill/>
                </a:ln>
                <a:solidFill>
                  <a:srgbClr val="00346A"/>
                </a:solidFill>
                <a:effectLst/>
                <a:uLnTx/>
                <a:uFillTx/>
                <a:latin typeface="Calibri" charset="0"/>
                <a:ea typeface="Calibri" charset="0"/>
                <a:cs typeface="Calibri" charset="0"/>
              </a:rPr>
            </a:br>
            <a:r>
              <a:rPr kumimoji="0" lang="en-US" sz="2400" b="0" i="0" u="none" strike="noStrike" kern="0" cap="none" spc="0" normalizeH="0" baseline="0" noProof="0" dirty="0">
                <a:ln>
                  <a:noFill/>
                </a:ln>
                <a:solidFill>
                  <a:srgbClr val="296DC0"/>
                </a:solidFill>
                <a:effectLst/>
                <a:uLnTx/>
                <a:uFillTx/>
                <a:latin typeface="Calibri" charset="0"/>
                <a:ea typeface="Calibri" charset="0"/>
                <a:cs typeface="Calibri" charset="0"/>
              </a:rPr>
              <a:t>Chart of Accounts (COA)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96DC0"/>
                </a:solidFill>
                <a:effectLst/>
                <a:uLnTx/>
                <a:uFillTx/>
                <a:latin typeface="Calibri" charset="0"/>
                <a:ea typeface="Calibri" charset="0"/>
                <a:cs typeface="Calibri" charset="0"/>
              </a:rPr>
              <a:t>Managing Expenses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96DC0"/>
                </a:solidFill>
                <a:effectLst/>
                <a:uLnTx/>
                <a:uFillTx/>
                <a:latin typeface="Calibri" charset="0"/>
                <a:ea typeface="Calibri" charset="0"/>
                <a:cs typeface="Calibri" charset="0"/>
              </a:rPr>
              <a:t>Purchasing Goods and Services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96DC0"/>
                </a:solidFill>
                <a:effectLst/>
                <a:uLnTx/>
                <a:uFillTx/>
                <a:latin typeface="Calibri" charset="0"/>
                <a:ea typeface="Calibri" charset="0"/>
                <a:cs typeface="Calibri" charset="0"/>
              </a:rPr>
              <a:t>Working with Suppliers</a:t>
            </a:r>
          </a:p>
        </p:txBody>
      </p:sp>
      <p:sp>
        <p:nvSpPr>
          <p:cNvPr id="16" name="TextBox 15"/>
          <p:cNvSpPr txBox="1"/>
          <p:nvPr/>
        </p:nvSpPr>
        <p:spPr>
          <a:xfrm>
            <a:off x="5931845" y="3376935"/>
            <a:ext cx="5100900" cy="3108543"/>
          </a:xfrm>
          <a:prstGeom prst="rect">
            <a:avLst/>
          </a:prstGeom>
          <a:noFill/>
          <a:ln>
            <a:solidFill>
              <a:schemeClr val="accent1">
                <a:lumMod val="50000"/>
              </a:scheme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a:ln>
                  <a:noFill/>
                </a:ln>
                <a:solidFill>
                  <a:srgbClr val="00346A"/>
                </a:solidFill>
                <a:effectLst/>
                <a:uLnTx/>
                <a:uFillTx/>
                <a:latin typeface="Calibri" charset="0"/>
                <a:ea typeface="Calibri" charset="0"/>
                <a:cs typeface="Calibri" charset="0"/>
              </a:rPr>
              <a:t>Instructor-led Training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96DC0"/>
                </a:solidFill>
                <a:effectLst/>
                <a:uLnTx/>
                <a:uFillTx/>
                <a:latin typeface="Calibri" charset="0"/>
                <a:ea typeface="Calibri" charset="0"/>
                <a:cs typeface="Calibri" charset="0"/>
              </a:rPr>
              <a:t>Asset Accounting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96DC0"/>
                </a:solidFill>
                <a:effectLst/>
                <a:uLnTx/>
                <a:uFillTx/>
                <a:latin typeface="Calibri" charset="0"/>
                <a:ea typeface="Calibri" charset="0"/>
                <a:cs typeface="Calibri" charset="0"/>
              </a:rPr>
              <a:t>Cash Sale Deposits/Gift Setup Request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96DC0"/>
                </a:solidFill>
                <a:effectLst/>
                <a:uLnTx/>
                <a:uFillTx/>
                <a:latin typeface="Calibri" charset="0"/>
                <a:ea typeface="Calibri" charset="0"/>
                <a:cs typeface="Calibri" charset="0"/>
              </a:rPr>
              <a:t>Creating and Approving Journal Entries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96DC0"/>
                </a:solidFill>
                <a:effectLst/>
                <a:uLnTx/>
                <a:uFillTx/>
                <a:latin typeface="Calibri" charset="0"/>
                <a:ea typeface="Calibri" charset="0"/>
                <a:cs typeface="Calibri" charset="0"/>
              </a:rPr>
              <a:t>Entering and Maintaining Grant Budgets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96DC0"/>
                </a:solidFill>
                <a:effectLst/>
                <a:uLnTx/>
                <a:uFillTx/>
                <a:latin typeface="Calibri" charset="0"/>
                <a:ea typeface="Calibri" charset="0"/>
                <a:cs typeface="Calibri" charset="0"/>
              </a:rPr>
              <a:t>Managing Commitments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96DC0"/>
                </a:solidFill>
                <a:effectLst/>
                <a:uLnTx/>
                <a:uFillTx/>
                <a:latin typeface="Calibri" charset="0"/>
                <a:ea typeface="Calibri" charset="0"/>
                <a:cs typeface="Calibri" charset="0"/>
              </a:rPr>
              <a:t>Payroll Accounting</a:t>
            </a:r>
          </a:p>
        </p:txBody>
      </p:sp>
      <p:sp>
        <p:nvSpPr>
          <p:cNvPr id="4" name="TextBox 3"/>
          <p:cNvSpPr txBox="1"/>
          <p:nvPr/>
        </p:nvSpPr>
        <p:spPr>
          <a:xfrm>
            <a:off x="1685326" y="5133860"/>
            <a:ext cx="3272009" cy="10772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rPr>
              <a:t>Training Begins on May 23</a:t>
            </a:r>
          </a:p>
        </p:txBody>
      </p:sp>
    </p:spTree>
    <p:extLst>
      <p:ext uri="{BB962C8B-B14F-4D97-AF65-F5344CB8AC3E}">
        <p14:creationId xmlns:p14="http://schemas.microsoft.com/office/powerpoint/2010/main" val="2449830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74559"/>
            <a:ext cx="10972800" cy="672105"/>
          </a:xfrm>
        </p:spPr>
        <p:txBody>
          <a:bodyPr anchor="t">
            <a:normAutofit/>
          </a:bodyPr>
          <a:lstStyle/>
          <a:p>
            <a:r>
              <a:rPr lang="en-US" sz="3600" dirty="0">
                <a:latin typeface="Times New Roman" panose="02020603050405020304" pitchFamily="18" charset="0"/>
                <a:ea typeface="YaleNew" charset="0"/>
                <a:cs typeface="Times New Roman" panose="02020603050405020304" pitchFamily="18" charset="0"/>
              </a:rPr>
              <a:t>Support</a:t>
            </a:r>
          </a:p>
        </p:txBody>
      </p:sp>
      <p:sp>
        <p:nvSpPr>
          <p:cNvPr id="3" name="Content Placeholder 2"/>
          <p:cNvSpPr>
            <a:spLocks noGrp="1"/>
          </p:cNvSpPr>
          <p:nvPr>
            <p:ph idx="1"/>
          </p:nvPr>
        </p:nvSpPr>
        <p:spPr>
          <a:xfrm>
            <a:off x="274320" y="1121352"/>
            <a:ext cx="10972800" cy="5257492"/>
          </a:xfrm>
        </p:spPr>
        <p:txBody>
          <a:bodyPr>
            <a:normAutofit/>
          </a:bodyPr>
          <a:lstStyle/>
          <a:p>
            <a:pPr marL="0" indent="0">
              <a:lnSpc>
                <a:spcPct val="100000"/>
              </a:lnSpc>
              <a:spcBef>
                <a:spcPts val="3000"/>
              </a:spcBef>
              <a:buNone/>
            </a:pPr>
            <a:r>
              <a:rPr lang="en-US" sz="3600" b="1" dirty="0">
                <a:ea typeface="YaleNew" charset="0"/>
                <a:cs typeface="Times New Roman" panose="02020603050405020304" pitchFamily="18" charset="0"/>
              </a:rPr>
              <a:t>You will have support!</a:t>
            </a:r>
          </a:p>
          <a:p>
            <a:pPr lvl="1">
              <a:lnSpc>
                <a:spcPct val="100000"/>
              </a:lnSpc>
              <a:spcBef>
                <a:spcPts val="3000"/>
              </a:spcBef>
            </a:pPr>
            <a:r>
              <a:rPr lang="en-US" dirty="0">
                <a:ea typeface="YaleNew" charset="0"/>
                <a:cs typeface="Times New Roman" panose="02020603050405020304" pitchFamily="18" charset="0"/>
              </a:rPr>
              <a:t>Local </a:t>
            </a:r>
            <a:r>
              <a:rPr lang="en-US">
                <a:ea typeface="YaleNew" charset="0"/>
                <a:cs typeface="Times New Roman" panose="02020603050405020304" pitchFamily="18" charset="0"/>
              </a:rPr>
              <a:t>Workday Gurus </a:t>
            </a:r>
            <a:r>
              <a:rPr lang="en-US" dirty="0">
                <a:ea typeface="YaleNew" charset="0"/>
                <a:cs typeface="Times New Roman" panose="02020603050405020304" pitchFamily="18" charset="0"/>
              </a:rPr>
              <a:t>are embedded in your department</a:t>
            </a:r>
          </a:p>
          <a:p>
            <a:pPr lvl="1">
              <a:lnSpc>
                <a:spcPct val="100000"/>
              </a:lnSpc>
              <a:spcBef>
                <a:spcPts val="3000"/>
              </a:spcBef>
            </a:pPr>
            <a:r>
              <a:rPr lang="en-US" dirty="0">
                <a:ea typeface="YaleNew" charset="0"/>
                <a:cs typeface="Times New Roman" panose="02020603050405020304" pitchFamily="18" charset="0"/>
              </a:rPr>
              <a:t>Workday.yale.edu provides easy access to quick guides, web-based training, and additional supporting documentation</a:t>
            </a:r>
          </a:p>
          <a:p>
            <a:pPr lvl="1">
              <a:lnSpc>
                <a:spcPct val="100000"/>
              </a:lnSpc>
              <a:spcBef>
                <a:spcPts val="3000"/>
              </a:spcBef>
            </a:pPr>
            <a:r>
              <a:rPr lang="en-US" dirty="0">
                <a:ea typeface="YaleNew" charset="0"/>
                <a:cs typeface="Times New Roman" panose="02020603050405020304" pitchFamily="18" charset="0"/>
              </a:rPr>
              <a:t>The Finance Service Center (FSC) will support all finance questions</a:t>
            </a:r>
          </a:p>
          <a:p>
            <a:pPr lvl="1">
              <a:lnSpc>
                <a:spcPct val="100000"/>
              </a:lnSpc>
              <a:spcBef>
                <a:spcPts val="3000"/>
              </a:spcBef>
            </a:pPr>
            <a:r>
              <a:rPr lang="en-US" dirty="0">
                <a:ea typeface="YaleNew" charset="0"/>
                <a:cs typeface="Times New Roman" panose="02020603050405020304" pitchFamily="18" charset="0"/>
              </a:rPr>
              <a:t>Heightened support will be provided from July through October</a:t>
            </a:r>
            <a:endParaRPr lang="en-US" dirty="0">
              <a:solidFill>
                <a:srgbClr val="286DC2"/>
              </a:solidFill>
              <a:ea typeface="YaleNew" charset="0"/>
              <a:cs typeface="Times New Roman" panose="02020603050405020304" pitchFamily="18" charset="0"/>
            </a:endParaRPr>
          </a:p>
        </p:txBody>
      </p:sp>
    </p:spTree>
    <p:extLst>
      <p:ext uri="{BB962C8B-B14F-4D97-AF65-F5344CB8AC3E}">
        <p14:creationId xmlns:p14="http://schemas.microsoft.com/office/powerpoint/2010/main" val="264924761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762"/>
            <a:ext cx="12200481" cy="6853238"/>
          </a:xfrm>
          <a:prstGeom prst="rect">
            <a:avLst/>
          </a:prstGeom>
        </p:spPr>
      </p:pic>
      <p:sp>
        <p:nvSpPr>
          <p:cNvPr id="7" name="Rectangle 6"/>
          <p:cNvSpPr/>
          <p:nvPr/>
        </p:nvSpPr>
        <p:spPr>
          <a:xfrm>
            <a:off x="476265" y="2478503"/>
            <a:ext cx="4064000" cy="39696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endParaRPr>
          </a:p>
        </p:txBody>
      </p:sp>
      <p:sp>
        <p:nvSpPr>
          <p:cNvPr id="8" name="Title 1"/>
          <p:cNvSpPr>
            <a:spLocks noGrp="1"/>
          </p:cNvSpPr>
          <p:nvPr>
            <p:ph type="ctrTitle"/>
          </p:nvPr>
        </p:nvSpPr>
        <p:spPr>
          <a:xfrm>
            <a:off x="803069" y="2762319"/>
            <a:ext cx="3410392" cy="1352411"/>
          </a:xfrm>
        </p:spPr>
        <p:txBody>
          <a:bodyPr>
            <a:noAutofit/>
          </a:bodyPr>
          <a:lstStyle/>
          <a:p>
            <a:pPr>
              <a:lnSpc>
                <a:spcPts val="5000"/>
              </a:lnSpc>
            </a:pPr>
            <a:r>
              <a:rPr lang="en-US" sz="4800" dirty="0">
                <a:solidFill>
                  <a:schemeClr val="bg1"/>
                </a:solidFill>
                <a:latin typeface="Times New Roman" panose="02020603050405020304" pitchFamily="18" charset="0"/>
                <a:ea typeface="YaleDesign-Roman" charset="0"/>
                <a:cs typeface="Times New Roman" panose="02020603050405020304" pitchFamily="18" charset="0"/>
              </a:rPr>
              <a:t>What’s Next</a:t>
            </a:r>
          </a:p>
        </p:txBody>
      </p:sp>
      <p:sp>
        <p:nvSpPr>
          <p:cNvPr id="9" name="Subtitle 2"/>
          <p:cNvSpPr>
            <a:spLocks noGrp="1"/>
          </p:cNvSpPr>
          <p:nvPr>
            <p:ph type="subTitle" idx="4294967295"/>
          </p:nvPr>
        </p:nvSpPr>
        <p:spPr>
          <a:xfrm>
            <a:off x="685133" y="5858321"/>
            <a:ext cx="2939766" cy="386207"/>
          </a:xfrm>
        </p:spPr>
        <p:txBody>
          <a:bodyPr>
            <a:noAutofit/>
          </a:bodyPr>
          <a:lstStyle/>
          <a:p>
            <a:pPr marL="0" indent="0">
              <a:lnSpc>
                <a:spcPct val="100000"/>
              </a:lnSpc>
              <a:spcBef>
                <a:spcPts val="0"/>
              </a:spcBef>
              <a:buNone/>
            </a:pPr>
            <a:r>
              <a:rPr lang="en-US" sz="2400" dirty="0">
                <a:solidFill>
                  <a:schemeClr val="bg1"/>
                </a:solidFill>
                <a:latin typeface="Times New Roman" panose="02020603050405020304" pitchFamily="18" charset="0"/>
                <a:ea typeface="YaleDesign-Roman" charset="0"/>
                <a:cs typeface="Times New Roman" panose="02020603050405020304" pitchFamily="18" charset="0"/>
              </a:rPr>
              <a:t>Workday@Yale</a:t>
            </a:r>
          </a:p>
        </p:txBody>
      </p:sp>
    </p:spTree>
    <p:extLst>
      <p:ext uri="{BB962C8B-B14F-4D97-AF65-F5344CB8AC3E}">
        <p14:creationId xmlns:p14="http://schemas.microsoft.com/office/powerpoint/2010/main" val="60010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What’s Next</a:t>
            </a:r>
          </a:p>
        </p:txBody>
      </p:sp>
      <p:sp>
        <p:nvSpPr>
          <p:cNvPr id="3" name="Content Placeholder 2"/>
          <p:cNvSpPr>
            <a:spLocks noGrp="1"/>
          </p:cNvSpPr>
          <p:nvPr>
            <p:ph idx="1"/>
          </p:nvPr>
        </p:nvSpPr>
        <p:spPr>
          <a:xfrm>
            <a:off x="167426" y="941695"/>
            <a:ext cx="11809926" cy="5768197"/>
          </a:xfrm>
        </p:spPr>
        <p:txBody>
          <a:bodyPr>
            <a:normAutofit/>
          </a:bodyPr>
          <a:lstStyle/>
          <a:p>
            <a:pPr marL="0" indent="0">
              <a:buNone/>
            </a:pPr>
            <a:r>
              <a:rPr lang="en-US" sz="4000" dirty="0"/>
              <a:t>Please remind all staff members to:</a:t>
            </a:r>
          </a:p>
          <a:p>
            <a:pPr lvl="1"/>
            <a:r>
              <a:rPr lang="en-US" sz="3200" dirty="0"/>
              <a:t>Read the customized training plan they received on May 1, outlining optional auditorium sessions and necessary instructor-led trainings</a:t>
            </a:r>
          </a:p>
          <a:p>
            <a:pPr lvl="1"/>
            <a:endParaRPr lang="en-US" sz="1100" dirty="0"/>
          </a:p>
          <a:p>
            <a:pPr lvl="1"/>
            <a:r>
              <a:rPr lang="en-US" sz="3200" dirty="0"/>
              <a:t>Click the provided link to the TMS training website</a:t>
            </a:r>
          </a:p>
          <a:p>
            <a:pPr lvl="1"/>
            <a:endParaRPr lang="en-US" sz="1100" dirty="0"/>
          </a:p>
          <a:p>
            <a:pPr lvl="1"/>
            <a:r>
              <a:rPr lang="en-US" sz="3200" dirty="0"/>
              <a:t>Accept their invitation(s)</a:t>
            </a:r>
          </a:p>
          <a:p>
            <a:pPr marL="0" indent="0">
              <a:lnSpc>
                <a:spcPct val="100000"/>
              </a:lnSpc>
              <a:buNone/>
            </a:pPr>
            <a:endParaRPr lang="en-US" b="1" dirty="0"/>
          </a:p>
          <a:p>
            <a:pPr lvl="1">
              <a:lnSpc>
                <a:spcPct val="100000"/>
              </a:lnSpc>
            </a:pPr>
            <a:endParaRPr lang="en-US" sz="2400" dirty="0"/>
          </a:p>
        </p:txBody>
      </p:sp>
      <p:sp>
        <p:nvSpPr>
          <p:cNvPr id="5" name="Rectangle 1"/>
          <p:cNvSpPr>
            <a:spLocks noChangeArrowheads="1"/>
          </p:cNvSpPr>
          <p:nvPr/>
        </p:nvSpPr>
        <p:spPr bwMode="auto">
          <a:xfrm>
            <a:off x="3148013" y="34813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437490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9665" cy="6890437"/>
          </a:xfrm>
          <a:prstGeom prst="rect">
            <a:avLst/>
          </a:prstGeom>
        </p:spPr>
      </p:pic>
      <p:sp>
        <p:nvSpPr>
          <p:cNvPr id="9" name="Rectangle 8"/>
          <p:cNvSpPr/>
          <p:nvPr/>
        </p:nvSpPr>
        <p:spPr>
          <a:xfrm>
            <a:off x="476265" y="2478503"/>
            <a:ext cx="4064000" cy="39696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7" name="Title 1"/>
          <p:cNvSpPr txBox="1">
            <a:spLocks/>
          </p:cNvSpPr>
          <p:nvPr/>
        </p:nvSpPr>
        <p:spPr>
          <a:xfrm>
            <a:off x="764001" y="2949706"/>
            <a:ext cx="4120180" cy="119924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0" kern="1200">
                <a:solidFill>
                  <a:srgbClr val="002060"/>
                </a:solidFill>
                <a:latin typeface="Cambria" panose="02040503050406030204" pitchFamily="18" charset="0"/>
                <a:ea typeface="+mj-ea"/>
                <a:cs typeface="+mj-cs"/>
              </a:defRPr>
            </a:lvl1pPr>
          </a:lstStyle>
          <a:p>
            <a:pPr fontAlgn="auto">
              <a:spcAft>
                <a:spcPts val="0"/>
              </a:spcAft>
            </a:pPr>
            <a:r>
              <a:rPr lang="en-US" dirty="0">
                <a:solidFill>
                  <a:schemeClr val="bg1"/>
                </a:solidFill>
                <a:latin typeface="Times New Roman" panose="02020603050405020304" pitchFamily="18" charset="0"/>
                <a:ea typeface="YaleNew" charset="0"/>
                <a:cs typeface="Times New Roman" panose="02020603050405020304" pitchFamily="18" charset="0"/>
              </a:rPr>
              <a:t>Overview</a:t>
            </a:r>
          </a:p>
        </p:txBody>
      </p:sp>
      <p:sp>
        <p:nvSpPr>
          <p:cNvPr id="8" name="Subtitle 2"/>
          <p:cNvSpPr txBox="1">
            <a:spLocks/>
          </p:cNvSpPr>
          <p:nvPr/>
        </p:nvSpPr>
        <p:spPr>
          <a:xfrm>
            <a:off x="764000" y="5420227"/>
            <a:ext cx="3050011" cy="910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None/>
            </a:pPr>
            <a:r>
              <a:rPr lang="en-US" sz="2400" dirty="0">
                <a:solidFill>
                  <a:schemeClr val="bg1"/>
                </a:solidFill>
                <a:latin typeface="Times New Roman" panose="02020603050405020304" pitchFamily="18" charset="0"/>
                <a:ea typeface="YaleDesign-Roman" charset="0"/>
                <a:cs typeface="Times New Roman" panose="02020603050405020304" pitchFamily="18" charset="0"/>
              </a:rPr>
              <a:t>Workday@Yale</a:t>
            </a:r>
          </a:p>
        </p:txBody>
      </p:sp>
    </p:spTree>
    <p:extLst>
      <p:ext uri="{BB962C8B-B14F-4D97-AF65-F5344CB8AC3E}">
        <p14:creationId xmlns:p14="http://schemas.microsoft.com/office/powerpoint/2010/main" val="217685019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atin typeface="Times New Roman" panose="02020603050405020304" pitchFamily="18" charset="0"/>
                <a:ea typeface="YaleNew" charset="0"/>
                <a:cs typeface="Times New Roman" panose="02020603050405020304" pitchFamily="18" charset="0"/>
              </a:rPr>
              <a:t>What’s Next</a:t>
            </a:r>
            <a:endParaRPr lang="en-US" sz="3600" dirty="0">
              <a:solidFill>
                <a:srgbClr val="FF0000"/>
              </a:solidFill>
              <a:latin typeface="Times New Roman" panose="02020603050405020304" pitchFamily="18" charset="0"/>
              <a:ea typeface="YaleNew" charset="0"/>
              <a:cs typeface="Times New Roman" panose="02020603050405020304" pitchFamily="18" charset="0"/>
            </a:endParaRPr>
          </a:p>
        </p:txBody>
      </p:sp>
      <p:sp>
        <p:nvSpPr>
          <p:cNvPr id="6" name="Content Placeholder 5"/>
          <p:cNvSpPr>
            <a:spLocks noGrp="1"/>
          </p:cNvSpPr>
          <p:nvPr>
            <p:ph idx="1"/>
          </p:nvPr>
        </p:nvSpPr>
        <p:spPr>
          <a:xfrm>
            <a:off x="524256" y="1165533"/>
            <a:ext cx="11362944" cy="5257492"/>
          </a:xfrm>
        </p:spPr>
        <p:txBody>
          <a:bodyPr>
            <a:normAutofit/>
          </a:bodyPr>
          <a:lstStyle/>
          <a:p>
            <a:pPr marL="342900" indent="-342900" defTabSz="685800">
              <a:lnSpc>
                <a:spcPct val="110000"/>
              </a:lnSpc>
              <a:spcBef>
                <a:spcPts val="0"/>
              </a:spcBef>
              <a:spcAft>
                <a:spcPts val="600"/>
              </a:spcAft>
              <a:buFont typeface="Arial" panose="020B0604020202020204" pitchFamily="34" charset="0"/>
              <a:buChar char="•"/>
            </a:pPr>
            <a:r>
              <a:rPr lang="en-US" dirty="0"/>
              <a:t>Become an ambassador of change</a:t>
            </a:r>
          </a:p>
          <a:p>
            <a:pPr marL="342900" indent="-342900" defTabSz="685800">
              <a:lnSpc>
                <a:spcPct val="110000"/>
              </a:lnSpc>
              <a:spcBef>
                <a:spcPts val="0"/>
              </a:spcBef>
              <a:spcAft>
                <a:spcPts val="600"/>
              </a:spcAft>
              <a:buFont typeface="Arial" panose="020B0604020202020204" pitchFamily="34" charset="0"/>
              <a:buChar char="•"/>
            </a:pPr>
            <a:r>
              <a:rPr lang="en-US" dirty="0"/>
              <a:t>Familiarize yourself with your local Change Network participants</a:t>
            </a:r>
          </a:p>
          <a:p>
            <a:pPr marL="1376363" lvl="2" indent="-461963" defTabSz="685800">
              <a:lnSpc>
                <a:spcPct val="110000"/>
              </a:lnSpc>
              <a:spcBef>
                <a:spcPts val="0"/>
              </a:spcBef>
              <a:spcAft>
                <a:spcPts val="600"/>
              </a:spcAft>
              <a:buClr>
                <a:srgbClr val="286DC2"/>
              </a:buClr>
              <a:buFont typeface="Wingdings" panose="05000000000000000000" pitchFamily="2" charset="2"/>
              <a:buChar char="ð"/>
            </a:pPr>
            <a:r>
              <a:rPr lang="en-US" dirty="0">
                <a:solidFill>
                  <a:srgbClr val="286DC2"/>
                </a:solidFill>
              </a:rPr>
              <a:t>Do you know who your Change Partner is?</a:t>
            </a:r>
          </a:p>
          <a:p>
            <a:pPr marL="1376363" lvl="2" indent="-461963" defTabSz="685800">
              <a:lnSpc>
                <a:spcPct val="110000"/>
              </a:lnSpc>
              <a:spcBef>
                <a:spcPts val="0"/>
              </a:spcBef>
              <a:spcAft>
                <a:spcPts val="600"/>
              </a:spcAft>
              <a:buClr>
                <a:srgbClr val="286DC2"/>
              </a:buClr>
              <a:buFont typeface="Wingdings" panose="05000000000000000000" pitchFamily="2" charset="2"/>
              <a:buChar char="ð"/>
            </a:pPr>
            <a:r>
              <a:rPr lang="en-US" dirty="0">
                <a:solidFill>
                  <a:srgbClr val="286DC2"/>
                </a:solidFill>
              </a:rPr>
              <a:t>Do you know who your Local Workday Guru is?</a:t>
            </a:r>
          </a:p>
          <a:p>
            <a:pPr marL="342900" indent="-342900" defTabSz="685800">
              <a:lnSpc>
                <a:spcPct val="110000"/>
              </a:lnSpc>
              <a:spcBef>
                <a:spcPts val="0"/>
              </a:spcBef>
              <a:spcAft>
                <a:spcPts val="600"/>
              </a:spcAft>
            </a:pPr>
            <a:r>
              <a:rPr lang="en-US" dirty="0"/>
              <a:t>End-User Training begins the week of May 22</a:t>
            </a:r>
          </a:p>
          <a:p>
            <a:pPr lvl="1"/>
            <a:endParaRPr lang="en-US" dirty="0"/>
          </a:p>
          <a:p>
            <a:endParaRPr lang="en-US" dirty="0"/>
          </a:p>
          <a:p>
            <a:endParaRPr lang="en-US" dirty="0"/>
          </a:p>
          <a:p>
            <a:endParaRPr lang="en-US" dirty="0"/>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0B25154-BDAA-43D1-BD1A-18E466B96D2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2923715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74320" y="1093816"/>
            <a:ext cx="11566227" cy="4462931"/>
          </a:xfrm>
        </p:spPr>
        <p:txBody>
          <a:bodyPr>
            <a:normAutofit/>
          </a:bodyPr>
          <a:lstStyle/>
          <a:p>
            <a:pPr marL="342900" indent="-342900">
              <a:lnSpc>
                <a:spcPct val="150000"/>
              </a:lnSpc>
              <a:spcBef>
                <a:spcPts val="1200"/>
              </a:spcBef>
              <a:buFont typeface="Arial" panose="020B0604020202020204" pitchFamily="34" charset="0"/>
              <a:buChar char="•"/>
            </a:pPr>
            <a:r>
              <a:rPr lang="en-US" sz="2800" b="1" dirty="0">
                <a:cs typeface="Times New Roman" panose="02020603050405020304" pitchFamily="18" charset="0"/>
              </a:rPr>
              <a:t>Attendance is e</a:t>
            </a:r>
            <a:r>
              <a:rPr lang="en-US" sz="2800" b="1" dirty="0">
                <a:solidFill>
                  <a:srgbClr val="002060"/>
                </a:solidFill>
                <a:cs typeface="Times New Roman" panose="02020603050405020304" pitchFamily="18" charset="0"/>
              </a:rPr>
              <a:t>ncouraged </a:t>
            </a:r>
            <a:r>
              <a:rPr lang="en-US" sz="2800" dirty="0">
                <a:solidFill>
                  <a:srgbClr val="002060"/>
                </a:solidFill>
                <a:cs typeface="Times New Roman" panose="02020603050405020304" pitchFamily="18" charset="0"/>
              </a:rPr>
              <a:t>at upcoming awareness and training sessions</a:t>
            </a:r>
          </a:p>
          <a:p>
            <a:pPr marL="342900" indent="-342900">
              <a:lnSpc>
                <a:spcPct val="150000"/>
              </a:lnSpc>
              <a:spcBef>
                <a:spcPts val="1200"/>
              </a:spcBef>
              <a:buFont typeface="Arial" panose="020B0604020202020204" pitchFamily="34" charset="0"/>
              <a:buChar char="•"/>
            </a:pPr>
            <a:r>
              <a:rPr lang="en-US" sz="2800" b="1" dirty="0">
                <a:solidFill>
                  <a:srgbClr val="002060"/>
                </a:solidFill>
                <a:cs typeface="Times New Roman" panose="02020603050405020304" pitchFamily="18" charset="0"/>
              </a:rPr>
              <a:t>Watch training videos </a:t>
            </a:r>
            <a:r>
              <a:rPr lang="en-US" sz="2800" dirty="0">
                <a:solidFill>
                  <a:srgbClr val="002060"/>
                </a:solidFill>
                <a:cs typeface="Times New Roman" panose="02020603050405020304" pitchFamily="18" charset="0"/>
              </a:rPr>
              <a:t>posted on </a:t>
            </a:r>
            <a:r>
              <a:rPr lang="en-US" sz="2800" dirty="0">
                <a:solidFill>
                  <a:srgbClr val="286DC2"/>
                </a:solidFill>
                <a:cs typeface="Times New Roman" panose="02020603050405020304" pitchFamily="18" charset="0"/>
                <a:hlinkClick r:id="rId3"/>
              </a:rPr>
              <a:t>www.workday.yale.edu</a:t>
            </a:r>
            <a:endParaRPr lang="en-US" sz="2800" dirty="0">
              <a:solidFill>
                <a:srgbClr val="286DC2"/>
              </a:solidFill>
              <a:cs typeface="Times New Roman" panose="02020603050405020304" pitchFamily="18" charset="0"/>
            </a:endParaRPr>
          </a:p>
          <a:p>
            <a:pPr marL="342900" lvl="1" indent="-342900">
              <a:lnSpc>
                <a:spcPct val="150000"/>
              </a:lnSpc>
              <a:spcBef>
                <a:spcPts val="1200"/>
              </a:spcBef>
            </a:pPr>
            <a:r>
              <a:rPr lang="en-US" b="1" dirty="0">
                <a:cs typeface="Times New Roman" panose="02020603050405020304" pitchFamily="18" charset="0"/>
              </a:rPr>
              <a:t>Provide feedback </a:t>
            </a:r>
            <a:r>
              <a:rPr lang="en-US" dirty="0">
                <a:cs typeface="Times New Roman" panose="02020603050405020304" pitchFamily="18" charset="0"/>
              </a:rPr>
              <a:t>and contact </a:t>
            </a:r>
            <a:r>
              <a:rPr lang="en-US" dirty="0">
                <a:cs typeface="Times New Roman" panose="02020603050405020304" pitchFamily="18" charset="0"/>
                <a:hlinkClick r:id="rId4"/>
              </a:rPr>
              <a:t>workday@yale.edu</a:t>
            </a:r>
            <a:r>
              <a:rPr lang="en-US" dirty="0">
                <a:cs typeface="Times New Roman" panose="02020603050405020304" pitchFamily="18" charset="0"/>
              </a:rPr>
              <a:t> with any questions </a:t>
            </a:r>
          </a:p>
          <a:p>
            <a:pPr marL="342900" lvl="1" indent="-342900">
              <a:lnSpc>
                <a:spcPct val="150000"/>
              </a:lnSpc>
              <a:spcBef>
                <a:spcPts val="1200"/>
              </a:spcBef>
            </a:pPr>
            <a:r>
              <a:rPr lang="en-US" b="1" dirty="0">
                <a:cs typeface="Times New Roman" panose="02020603050405020304" pitchFamily="18" charset="0"/>
              </a:rPr>
              <a:t>Find more information </a:t>
            </a:r>
            <a:r>
              <a:rPr lang="en-US" dirty="0">
                <a:cs typeface="Times New Roman" panose="02020603050405020304" pitchFamily="18" charset="0"/>
              </a:rPr>
              <a:t>at </a:t>
            </a:r>
            <a:r>
              <a:rPr lang="en-US" dirty="0">
                <a:cs typeface="Times New Roman" panose="02020603050405020304" pitchFamily="18" charset="0"/>
                <a:hlinkClick r:id="rId3"/>
              </a:rPr>
              <a:t>www.workday.yale.edu</a:t>
            </a:r>
            <a:r>
              <a:rPr lang="en-US" dirty="0">
                <a:cs typeface="Times New Roman" panose="02020603050405020304" pitchFamily="18" charset="0"/>
              </a:rPr>
              <a:t> </a:t>
            </a:r>
          </a:p>
          <a:p>
            <a:endParaRPr lang="en-US" dirty="0"/>
          </a:p>
        </p:txBody>
      </p:sp>
      <p:sp>
        <p:nvSpPr>
          <p:cNvPr id="5" name="Title 1"/>
          <p:cNvSpPr txBox="1">
            <a:spLocks/>
          </p:cNvSpPr>
          <p:nvPr/>
        </p:nvSpPr>
        <p:spPr>
          <a:xfrm>
            <a:off x="274320" y="74559"/>
            <a:ext cx="10972800" cy="6721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bg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YaleNew" charset="0"/>
                <a:cs typeface="Times New Roman" panose="02020603050405020304" pitchFamily="18" charset="0"/>
              </a:rPr>
              <a:t>Community Engagement</a:t>
            </a:r>
          </a:p>
        </p:txBody>
      </p:sp>
    </p:spTree>
    <p:extLst>
      <p:ext uri="{BB962C8B-B14F-4D97-AF65-F5344CB8AC3E}">
        <p14:creationId xmlns:p14="http://schemas.microsoft.com/office/powerpoint/2010/main" val="274173015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4" y="0"/>
            <a:ext cx="12188389" cy="6858000"/>
          </a:xfrm>
          <a:prstGeom prst="rect">
            <a:avLst/>
          </a:prstGeom>
        </p:spPr>
      </p:pic>
      <p:sp>
        <p:nvSpPr>
          <p:cNvPr id="3" name="Rectangle 2"/>
          <p:cNvSpPr/>
          <p:nvPr/>
        </p:nvSpPr>
        <p:spPr>
          <a:xfrm>
            <a:off x="476265" y="2478503"/>
            <a:ext cx="4064000" cy="39696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endParaRPr>
          </a:p>
        </p:txBody>
      </p:sp>
      <p:sp>
        <p:nvSpPr>
          <p:cNvPr id="6" name="Title 1"/>
          <p:cNvSpPr txBox="1">
            <a:spLocks/>
          </p:cNvSpPr>
          <p:nvPr/>
        </p:nvSpPr>
        <p:spPr>
          <a:xfrm>
            <a:off x="764000" y="2229760"/>
            <a:ext cx="4120180" cy="11992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b="0" kern="1200">
                <a:solidFill>
                  <a:srgbClr val="002060"/>
                </a:solidFill>
                <a:latin typeface="Cambria" panose="02040503050406030204" pitchFamily="18"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dirty="0">
                <a:solidFill>
                  <a:schemeClr val="bg1"/>
                </a:solidFill>
                <a:latin typeface="Times New Roman" panose="02020603050405020304" pitchFamily="18" charset="0"/>
                <a:ea typeface="YaleNew" charset="0"/>
                <a:cs typeface="Times New Roman" panose="02020603050405020304" pitchFamily="18" charset="0"/>
              </a:rPr>
              <a:t>Thank You</a:t>
            </a:r>
            <a:endPar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YaleNew" charset="0"/>
              <a:cs typeface="Times New Roman" panose="02020603050405020304" pitchFamily="18" charset="0"/>
            </a:endParaRPr>
          </a:p>
        </p:txBody>
      </p:sp>
      <p:sp>
        <p:nvSpPr>
          <p:cNvPr id="7" name="Subtitle 2"/>
          <p:cNvSpPr txBox="1">
            <a:spLocks/>
          </p:cNvSpPr>
          <p:nvPr/>
        </p:nvSpPr>
        <p:spPr>
          <a:xfrm>
            <a:off x="764000" y="5420227"/>
            <a:ext cx="3050011" cy="910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YaleDesign-Roman" charset="0"/>
                <a:cs typeface="Times New Roman" panose="02020603050405020304" pitchFamily="18" charset="0"/>
              </a:rPr>
              <a:t>Workday@Yale</a:t>
            </a:r>
          </a:p>
        </p:txBody>
      </p:sp>
    </p:spTree>
    <p:extLst>
      <p:ext uri="{BB962C8B-B14F-4D97-AF65-F5344CB8AC3E}">
        <p14:creationId xmlns:p14="http://schemas.microsoft.com/office/powerpoint/2010/main" val="24491276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a:ext>
            </a:extLst>
          </a:blip>
          <a:stretch>
            <a:fillRect/>
          </a:stretch>
        </p:blipFill>
        <p:spPr>
          <a:xfrm>
            <a:off x="-54161" y="748950"/>
            <a:ext cx="12314401" cy="6102226"/>
          </a:xfrm>
          <a:prstGeom prst="rect">
            <a:avLst/>
          </a:prstGeom>
        </p:spPr>
      </p:pic>
      <p:graphicFrame>
        <p:nvGraphicFramePr>
          <p:cNvPr id="13" name="Diagram 12"/>
          <p:cNvGraphicFramePr/>
          <p:nvPr>
            <p:extLst/>
          </p:nvPr>
        </p:nvGraphicFramePr>
        <p:xfrm>
          <a:off x="64851" y="1737360"/>
          <a:ext cx="12021831" cy="33947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itle 3"/>
          <p:cNvSpPr>
            <a:spLocks noGrp="1"/>
          </p:cNvSpPr>
          <p:nvPr>
            <p:ph type="title"/>
          </p:nvPr>
        </p:nvSpPr>
        <p:spPr/>
        <p:txBody>
          <a:bodyPr/>
          <a:lstStyle/>
          <a:p>
            <a:r>
              <a:rPr lang="en-US" dirty="0">
                <a:latin typeface="Times New Roman" panose="02020603050405020304" pitchFamily="18" charset="0"/>
                <a:ea typeface="YaleNew" charset="0"/>
                <a:cs typeface="Times New Roman" panose="02020603050405020304" pitchFamily="18" charset="0"/>
              </a:rPr>
              <a:t>Workday@Yale</a:t>
            </a:r>
            <a:r>
              <a:rPr lang="en-US" dirty="0">
                <a:latin typeface="Times New Roman" panose="02020603050405020304" pitchFamily="18" charset="0"/>
                <a:ea typeface="YaleDesign-Italic" charset="0"/>
                <a:cs typeface="Times New Roman" panose="02020603050405020304" pitchFamily="18" charset="0"/>
              </a:rPr>
              <a:t> </a:t>
            </a:r>
            <a:r>
              <a:rPr lang="en-US" dirty="0">
                <a:latin typeface="Times New Roman" panose="02020603050405020304" pitchFamily="18" charset="0"/>
                <a:ea typeface="YaleNew" charset="0"/>
                <a:cs typeface="Times New Roman" panose="02020603050405020304" pitchFamily="18" charset="0"/>
              </a:rPr>
              <a:t>Objectives</a:t>
            </a:r>
          </a:p>
        </p:txBody>
      </p:sp>
    </p:spTree>
    <p:extLst>
      <p:ext uri="{BB962C8B-B14F-4D97-AF65-F5344CB8AC3E}">
        <p14:creationId xmlns:p14="http://schemas.microsoft.com/office/powerpoint/2010/main" val="419893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050" name="Picture 2" descr="http://music.yale.edu/wp-content/uploads/2013/03/sterling-library-home-1200x550.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5198" b="4626"/>
          <a:stretch/>
        </p:blipFill>
        <p:spPr bwMode="auto">
          <a:xfrm>
            <a:off x="0" y="-11430"/>
            <a:ext cx="12192000" cy="4560570"/>
          </a:xfrm>
          <a:prstGeom prst="rect">
            <a:avLst/>
          </a:prstGeom>
          <a:solidFill>
            <a:srgbClr val="002060"/>
          </a:solidFill>
          <a:extLst/>
        </p:spPr>
      </p:pic>
      <p:sp>
        <p:nvSpPr>
          <p:cNvPr id="4" name="TextBox 3"/>
          <p:cNvSpPr txBox="1"/>
          <p:nvPr/>
        </p:nvSpPr>
        <p:spPr>
          <a:xfrm>
            <a:off x="591155" y="323189"/>
            <a:ext cx="1100968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Meeting the evolving needs of higher education.</a:t>
            </a:r>
          </a:p>
        </p:txBody>
      </p:sp>
      <p:sp>
        <p:nvSpPr>
          <p:cNvPr id="7" name="TextBox 6"/>
          <p:cNvSpPr txBox="1"/>
          <p:nvPr/>
        </p:nvSpPr>
        <p:spPr>
          <a:xfrm>
            <a:off x="591155" y="4794308"/>
            <a:ext cx="10527512" cy="17081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mn-lt"/>
                <a:cs typeface="Times New Roman" panose="02020603050405020304" pitchFamily="18" charset="0"/>
              </a:rPr>
              <a:t>Workday integrates financial, HR, academic, and research information to offer: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chemeClr val="bg1"/>
              </a:solidFill>
              <a:effectLst/>
              <a:uLnTx/>
              <a:uFillTx/>
              <a:latin typeface="+mn-lt"/>
              <a:cs typeface="Times New Roman" panose="02020603050405020304" pitchFamily="18" charset="0"/>
            </a:endParaRP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chemeClr val="bg1"/>
                </a:solidFill>
                <a:effectLst/>
                <a:uLnTx/>
                <a:uFillTx/>
                <a:latin typeface="+mn-lt"/>
                <a:cs typeface="Times New Roman" panose="02020603050405020304" pitchFamily="18" charset="0"/>
              </a:rPr>
              <a:t>Frequent releases that optimize the system</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chemeClr val="bg1"/>
                </a:solidFill>
                <a:effectLst/>
                <a:uLnTx/>
                <a:uFillTx/>
                <a:latin typeface="+mn-lt"/>
                <a:cs typeface="Times New Roman" panose="02020603050405020304" pitchFamily="18" charset="0"/>
              </a:rPr>
              <a:t>Flexible reporting to meet changing needs</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chemeClr val="bg1"/>
                </a:solidFill>
                <a:effectLst/>
                <a:uLnTx/>
                <a:uFillTx/>
                <a:latin typeface="+mn-lt"/>
                <a:cs typeface="Times New Roman" panose="02020603050405020304" pitchFamily="18" charset="0"/>
              </a:rPr>
              <a:t>Mobile access and self-service – anytime, anywhere</a:t>
            </a:r>
          </a:p>
        </p:txBody>
      </p:sp>
    </p:spTree>
    <p:extLst>
      <p:ext uri="{BB962C8B-B14F-4D97-AF65-F5344CB8AC3E}">
        <p14:creationId xmlns:p14="http://schemas.microsoft.com/office/powerpoint/2010/main" val="359274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 y="47263"/>
            <a:ext cx="11917680" cy="672105"/>
          </a:xfrm>
        </p:spPr>
        <p:txBody>
          <a:bodyPr>
            <a:normAutofit/>
          </a:bodyPr>
          <a:lstStyle/>
          <a:p>
            <a:r>
              <a:rPr lang="en-US" dirty="0">
                <a:latin typeface="Times New Roman" panose="02020603050405020304" pitchFamily="18" charset="0"/>
                <a:ea typeface="YaleNew" charset="0"/>
                <a:cs typeface="Times New Roman" panose="02020603050405020304" pitchFamily="18" charset="0"/>
              </a:rPr>
              <a:t>Community and Communication Impacts</a:t>
            </a:r>
            <a:endParaRPr lang="en-GB" sz="3200" dirty="0">
              <a:latin typeface="Times New Roman" panose="02020603050405020304" pitchFamily="18" charset="0"/>
              <a:ea typeface="YaleNew" charset="0"/>
              <a:cs typeface="Times New Roman" panose="02020603050405020304" pitchFamily="18" charset="0"/>
            </a:endParaRPr>
          </a:p>
        </p:txBody>
      </p:sp>
      <p:sp>
        <p:nvSpPr>
          <p:cNvPr id="15" name="Rectangle 14"/>
          <p:cNvSpPr/>
          <p:nvPr/>
        </p:nvSpPr>
        <p:spPr>
          <a:xfrm>
            <a:off x="593084" y="992439"/>
            <a:ext cx="3530004" cy="517669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Times New Roman" panose="02020603050405020304" pitchFamily="18" charset="0"/>
            </a:endParaRPr>
          </a:p>
        </p:txBody>
      </p:sp>
      <p:sp>
        <p:nvSpPr>
          <p:cNvPr id="7" name="Rectangle 6"/>
          <p:cNvSpPr/>
          <p:nvPr/>
        </p:nvSpPr>
        <p:spPr>
          <a:xfrm>
            <a:off x="4329100" y="1015624"/>
            <a:ext cx="4785978" cy="2868660"/>
          </a:xfrm>
          <a:prstGeom prst="rect">
            <a:avLst/>
          </a:prstGeom>
          <a:solidFill>
            <a:srgbClr val="978E86"/>
          </a:solidFill>
          <a:ln>
            <a:solidFill>
              <a:srgbClr val="978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Times New Roman" panose="02020603050405020304" pitchFamily="18" charset="0"/>
            </a:endParaRPr>
          </a:p>
        </p:txBody>
      </p:sp>
      <p:sp>
        <p:nvSpPr>
          <p:cNvPr id="8" name="Rectangle 7"/>
          <p:cNvSpPr/>
          <p:nvPr/>
        </p:nvSpPr>
        <p:spPr>
          <a:xfrm>
            <a:off x="7509812" y="1015741"/>
            <a:ext cx="1605266" cy="87786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Times New Roman" panose="02020603050405020304" pitchFamily="18" charset="0"/>
            </a:endParaRPr>
          </a:p>
        </p:txBody>
      </p:sp>
      <p:sp>
        <p:nvSpPr>
          <p:cNvPr id="10" name="Rectangle 9"/>
          <p:cNvSpPr/>
          <p:nvPr/>
        </p:nvSpPr>
        <p:spPr>
          <a:xfrm>
            <a:off x="7502963" y="1950796"/>
            <a:ext cx="1611137" cy="642604"/>
          </a:xfrm>
          <a:prstGeom prst="rect">
            <a:avLst/>
          </a:prstGeom>
          <a:solidFill>
            <a:srgbClr val="286DC2"/>
          </a:solidFill>
          <a:ln>
            <a:solidFill>
              <a:srgbClr val="978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Times New Roman" panose="02020603050405020304" pitchFamily="18" charset="0"/>
            </a:endParaRPr>
          </a:p>
        </p:txBody>
      </p:sp>
      <p:sp>
        <p:nvSpPr>
          <p:cNvPr id="11" name="Rectangle 10"/>
          <p:cNvSpPr/>
          <p:nvPr/>
        </p:nvSpPr>
        <p:spPr>
          <a:xfrm>
            <a:off x="4354387" y="4056220"/>
            <a:ext cx="4738510" cy="2112915"/>
          </a:xfrm>
          <a:prstGeom prst="rect">
            <a:avLst/>
          </a:prstGeom>
          <a:solidFill>
            <a:srgbClr val="286DC2"/>
          </a:solidFill>
          <a:ln>
            <a:solidFill>
              <a:srgbClr val="286D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Times New Roman" panose="02020603050405020304" pitchFamily="18" charset="0"/>
            </a:endParaRPr>
          </a:p>
        </p:txBody>
      </p:sp>
      <p:sp>
        <p:nvSpPr>
          <p:cNvPr id="12" name="Rectangle 11"/>
          <p:cNvSpPr/>
          <p:nvPr/>
        </p:nvSpPr>
        <p:spPr>
          <a:xfrm>
            <a:off x="7504696" y="2752470"/>
            <a:ext cx="1611136" cy="587460"/>
          </a:xfrm>
          <a:prstGeom prst="rect">
            <a:avLst/>
          </a:prstGeom>
          <a:solidFill>
            <a:srgbClr val="053E7B"/>
          </a:solidFill>
          <a:ln>
            <a:solidFill>
              <a:srgbClr val="053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Times New Roman" panose="02020603050405020304" pitchFamily="18" charset="0"/>
            </a:endParaRPr>
          </a:p>
        </p:txBody>
      </p:sp>
      <p:sp>
        <p:nvSpPr>
          <p:cNvPr id="13" name="Rectangle 12"/>
          <p:cNvSpPr/>
          <p:nvPr/>
        </p:nvSpPr>
        <p:spPr>
          <a:xfrm>
            <a:off x="7488215" y="3530980"/>
            <a:ext cx="1614827" cy="35330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Times New Roman" panose="02020603050405020304" pitchFamily="18" charset="0"/>
            </a:endParaRPr>
          </a:p>
        </p:txBody>
      </p:sp>
      <p:sp>
        <p:nvSpPr>
          <p:cNvPr id="5" name="TextBox 4"/>
          <p:cNvSpPr txBox="1"/>
          <p:nvPr/>
        </p:nvSpPr>
        <p:spPr>
          <a:xfrm>
            <a:off x="729998" y="1032995"/>
            <a:ext cx="3387219" cy="1492716"/>
          </a:xfrm>
          <a:prstGeom prst="rect">
            <a:avLst/>
          </a:prstGeom>
          <a:noFill/>
        </p:spPr>
        <p:txBody>
          <a:bodyPr wrap="square" rIns="0" rtlCol="0">
            <a:spAutoFit/>
          </a:bodyPr>
          <a:lstStyle/>
          <a:p>
            <a:r>
              <a:rPr lang="en-US" sz="3500" dirty="0">
                <a:solidFill>
                  <a:schemeClr val="bg1"/>
                </a:solidFill>
                <a:latin typeface="+mn-lt"/>
                <a:ea typeface="YaleNew" charset="0"/>
                <a:cs typeface="Times New Roman" panose="02020603050405020304" pitchFamily="18" charset="0"/>
              </a:rPr>
              <a:t>~6,600</a:t>
            </a:r>
          </a:p>
          <a:p>
            <a:r>
              <a:rPr lang="en-US" sz="2800" dirty="0">
                <a:solidFill>
                  <a:schemeClr val="bg1"/>
                </a:solidFill>
                <a:latin typeface="+mn-lt"/>
                <a:ea typeface="YaleNew" charset="0"/>
                <a:cs typeface="Times New Roman" panose="02020603050405020304" pitchFamily="18" charset="0"/>
              </a:rPr>
              <a:t>Faculty, Postdocs, Fellows</a:t>
            </a:r>
            <a:endParaRPr lang="en-US" sz="3200" dirty="0">
              <a:solidFill>
                <a:schemeClr val="bg1"/>
              </a:solidFill>
              <a:latin typeface="+mn-lt"/>
              <a:ea typeface="YaleNew" charset="0"/>
              <a:cs typeface="Times New Roman" panose="02020603050405020304" pitchFamily="18" charset="0"/>
            </a:endParaRPr>
          </a:p>
        </p:txBody>
      </p:sp>
      <p:sp>
        <p:nvSpPr>
          <p:cNvPr id="16" name="TextBox 15"/>
          <p:cNvSpPr txBox="1"/>
          <p:nvPr/>
        </p:nvSpPr>
        <p:spPr>
          <a:xfrm>
            <a:off x="4516272" y="974586"/>
            <a:ext cx="3030379" cy="1492716"/>
          </a:xfrm>
          <a:prstGeom prst="rect">
            <a:avLst/>
          </a:prstGeom>
          <a:noFill/>
        </p:spPr>
        <p:txBody>
          <a:bodyPr wrap="square" rtlCol="0">
            <a:spAutoFit/>
          </a:bodyPr>
          <a:lstStyle/>
          <a:p>
            <a:r>
              <a:rPr lang="en-US" sz="3500" dirty="0">
                <a:solidFill>
                  <a:schemeClr val="bg1"/>
                </a:solidFill>
                <a:latin typeface="+mn-lt"/>
                <a:ea typeface="YaleNew" charset="0"/>
                <a:cs typeface="Times New Roman" panose="02020603050405020304" pitchFamily="18" charset="0"/>
              </a:rPr>
              <a:t>~4,500 </a:t>
            </a:r>
            <a:r>
              <a:rPr lang="en-US" sz="2800" dirty="0">
                <a:solidFill>
                  <a:schemeClr val="bg1"/>
                </a:solidFill>
                <a:latin typeface="+mn-lt"/>
                <a:ea typeface="YaleNew" charset="0"/>
                <a:cs typeface="Times New Roman" panose="02020603050405020304" pitchFamily="18" charset="0"/>
              </a:rPr>
              <a:t>Managers and Professional Staff</a:t>
            </a:r>
            <a:endParaRPr lang="en-US" sz="3500" dirty="0">
              <a:solidFill>
                <a:schemeClr val="bg1"/>
              </a:solidFill>
              <a:latin typeface="+mn-lt"/>
              <a:ea typeface="YaleNew" charset="0"/>
              <a:cs typeface="Times New Roman" panose="02020603050405020304" pitchFamily="18" charset="0"/>
            </a:endParaRPr>
          </a:p>
        </p:txBody>
      </p:sp>
      <p:sp>
        <p:nvSpPr>
          <p:cNvPr id="17" name="TextBox 16"/>
          <p:cNvSpPr txBox="1"/>
          <p:nvPr/>
        </p:nvSpPr>
        <p:spPr>
          <a:xfrm>
            <a:off x="4551228" y="4033546"/>
            <a:ext cx="2915620" cy="1492716"/>
          </a:xfrm>
          <a:prstGeom prst="rect">
            <a:avLst/>
          </a:prstGeom>
          <a:noFill/>
        </p:spPr>
        <p:txBody>
          <a:bodyPr wrap="square" rtlCol="0">
            <a:spAutoFit/>
          </a:bodyPr>
          <a:lstStyle/>
          <a:p>
            <a:r>
              <a:rPr lang="en-US" sz="3500" dirty="0">
                <a:solidFill>
                  <a:schemeClr val="bg1"/>
                </a:solidFill>
                <a:latin typeface="+mn-lt"/>
                <a:ea typeface="YaleNew" charset="0"/>
                <a:cs typeface="Times New Roman" panose="02020603050405020304" pitchFamily="18" charset="0"/>
              </a:rPr>
              <a:t>~3,900</a:t>
            </a:r>
          </a:p>
          <a:p>
            <a:r>
              <a:rPr lang="en-US" sz="2800" dirty="0">
                <a:solidFill>
                  <a:schemeClr val="bg1"/>
                </a:solidFill>
                <a:latin typeface="+mn-lt"/>
                <a:ea typeface="YaleNew" charset="0"/>
                <a:cs typeface="Times New Roman" panose="02020603050405020304" pitchFamily="18" charset="0"/>
              </a:rPr>
              <a:t>Clerical Workers and Technicians</a:t>
            </a:r>
            <a:endParaRPr lang="en-US" sz="3500" strike="sngStrike" dirty="0">
              <a:solidFill>
                <a:srgbClr val="FF0000"/>
              </a:solidFill>
              <a:latin typeface="+mn-lt"/>
              <a:ea typeface="YaleNew" charset="0"/>
              <a:cs typeface="Times New Roman" panose="02020603050405020304" pitchFamily="18" charset="0"/>
            </a:endParaRPr>
          </a:p>
        </p:txBody>
      </p:sp>
      <p:sp>
        <p:nvSpPr>
          <p:cNvPr id="70" name="TextBox 69"/>
          <p:cNvSpPr txBox="1"/>
          <p:nvPr/>
        </p:nvSpPr>
        <p:spPr>
          <a:xfrm>
            <a:off x="9670509" y="835392"/>
            <a:ext cx="2299292" cy="707886"/>
          </a:xfrm>
          <a:prstGeom prst="rect">
            <a:avLst/>
          </a:prstGeom>
          <a:noFill/>
        </p:spPr>
        <p:txBody>
          <a:bodyPr wrap="square" rtlCol="0">
            <a:spAutoFit/>
          </a:bodyPr>
          <a:lstStyle/>
          <a:p>
            <a:r>
              <a:rPr lang="en-US" sz="2000" dirty="0">
                <a:solidFill>
                  <a:srgbClr val="002060"/>
                </a:solidFill>
                <a:latin typeface="+mn-lt"/>
                <a:ea typeface="YaleNew" charset="0"/>
                <a:cs typeface="Times New Roman" panose="02020603050405020304" pitchFamily="18" charset="0"/>
              </a:rPr>
              <a:t>~250 </a:t>
            </a:r>
            <a:r>
              <a:rPr lang="en-US" sz="2000" dirty="0">
                <a:solidFill>
                  <a:srgbClr val="286DC2"/>
                </a:solidFill>
                <a:latin typeface="+mn-lt"/>
                <a:ea typeface="YaleNew" charset="0"/>
                <a:cs typeface="Times New Roman" panose="02020603050405020304" pitchFamily="18" charset="0"/>
              </a:rPr>
              <a:t>Central Finance Groups</a:t>
            </a:r>
          </a:p>
        </p:txBody>
      </p:sp>
      <p:sp>
        <p:nvSpPr>
          <p:cNvPr id="71" name="TextBox 70"/>
          <p:cNvSpPr txBox="1"/>
          <p:nvPr/>
        </p:nvSpPr>
        <p:spPr>
          <a:xfrm>
            <a:off x="9650810" y="1520356"/>
            <a:ext cx="2494410" cy="1015663"/>
          </a:xfrm>
          <a:prstGeom prst="rect">
            <a:avLst/>
          </a:prstGeom>
          <a:noFill/>
        </p:spPr>
        <p:txBody>
          <a:bodyPr wrap="square" rtlCol="0">
            <a:spAutoFit/>
          </a:bodyPr>
          <a:lstStyle/>
          <a:p>
            <a:r>
              <a:rPr lang="en-US" sz="2000" dirty="0">
                <a:solidFill>
                  <a:srgbClr val="002060"/>
                </a:solidFill>
                <a:latin typeface="+mn-lt"/>
                <a:ea typeface="YaleNew" charset="0"/>
                <a:cs typeface="Times New Roman" panose="02020603050405020304" pitchFamily="18" charset="0"/>
              </a:rPr>
              <a:t>~200 </a:t>
            </a:r>
            <a:r>
              <a:rPr lang="en-US" sz="2000" dirty="0">
                <a:solidFill>
                  <a:srgbClr val="286DC2"/>
                </a:solidFill>
                <a:latin typeface="+mn-lt"/>
                <a:ea typeface="YaleNew" charset="0"/>
                <a:cs typeface="Times New Roman" panose="02020603050405020304" pitchFamily="18" charset="0"/>
              </a:rPr>
              <a:t>Lead Administrators and Operations Managers</a:t>
            </a:r>
          </a:p>
        </p:txBody>
      </p:sp>
      <p:sp>
        <p:nvSpPr>
          <p:cNvPr id="72" name="TextBox 71"/>
          <p:cNvSpPr txBox="1"/>
          <p:nvPr/>
        </p:nvSpPr>
        <p:spPr>
          <a:xfrm>
            <a:off x="9613453" y="2517821"/>
            <a:ext cx="2299866" cy="400110"/>
          </a:xfrm>
          <a:prstGeom prst="rect">
            <a:avLst/>
          </a:prstGeom>
          <a:noFill/>
        </p:spPr>
        <p:txBody>
          <a:bodyPr wrap="square" rtlCol="0">
            <a:spAutoFit/>
          </a:bodyPr>
          <a:lstStyle/>
          <a:p>
            <a:r>
              <a:rPr lang="en-US" sz="2000" dirty="0">
                <a:latin typeface="+mn-lt"/>
                <a:ea typeface="YaleNew" charset="0"/>
                <a:cs typeface="Times New Roman" panose="02020603050405020304" pitchFamily="18" charset="0"/>
              </a:rPr>
              <a:t>~</a:t>
            </a:r>
            <a:r>
              <a:rPr lang="en-US" sz="2000" dirty="0">
                <a:solidFill>
                  <a:srgbClr val="002060"/>
                </a:solidFill>
                <a:latin typeface="+mn-lt"/>
                <a:ea typeface="YaleNew" charset="0"/>
                <a:cs typeface="Times New Roman" panose="02020603050405020304" pitchFamily="18" charset="0"/>
              </a:rPr>
              <a:t>150 </a:t>
            </a:r>
            <a:r>
              <a:rPr lang="en-US" sz="2000" dirty="0">
                <a:solidFill>
                  <a:srgbClr val="286DC2"/>
                </a:solidFill>
                <a:latin typeface="+mn-lt"/>
                <a:ea typeface="YaleNew" charset="0"/>
                <a:cs typeface="Times New Roman" panose="02020603050405020304" pitchFamily="18" charset="0"/>
              </a:rPr>
              <a:t>Service Teams</a:t>
            </a:r>
          </a:p>
        </p:txBody>
      </p:sp>
      <p:sp>
        <p:nvSpPr>
          <p:cNvPr id="73" name="TextBox 72"/>
          <p:cNvSpPr txBox="1"/>
          <p:nvPr/>
        </p:nvSpPr>
        <p:spPr>
          <a:xfrm>
            <a:off x="9632149" y="3028199"/>
            <a:ext cx="2274613" cy="707886"/>
          </a:xfrm>
          <a:prstGeom prst="rect">
            <a:avLst/>
          </a:prstGeom>
          <a:noFill/>
        </p:spPr>
        <p:txBody>
          <a:bodyPr wrap="square" rtlCol="0">
            <a:spAutoFit/>
          </a:bodyPr>
          <a:lstStyle/>
          <a:p>
            <a:r>
              <a:rPr lang="en-US" sz="2000" i="1" dirty="0">
                <a:latin typeface="+mn-lt"/>
                <a:ea typeface="YaleNew" charset="0"/>
                <a:cs typeface="Times New Roman" panose="02020603050405020304" pitchFamily="18" charset="0"/>
              </a:rPr>
              <a:t>~</a:t>
            </a:r>
            <a:r>
              <a:rPr lang="en-US" sz="2000" dirty="0">
                <a:solidFill>
                  <a:srgbClr val="002060"/>
                </a:solidFill>
                <a:latin typeface="+mn-lt"/>
                <a:ea typeface="YaleNew" charset="0"/>
                <a:cs typeface="Times New Roman" panose="02020603050405020304" pitchFamily="18" charset="0"/>
              </a:rPr>
              <a:t>100 </a:t>
            </a:r>
            <a:r>
              <a:rPr lang="en-US" sz="2000" dirty="0">
                <a:solidFill>
                  <a:srgbClr val="286DC2"/>
                </a:solidFill>
                <a:latin typeface="+mn-lt"/>
                <a:ea typeface="YaleNew" charset="0"/>
                <a:cs typeface="Times New Roman" panose="02020603050405020304" pitchFamily="18" charset="0"/>
              </a:rPr>
              <a:t>Senior Leadership</a:t>
            </a:r>
          </a:p>
        </p:txBody>
      </p:sp>
      <p:cxnSp>
        <p:nvCxnSpPr>
          <p:cNvPr id="46" name="Elbow Connector 45"/>
          <p:cNvCxnSpPr/>
          <p:nvPr/>
        </p:nvCxnSpPr>
        <p:spPr>
          <a:xfrm flipV="1">
            <a:off x="9126907" y="1757790"/>
            <a:ext cx="543602" cy="483914"/>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9119320" y="1015142"/>
            <a:ext cx="543602" cy="483914"/>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9099352" y="2654936"/>
            <a:ext cx="543602" cy="483914"/>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flipV="1">
            <a:off x="9081760" y="3268161"/>
            <a:ext cx="543602" cy="483914"/>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114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a:xfrm>
            <a:off x="308710" y="932744"/>
            <a:ext cx="5681534" cy="272570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18" name="Rectangle 117"/>
          <p:cNvSpPr/>
          <p:nvPr/>
        </p:nvSpPr>
        <p:spPr>
          <a:xfrm>
            <a:off x="6206922" y="941652"/>
            <a:ext cx="5681534" cy="2725709"/>
          </a:xfrm>
          <a:prstGeom prst="rect">
            <a:avLst/>
          </a:prstGeom>
          <a:solidFill>
            <a:srgbClr val="286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19" name="Rectangle 118"/>
          <p:cNvSpPr/>
          <p:nvPr/>
        </p:nvSpPr>
        <p:spPr>
          <a:xfrm>
            <a:off x="328758" y="3864437"/>
            <a:ext cx="5681534" cy="2725709"/>
          </a:xfrm>
          <a:prstGeom prst="rect">
            <a:avLst/>
          </a:prstGeom>
          <a:solidFill>
            <a:srgbClr val="286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20" name="Rectangle 119"/>
          <p:cNvSpPr/>
          <p:nvPr/>
        </p:nvSpPr>
        <p:spPr>
          <a:xfrm>
            <a:off x="6202906" y="3861313"/>
            <a:ext cx="5681534" cy="272570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 name="Title 1"/>
          <p:cNvSpPr>
            <a:spLocks noGrp="1"/>
          </p:cNvSpPr>
          <p:nvPr>
            <p:ph type="title"/>
          </p:nvPr>
        </p:nvSpPr>
        <p:spPr/>
        <p:txBody>
          <a:bodyPr/>
          <a:lstStyle/>
          <a:p>
            <a:r>
              <a:rPr lang="en-US" dirty="0">
                <a:latin typeface="Times New Roman" panose="02020603050405020304" pitchFamily="18" charset="0"/>
                <a:ea typeface="YaleNew" charset="0"/>
                <a:cs typeface="Times New Roman" panose="02020603050405020304" pitchFamily="18" charset="0"/>
              </a:rPr>
              <a:t>Program Team</a:t>
            </a:r>
          </a:p>
        </p:txBody>
      </p:sp>
      <p:grpSp>
        <p:nvGrpSpPr>
          <p:cNvPr id="4" name="Group 3"/>
          <p:cNvGrpSpPr/>
          <p:nvPr/>
        </p:nvGrpSpPr>
        <p:grpSpPr>
          <a:xfrm>
            <a:off x="7854710" y="2329468"/>
            <a:ext cx="1206897" cy="456938"/>
            <a:chOff x="782512" y="3381841"/>
            <a:chExt cx="1206897" cy="456938"/>
          </a:xfrm>
        </p:grpSpPr>
        <p:sp>
          <p:nvSpPr>
            <p:cNvPr id="5" name="Freeform 9"/>
            <p:cNvSpPr>
              <a:spLocks noChangeAspect="1" noEditPoints="1"/>
            </p:cNvSpPr>
            <p:nvPr/>
          </p:nvSpPr>
          <p:spPr bwMode="auto">
            <a:xfrm>
              <a:off x="782512" y="338184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solidFill>
              <a:srgbClr val="00346A"/>
            </a:solid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latin typeface="+mn-lt"/>
                <a:cs typeface="Arial"/>
              </a:endParaRPr>
            </a:p>
          </p:txBody>
        </p:sp>
        <p:sp>
          <p:nvSpPr>
            <p:cNvPr id="6" name="Freeform 9"/>
            <p:cNvSpPr>
              <a:spLocks noChangeAspect="1" noEditPoints="1"/>
            </p:cNvSpPr>
            <p:nvPr/>
          </p:nvSpPr>
          <p:spPr bwMode="auto">
            <a:xfrm>
              <a:off x="957927" y="338203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solidFill>
              <a:srgbClr val="00346A"/>
            </a:solid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latin typeface="+mn-lt"/>
                <a:cs typeface="Arial"/>
              </a:endParaRPr>
            </a:p>
          </p:txBody>
        </p:sp>
        <p:sp>
          <p:nvSpPr>
            <p:cNvPr id="7" name="Freeform 9"/>
            <p:cNvSpPr>
              <a:spLocks noChangeAspect="1" noEditPoints="1"/>
            </p:cNvSpPr>
            <p:nvPr/>
          </p:nvSpPr>
          <p:spPr bwMode="auto">
            <a:xfrm>
              <a:off x="1133341" y="338222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solidFill>
              <a:srgbClr val="00346A"/>
            </a:solid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latin typeface="+mn-lt"/>
                <a:cs typeface="Arial"/>
              </a:endParaRPr>
            </a:p>
          </p:txBody>
        </p:sp>
        <p:sp>
          <p:nvSpPr>
            <p:cNvPr id="8" name="Freeform 7"/>
            <p:cNvSpPr>
              <a:spLocks noChangeAspect="1" noEditPoints="1"/>
            </p:cNvSpPr>
            <p:nvPr/>
          </p:nvSpPr>
          <p:spPr bwMode="auto">
            <a:xfrm>
              <a:off x="1308755" y="338241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solidFill>
              <a:srgbClr val="00346A"/>
            </a:solid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latin typeface="+mn-lt"/>
                <a:cs typeface="Arial"/>
              </a:endParaRPr>
            </a:p>
          </p:txBody>
        </p:sp>
        <p:sp>
          <p:nvSpPr>
            <p:cNvPr id="9" name="Freeform 9"/>
            <p:cNvSpPr>
              <a:spLocks noChangeAspect="1" noEditPoints="1"/>
            </p:cNvSpPr>
            <p:nvPr/>
          </p:nvSpPr>
          <p:spPr bwMode="auto">
            <a:xfrm>
              <a:off x="1484170" y="338260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solidFill>
              <a:srgbClr val="00346A"/>
            </a:solid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latin typeface="+mn-lt"/>
                <a:cs typeface="Arial"/>
              </a:endParaRPr>
            </a:p>
          </p:txBody>
        </p:sp>
        <p:sp>
          <p:nvSpPr>
            <p:cNvPr id="10" name="Freeform 9"/>
            <p:cNvSpPr>
              <a:spLocks noChangeAspect="1" noEditPoints="1"/>
            </p:cNvSpPr>
            <p:nvPr/>
          </p:nvSpPr>
          <p:spPr bwMode="auto">
            <a:xfrm>
              <a:off x="1659584" y="338279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solidFill>
              <a:srgbClr val="00346A"/>
            </a:solid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latin typeface="+mn-lt"/>
                <a:cs typeface="Arial"/>
              </a:endParaRPr>
            </a:p>
          </p:txBody>
        </p:sp>
        <p:sp>
          <p:nvSpPr>
            <p:cNvPr id="11" name="Freeform 9"/>
            <p:cNvSpPr>
              <a:spLocks noChangeAspect="1" noEditPoints="1"/>
            </p:cNvSpPr>
            <p:nvPr/>
          </p:nvSpPr>
          <p:spPr bwMode="auto">
            <a:xfrm>
              <a:off x="1834998" y="338298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solidFill>
              <a:srgbClr val="00346A"/>
            </a:solid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latin typeface="+mn-lt"/>
                <a:cs typeface="Arial"/>
              </a:endParaRPr>
            </a:p>
          </p:txBody>
        </p:sp>
      </p:grpSp>
      <p:sp>
        <p:nvSpPr>
          <p:cNvPr id="25" name="TextBox 24"/>
          <p:cNvSpPr txBox="1"/>
          <p:nvPr/>
        </p:nvSpPr>
        <p:spPr>
          <a:xfrm>
            <a:off x="435568" y="1253101"/>
            <a:ext cx="5554676" cy="584775"/>
          </a:xfrm>
          <a:prstGeom prst="rect">
            <a:avLst/>
          </a:prstGeom>
          <a:noFill/>
        </p:spPr>
        <p:txBody>
          <a:bodyPr wrap="square" rtlCol="0">
            <a:spAutoFit/>
          </a:bodyPr>
          <a:lstStyle/>
          <a:p>
            <a:r>
              <a:rPr lang="en-US" sz="3200" dirty="0">
                <a:solidFill>
                  <a:schemeClr val="bg1"/>
                </a:solidFill>
                <a:latin typeface="+mn-lt"/>
                <a:ea typeface="YaleNew" charset="0"/>
                <a:cs typeface="Times New Roman" panose="02020603050405020304" pitchFamily="18" charset="0"/>
              </a:rPr>
              <a:t>Workday@Yale</a:t>
            </a:r>
            <a:r>
              <a:rPr lang="en-US" sz="3200" dirty="0">
                <a:solidFill>
                  <a:schemeClr val="bg1"/>
                </a:solidFill>
                <a:latin typeface="+mn-lt"/>
                <a:ea typeface="YaleDesign-Roman" charset="0"/>
                <a:cs typeface="Times New Roman" panose="02020603050405020304" pitchFamily="18" charset="0"/>
              </a:rPr>
              <a:t> Team Members </a:t>
            </a:r>
          </a:p>
        </p:txBody>
      </p:sp>
      <p:sp>
        <p:nvSpPr>
          <p:cNvPr id="26" name="TextBox 25"/>
          <p:cNvSpPr txBox="1"/>
          <p:nvPr/>
        </p:nvSpPr>
        <p:spPr>
          <a:xfrm>
            <a:off x="522645" y="3970071"/>
            <a:ext cx="4773333" cy="970266"/>
          </a:xfrm>
          <a:prstGeom prst="rect">
            <a:avLst/>
          </a:prstGeom>
          <a:noFill/>
        </p:spPr>
        <p:txBody>
          <a:bodyPr wrap="square" rtlCol="0">
            <a:spAutoFit/>
          </a:bodyPr>
          <a:lstStyle/>
          <a:p>
            <a:pPr>
              <a:lnSpc>
                <a:spcPts val="3400"/>
              </a:lnSpc>
            </a:pPr>
            <a:r>
              <a:rPr lang="en-US" sz="3200" dirty="0">
                <a:solidFill>
                  <a:schemeClr val="bg1"/>
                </a:solidFill>
                <a:latin typeface="+mn-lt"/>
                <a:ea typeface="YaleDesign-Roman" charset="0"/>
                <a:cs typeface="Times New Roman" panose="02020603050405020304" pitchFamily="18" charset="0"/>
              </a:rPr>
              <a:t>Local Communication and Support Members</a:t>
            </a:r>
          </a:p>
        </p:txBody>
      </p:sp>
      <p:sp>
        <p:nvSpPr>
          <p:cNvPr id="27" name="TextBox 26"/>
          <p:cNvSpPr txBox="1"/>
          <p:nvPr/>
        </p:nvSpPr>
        <p:spPr>
          <a:xfrm>
            <a:off x="6478010" y="1256286"/>
            <a:ext cx="4728219" cy="584775"/>
          </a:xfrm>
          <a:prstGeom prst="rect">
            <a:avLst/>
          </a:prstGeom>
          <a:noFill/>
        </p:spPr>
        <p:txBody>
          <a:bodyPr wrap="square" rtlCol="0">
            <a:spAutoFit/>
          </a:bodyPr>
          <a:lstStyle/>
          <a:p>
            <a:r>
              <a:rPr lang="en-US" sz="3200" dirty="0">
                <a:solidFill>
                  <a:schemeClr val="bg1"/>
                </a:solidFill>
                <a:latin typeface="+mn-lt"/>
                <a:ea typeface="YaleDesign-Roman" charset="0"/>
                <a:cs typeface="Times New Roman" panose="02020603050405020304" pitchFamily="18" charset="0"/>
              </a:rPr>
              <a:t>Service Group Members</a:t>
            </a:r>
          </a:p>
        </p:txBody>
      </p:sp>
      <p:sp>
        <p:nvSpPr>
          <p:cNvPr id="28" name="TextBox 27"/>
          <p:cNvSpPr txBox="1"/>
          <p:nvPr/>
        </p:nvSpPr>
        <p:spPr>
          <a:xfrm>
            <a:off x="6705923" y="2115331"/>
            <a:ext cx="952369" cy="830997"/>
          </a:xfrm>
          <a:prstGeom prst="rect">
            <a:avLst/>
          </a:prstGeom>
          <a:noFill/>
        </p:spPr>
        <p:txBody>
          <a:bodyPr wrap="square" rtlCol="0">
            <a:spAutoFit/>
          </a:bodyPr>
          <a:lstStyle/>
          <a:p>
            <a:r>
              <a:rPr lang="en-US" sz="4800" dirty="0">
                <a:solidFill>
                  <a:schemeClr val="bg1"/>
                </a:solidFill>
                <a:latin typeface="+mn-lt"/>
                <a:ea typeface="YaleDesign-Roman" charset="0"/>
                <a:cs typeface="Times New Roman" panose="02020603050405020304" pitchFamily="18" charset="0"/>
              </a:rPr>
              <a:t>66</a:t>
            </a:r>
          </a:p>
        </p:txBody>
      </p:sp>
      <p:sp>
        <p:nvSpPr>
          <p:cNvPr id="29" name="TextBox 28"/>
          <p:cNvSpPr txBox="1"/>
          <p:nvPr/>
        </p:nvSpPr>
        <p:spPr>
          <a:xfrm>
            <a:off x="649380" y="2113803"/>
            <a:ext cx="2203181" cy="830997"/>
          </a:xfrm>
          <a:prstGeom prst="rect">
            <a:avLst/>
          </a:prstGeom>
          <a:noFill/>
        </p:spPr>
        <p:txBody>
          <a:bodyPr wrap="square" rtlCol="0">
            <a:spAutoFit/>
          </a:bodyPr>
          <a:lstStyle/>
          <a:p>
            <a:r>
              <a:rPr lang="en-US" sz="4800" dirty="0">
                <a:solidFill>
                  <a:schemeClr val="bg1"/>
                </a:solidFill>
                <a:latin typeface="+mn-lt"/>
                <a:ea typeface="YaleDesign-Roman" charset="0"/>
                <a:cs typeface="Times New Roman" panose="02020603050405020304" pitchFamily="18" charset="0"/>
              </a:rPr>
              <a:t>162</a:t>
            </a:r>
            <a:endParaRPr lang="en-US" sz="6600" dirty="0">
              <a:solidFill>
                <a:schemeClr val="bg1"/>
              </a:solidFill>
              <a:latin typeface="+mn-lt"/>
              <a:ea typeface="YaleDesign-Roman" charset="0"/>
              <a:cs typeface="Times New Roman" panose="02020603050405020304" pitchFamily="18" charset="0"/>
            </a:endParaRPr>
          </a:p>
        </p:txBody>
      </p:sp>
      <p:sp>
        <p:nvSpPr>
          <p:cNvPr id="78" name="TextBox 77"/>
          <p:cNvSpPr txBox="1"/>
          <p:nvPr/>
        </p:nvSpPr>
        <p:spPr>
          <a:xfrm>
            <a:off x="696159" y="5176180"/>
            <a:ext cx="1477567" cy="830997"/>
          </a:xfrm>
          <a:prstGeom prst="rect">
            <a:avLst/>
          </a:prstGeom>
          <a:noFill/>
          <a:ln>
            <a:noFill/>
          </a:ln>
        </p:spPr>
        <p:txBody>
          <a:bodyPr wrap="square" rtlCol="0">
            <a:spAutoFit/>
          </a:bodyPr>
          <a:lstStyle/>
          <a:p>
            <a:r>
              <a:rPr lang="en-US" sz="4800" dirty="0">
                <a:solidFill>
                  <a:schemeClr val="bg1"/>
                </a:solidFill>
                <a:latin typeface="+mn-lt"/>
                <a:ea typeface="YaleDesign-Roman" charset="0"/>
                <a:cs typeface="Times New Roman" panose="02020603050405020304" pitchFamily="18" charset="0"/>
              </a:rPr>
              <a:t>262</a:t>
            </a:r>
            <a:endParaRPr lang="en-US" sz="6600" dirty="0">
              <a:solidFill>
                <a:schemeClr val="bg1"/>
              </a:solidFill>
              <a:latin typeface="+mn-lt"/>
              <a:ea typeface="YaleDesign-Roman" charset="0"/>
              <a:cs typeface="Times New Roman" panose="02020603050405020304" pitchFamily="18" charset="0"/>
            </a:endParaRPr>
          </a:p>
        </p:txBody>
      </p:sp>
      <p:grpSp>
        <p:nvGrpSpPr>
          <p:cNvPr id="100" name="Group 99"/>
          <p:cNvGrpSpPr/>
          <p:nvPr/>
        </p:nvGrpSpPr>
        <p:grpSpPr>
          <a:xfrm>
            <a:off x="2210818" y="2077938"/>
            <a:ext cx="1206897" cy="456938"/>
            <a:chOff x="782512" y="3381841"/>
            <a:chExt cx="1206897" cy="456938"/>
          </a:xfrm>
          <a:solidFill>
            <a:srgbClr val="286DC2"/>
          </a:solidFill>
        </p:grpSpPr>
        <p:sp>
          <p:nvSpPr>
            <p:cNvPr id="101" name="Freeform 9"/>
            <p:cNvSpPr>
              <a:spLocks noChangeAspect="1" noEditPoints="1"/>
            </p:cNvSpPr>
            <p:nvPr/>
          </p:nvSpPr>
          <p:spPr bwMode="auto">
            <a:xfrm>
              <a:off x="782512" y="338184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latin typeface="+mn-lt"/>
                <a:cs typeface="Arial"/>
              </a:endParaRPr>
            </a:p>
          </p:txBody>
        </p:sp>
        <p:sp>
          <p:nvSpPr>
            <p:cNvPr id="102" name="Freeform 9"/>
            <p:cNvSpPr>
              <a:spLocks noChangeAspect="1" noEditPoints="1"/>
            </p:cNvSpPr>
            <p:nvPr/>
          </p:nvSpPr>
          <p:spPr bwMode="auto">
            <a:xfrm>
              <a:off x="957927" y="338203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latin typeface="+mn-lt"/>
                <a:cs typeface="Arial"/>
              </a:endParaRPr>
            </a:p>
          </p:txBody>
        </p:sp>
        <p:sp>
          <p:nvSpPr>
            <p:cNvPr id="103" name="Freeform 9"/>
            <p:cNvSpPr>
              <a:spLocks noChangeAspect="1" noEditPoints="1"/>
            </p:cNvSpPr>
            <p:nvPr/>
          </p:nvSpPr>
          <p:spPr bwMode="auto">
            <a:xfrm>
              <a:off x="1133341" y="338222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latin typeface="+mn-lt"/>
                <a:cs typeface="Arial"/>
              </a:endParaRPr>
            </a:p>
          </p:txBody>
        </p:sp>
        <p:sp>
          <p:nvSpPr>
            <p:cNvPr id="104" name="Freeform 103"/>
            <p:cNvSpPr>
              <a:spLocks noChangeAspect="1" noEditPoints="1"/>
            </p:cNvSpPr>
            <p:nvPr/>
          </p:nvSpPr>
          <p:spPr bwMode="auto">
            <a:xfrm>
              <a:off x="1308755" y="338241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latin typeface="+mn-lt"/>
                <a:cs typeface="Arial"/>
              </a:endParaRPr>
            </a:p>
          </p:txBody>
        </p:sp>
        <p:sp>
          <p:nvSpPr>
            <p:cNvPr id="105" name="Freeform 9"/>
            <p:cNvSpPr>
              <a:spLocks noChangeAspect="1" noEditPoints="1"/>
            </p:cNvSpPr>
            <p:nvPr/>
          </p:nvSpPr>
          <p:spPr bwMode="auto">
            <a:xfrm>
              <a:off x="1484170" y="338260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latin typeface="+mn-lt"/>
                <a:cs typeface="Arial"/>
              </a:endParaRPr>
            </a:p>
          </p:txBody>
        </p:sp>
        <p:sp>
          <p:nvSpPr>
            <p:cNvPr id="106" name="Freeform 105"/>
            <p:cNvSpPr>
              <a:spLocks noChangeAspect="1" noEditPoints="1"/>
            </p:cNvSpPr>
            <p:nvPr/>
          </p:nvSpPr>
          <p:spPr bwMode="auto">
            <a:xfrm>
              <a:off x="1659584" y="338279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latin typeface="+mn-lt"/>
                <a:cs typeface="Arial"/>
              </a:endParaRPr>
            </a:p>
          </p:txBody>
        </p:sp>
        <p:sp>
          <p:nvSpPr>
            <p:cNvPr id="107" name="Freeform 9"/>
            <p:cNvSpPr>
              <a:spLocks noChangeAspect="1" noEditPoints="1"/>
            </p:cNvSpPr>
            <p:nvPr/>
          </p:nvSpPr>
          <p:spPr bwMode="auto">
            <a:xfrm>
              <a:off x="1834998" y="338298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latin typeface="+mn-lt"/>
                <a:cs typeface="Arial"/>
              </a:endParaRPr>
            </a:p>
          </p:txBody>
        </p:sp>
      </p:grpSp>
      <p:grpSp>
        <p:nvGrpSpPr>
          <p:cNvPr id="109" name="Group 108"/>
          <p:cNvGrpSpPr/>
          <p:nvPr/>
        </p:nvGrpSpPr>
        <p:grpSpPr>
          <a:xfrm>
            <a:off x="2161718" y="5105227"/>
            <a:ext cx="1206897" cy="456938"/>
            <a:chOff x="782512" y="3381841"/>
            <a:chExt cx="1206897" cy="456938"/>
          </a:xfrm>
          <a:solidFill>
            <a:srgbClr val="002060"/>
          </a:solidFill>
        </p:grpSpPr>
        <p:sp>
          <p:nvSpPr>
            <p:cNvPr id="110" name="Freeform 9"/>
            <p:cNvSpPr>
              <a:spLocks noChangeAspect="1" noEditPoints="1"/>
            </p:cNvSpPr>
            <p:nvPr/>
          </p:nvSpPr>
          <p:spPr bwMode="auto">
            <a:xfrm>
              <a:off x="782512" y="338184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11" name="Freeform 9"/>
            <p:cNvSpPr>
              <a:spLocks noChangeAspect="1" noEditPoints="1"/>
            </p:cNvSpPr>
            <p:nvPr/>
          </p:nvSpPr>
          <p:spPr bwMode="auto">
            <a:xfrm>
              <a:off x="957927" y="338203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12" name="Freeform 9"/>
            <p:cNvSpPr>
              <a:spLocks noChangeAspect="1" noEditPoints="1"/>
            </p:cNvSpPr>
            <p:nvPr/>
          </p:nvSpPr>
          <p:spPr bwMode="auto">
            <a:xfrm>
              <a:off x="1133341" y="338222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13" name="Freeform 112"/>
            <p:cNvSpPr>
              <a:spLocks noChangeAspect="1" noEditPoints="1"/>
            </p:cNvSpPr>
            <p:nvPr/>
          </p:nvSpPr>
          <p:spPr bwMode="auto">
            <a:xfrm>
              <a:off x="1308755" y="338241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14" name="Freeform 9"/>
            <p:cNvSpPr>
              <a:spLocks noChangeAspect="1" noEditPoints="1"/>
            </p:cNvSpPr>
            <p:nvPr/>
          </p:nvSpPr>
          <p:spPr bwMode="auto">
            <a:xfrm>
              <a:off x="1484170" y="338260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15" name="Freeform 114"/>
            <p:cNvSpPr>
              <a:spLocks noChangeAspect="1" noEditPoints="1"/>
            </p:cNvSpPr>
            <p:nvPr/>
          </p:nvSpPr>
          <p:spPr bwMode="auto">
            <a:xfrm>
              <a:off x="1659584" y="338279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16" name="Freeform 9"/>
            <p:cNvSpPr>
              <a:spLocks noChangeAspect="1" noEditPoints="1"/>
            </p:cNvSpPr>
            <p:nvPr/>
          </p:nvSpPr>
          <p:spPr bwMode="auto">
            <a:xfrm>
              <a:off x="1834998" y="338298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grpSp>
      <p:grpSp>
        <p:nvGrpSpPr>
          <p:cNvPr id="127" name="Group 126"/>
          <p:cNvGrpSpPr/>
          <p:nvPr/>
        </p:nvGrpSpPr>
        <p:grpSpPr>
          <a:xfrm>
            <a:off x="2210820" y="2627179"/>
            <a:ext cx="1206897" cy="456938"/>
            <a:chOff x="782512" y="3381841"/>
            <a:chExt cx="1206897" cy="456938"/>
          </a:xfrm>
          <a:solidFill>
            <a:srgbClr val="286DC2"/>
          </a:solidFill>
        </p:grpSpPr>
        <p:sp>
          <p:nvSpPr>
            <p:cNvPr id="128" name="Freeform 9"/>
            <p:cNvSpPr>
              <a:spLocks noChangeAspect="1" noEditPoints="1"/>
            </p:cNvSpPr>
            <p:nvPr/>
          </p:nvSpPr>
          <p:spPr bwMode="auto">
            <a:xfrm>
              <a:off x="782512" y="338184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29" name="Freeform 9"/>
            <p:cNvSpPr>
              <a:spLocks noChangeAspect="1" noEditPoints="1"/>
            </p:cNvSpPr>
            <p:nvPr/>
          </p:nvSpPr>
          <p:spPr bwMode="auto">
            <a:xfrm>
              <a:off x="957927" y="338203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30" name="Freeform 9"/>
            <p:cNvSpPr>
              <a:spLocks noChangeAspect="1" noEditPoints="1"/>
            </p:cNvSpPr>
            <p:nvPr/>
          </p:nvSpPr>
          <p:spPr bwMode="auto">
            <a:xfrm>
              <a:off x="1133341" y="338222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31" name="Freeform 130"/>
            <p:cNvSpPr>
              <a:spLocks noChangeAspect="1" noEditPoints="1"/>
            </p:cNvSpPr>
            <p:nvPr/>
          </p:nvSpPr>
          <p:spPr bwMode="auto">
            <a:xfrm>
              <a:off x="1308755" y="338241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32" name="Freeform 9"/>
            <p:cNvSpPr>
              <a:spLocks noChangeAspect="1" noEditPoints="1"/>
            </p:cNvSpPr>
            <p:nvPr/>
          </p:nvSpPr>
          <p:spPr bwMode="auto">
            <a:xfrm>
              <a:off x="1484170" y="338260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33" name="Freeform 132"/>
            <p:cNvSpPr>
              <a:spLocks noChangeAspect="1" noEditPoints="1"/>
            </p:cNvSpPr>
            <p:nvPr/>
          </p:nvSpPr>
          <p:spPr bwMode="auto">
            <a:xfrm>
              <a:off x="1659584" y="338279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34" name="Freeform 9"/>
            <p:cNvSpPr>
              <a:spLocks noChangeAspect="1" noEditPoints="1"/>
            </p:cNvSpPr>
            <p:nvPr/>
          </p:nvSpPr>
          <p:spPr bwMode="auto">
            <a:xfrm>
              <a:off x="1834998" y="338298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grpSp>
      <p:grpSp>
        <p:nvGrpSpPr>
          <p:cNvPr id="135" name="Group 134"/>
          <p:cNvGrpSpPr/>
          <p:nvPr/>
        </p:nvGrpSpPr>
        <p:grpSpPr>
          <a:xfrm>
            <a:off x="2144604" y="5672793"/>
            <a:ext cx="1206897" cy="456938"/>
            <a:chOff x="782512" y="3381841"/>
            <a:chExt cx="1206897" cy="456938"/>
          </a:xfrm>
          <a:solidFill>
            <a:srgbClr val="002060"/>
          </a:solidFill>
        </p:grpSpPr>
        <p:sp>
          <p:nvSpPr>
            <p:cNvPr id="136" name="Freeform 9"/>
            <p:cNvSpPr>
              <a:spLocks noChangeAspect="1" noEditPoints="1"/>
            </p:cNvSpPr>
            <p:nvPr/>
          </p:nvSpPr>
          <p:spPr bwMode="auto">
            <a:xfrm>
              <a:off x="782512" y="338184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37" name="Freeform 9"/>
            <p:cNvSpPr>
              <a:spLocks noChangeAspect="1" noEditPoints="1"/>
            </p:cNvSpPr>
            <p:nvPr/>
          </p:nvSpPr>
          <p:spPr bwMode="auto">
            <a:xfrm>
              <a:off x="957927" y="338203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38" name="Freeform 9"/>
            <p:cNvSpPr>
              <a:spLocks noChangeAspect="1" noEditPoints="1"/>
            </p:cNvSpPr>
            <p:nvPr/>
          </p:nvSpPr>
          <p:spPr bwMode="auto">
            <a:xfrm>
              <a:off x="1133341" y="338222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39" name="Freeform 138"/>
            <p:cNvSpPr>
              <a:spLocks noChangeAspect="1" noEditPoints="1"/>
            </p:cNvSpPr>
            <p:nvPr/>
          </p:nvSpPr>
          <p:spPr bwMode="auto">
            <a:xfrm>
              <a:off x="1308755" y="338241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40" name="Freeform 9"/>
            <p:cNvSpPr>
              <a:spLocks noChangeAspect="1" noEditPoints="1"/>
            </p:cNvSpPr>
            <p:nvPr/>
          </p:nvSpPr>
          <p:spPr bwMode="auto">
            <a:xfrm>
              <a:off x="1484170" y="338260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41" name="Freeform 140"/>
            <p:cNvSpPr>
              <a:spLocks noChangeAspect="1" noEditPoints="1"/>
            </p:cNvSpPr>
            <p:nvPr/>
          </p:nvSpPr>
          <p:spPr bwMode="auto">
            <a:xfrm>
              <a:off x="1659584" y="338279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42" name="Freeform 9"/>
            <p:cNvSpPr>
              <a:spLocks noChangeAspect="1" noEditPoints="1"/>
            </p:cNvSpPr>
            <p:nvPr/>
          </p:nvSpPr>
          <p:spPr bwMode="auto">
            <a:xfrm>
              <a:off x="1834998" y="338298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grpSp>
      <p:grpSp>
        <p:nvGrpSpPr>
          <p:cNvPr id="143" name="Group 142"/>
          <p:cNvGrpSpPr/>
          <p:nvPr/>
        </p:nvGrpSpPr>
        <p:grpSpPr>
          <a:xfrm>
            <a:off x="3376771" y="5671653"/>
            <a:ext cx="1206897" cy="456938"/>
            <a:chOff x="782512" y="3381841"/>
            <a:chExt cx="1206897" cy="456938"/>
          </a:xfrm>
          <a:solidFill>
            <a:srgbClr val="002060"/>
          </a:solidFill>
        </p:grpSpPr>
        <p:sp>
          <p:nvSpPr>
            <p:cNvPr id="144" name="Freeform 9"/>
            <p:cNvSpPr>
              <a:spLocks noChangeAspect="1" noEditPoints="1"/>
            </p:cNvSpPr>
            <p:nvPr/>
          </p:nvSpPr>
          <p:spPr bwMode="auto">
            <a:xfrm>
              <a:off x="782512" y="338184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45" name="Freeform 9"/>
            <p:cNvSpPr>
              <a:spLocks noChangeAspect="1" noEditPoints="1"/>
            </p:cNvSpPr>
            <p:nvPr/>
          </p:nvSpPr>
          <p:spPr bwMode="auto">
            <a:xfrm>
              <a:off x="957927" y="338203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46" name="Freeform 9"/>
            <p:cNvSpPr>
              <a:spLocks noChangeAspect="1" noEditPoints="1"/>
            </p:cNvSpPr>
            <p:nvPr/>
          </p:nvSpPr>
          <p:spPr bwMode="auto">
            <a:xfrm>
              <a:off x="1133341" y="338222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47" name="Freeform 146"/>
            <p:cNvSpPr>
              <a:spLocks noChangeAspect="1" noEditPoints="1"/>
            </p:cNvSpPr>
            <p:nvPr/>
          </p:nvSpPr>
          <p:spPr bwMode="auto">
            <a:xfrm>
              <a:off x="1308755" y="338241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48" name="Freeform 9"/>
            <p:cNvSpPr>
              <a:spLocks noChangeAspect="1" noEditPoints="1"/>
            </p:cNvSpPr>
            <p:nvPr/>
          </p:nvSpPr>
          <p:spPr bwMode="auto">
            <a:xfrm>
              <a:off x="1484170" y="338260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49" name="Freeform 148"/>
            <p:cNvSpPr>
              <a:spLocks noChangeAspect="1" noEditPoints="1"/>
            </p:cNvSpPr>
            <p:nvPr/>
          </p:nvSpPr>
          <p:spPr bwMode="auto">
            <a:xfrm>
              <a:off x="1659584" y="338279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sp>
          <p:nvSpPr>
            <p:cNvPr id="150" name="Freeform 9"/>
            <p:cNvSpPr>
              <a:spLocks noChangeAspect="1" noEditPoints="1"/>
            </p:cNvSpPr>
            <p:nvPr/>
          </p:nvSpPr>
          <p:spPr bwMode="auto">
            <a:xfrm>
              <a:off x="1834998" y="338298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286DC2"/>
                </a:solidFill>
                <a:latin typeface="+mn-lt"/>
                <a:cs typeface="Arial"/>
              </a:endParaRPr>
            </a:p>
          </p:txBody>
        </p:sp>
      </p:grpSp>
      <p:grpSp>
        <p:nvGrpSpPr>
          <p:cNvPr id="151" name="Group 150"/>
          <p:cNvGrpSpPr/>
          <p:nvPr/>
        </p:nvGrpSpPr>
        <p:grpSpPr>
          <a:xfrm>
            <a:off x="8050683" y="5069224"/>
            <a:ext cx="1206897" cy="456938"/>
            <a:chOff x="782512" y="3381841"/>
            <a:chExt cx="1206897" cy="456938"/>
          </a:xfrm>
          <a:solidFill>
            <a:srgbClr val="286DC2"/>
          </a:solidFill>
        </p:grpSpPr>
        <p:sp>
          <p:nvSpPr>
            <p:cNvPr id="152" name="Freeform 9"/>
            <p:cNvSpPr>
              <a:spLocks noChangeAspect="1" noEditPoints="1"/>
            </p:cNvSpPr>
            <p:nvPr/>
          </p:nvSpPr>
          <p:spPr bwMode="auto">
            <a:xfrm>
              <a:off x="782512" y="338184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53" name="Freeform 9"/>
            <p:cNvSpPr>
              <a:spLocks noChangeAspect="1" noEditPoints="1"/>
            </p:cNvSpPr>
            <p:nvPr/>
          </p:nvSpPr>
          <p:spPr bwMode="auto">
            <a:xfrm>
              <a:off x="957927" y="338203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54" name="Freeform 9"/>
            <p:cNvSpPr>
              <a:spLocks noChangeAspect="1" noEditPoints="1"/>
            </p:cNvSpPr>
            <p:nvPr/>
          </p:nvSpPr>
          <p:spPr bwMode="auto">
            <a:xfrm>
              <a:off x="1133341" y="338222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55" name="Freeform 154"/>
            <p:cNvSpPr>
              <a:spLocks noChangeAspect="1" noEditPoints="1"/>
            </p:cNvSpPr>
            <p:nvPr/>
          </p:nvSpPr>
          <p:spPr bwMode="auto">
            <a:xfrm>
              <a:off x="1308755" y="338241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56" name="Freeform 9"/>
            <p:cNvSpPr>
              <a:spLocks noChangeAspect="1" noEditPoints="1"/>
            </p:cNvSpPr>
            <p:nvPr/>
          </p:nvSpPr>
          <p:spPr bwMode="auto">
            <a:xfrm>
              <a:off x="1484170" y="338260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57" name="Freeform 156"/>
            <p:cNvSpPr>
              <a:spLocks noChangeAspect="1" noEditPoints="1"/>
            </p:cNvSpPr>
            <p:nvPr/>
          </p:nvSpPr>
          <p:spPr bwMode="auto">
            <a:xfrm>
              <a:off x="1659584" y="338279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58" name="Freeform 9"/>
            <p:cNvSpPr>
              <a:spLocks noChangeAspect="1" noEditPoints="1"/>
            </p:cNvSpPr>
            <p:nvPr/>
          </p:nvSpPr>
          <p:spPr bwMode="auto">
            <a:xfrm>
              <a:off x="1834998" y="338298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grpSp>
      <p:sp>
        <p:nvSpPr>
          <p:cNvPr id="159" name="TextBox 158"/>
          <p:cNvSpPr txBox="1"/>
          <p:nvPr/>
        </p:nvSpPr>
        <p:spPr>
          <a:xfrm>
            <a:off x="6522227" y="4181817"/>
            <a:ext cx="5170495" cy="584775"/>
          </a:xfrm>
          <a:prstGeom prst="rect">
            <a:avLst/>
          </a:prstGeom>
          <a:noFill/>
        </p:spPr>
        <p:txBody>
          <a:bodyPr wrap="square" rtlCol="0">
            <a:spAutoFit/>
          </a:bodyPr>
          <a:lstStyle/>
          <a:p>
            <a:r>
              <a:rPr lang="en-US" sz="3200" dirty="0">
                <a:solidFill>
                  <a:schemeClr val="bg1"/>
                </a:solidFill>
                <a:latin typeface="+mn-lt"/>
                <a:ea typeface="YaleDesign-Roman" charset="0"/>
                <a:cs typeface="Times New Roman" panose="02020603050405020304" pitchFamily="18" charset="0"/>
              </a:rPr>
              <a:t>Support Center Staff</a:t>
            </a:r>
          </a:p>
        </p:txBody>
      </p:sp>
      <p:grpSp>
        <p:nvGrpSpPr>
          <p:cNvPr id="160" name="Group 159"/>
          <p:cNvGrpSpPr/>
          <p:nvPr/>
        </p:nvGrpSpPr>
        <p:grpSpPr>
          <a:xfrm>
            <a:off x="9252773" y="5604923"/>
            <a:ext cx="1206897" cy="456938"/>
            <a:chOff x="782512" y="3381841"/>
            <a:chExt cx="1206897" cy="456938"/>
          </a:xfrm>
          <a:solidFill>
            <a:srgbClr val="286DC2"/>
          </a:solidFill>
        </p:grpSpPr>
        <p:sp>
          <p:nvSpPr>
            <p:cNvPr id="161" name="Freeform 9"/>
            <p:cNvSpPr>
              <a:spLocks noChangeAspect="1" noEditPoints="1"/>
            </p:cNvSpPr>
            <p:nvPr/>
          </p:nvSpPr>
          <p:spPr bwMode="auto">
            <a:xfrm>
              <a:off x="782512" y="338184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62" name="Freeform 9"/>
            <p:cNvSpPr>
              <a:spLocks noChangeAspect="1" noEditPoints="1"/>
            </p:cNvSpPr>
            <p:nvPr/>
          </p:nvSpPr>
          <p:spPr bwMode="auto">
            <a:xfrm>
              <a:off x="957927" y="338203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63" name="Freeform 9"/>
            <p:cNvSpPr>
              <a:spLocks noChangeAspect="1" noEditPoints="1"/>
            </p:cNvSpPr>
            <p:nvPr/>
          </p:nvSpPr>
          <p:spPr bwMode="auto">
            <a:xfrm>
              <a:off x="1133341" y="338222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64" name="Freeform 163"/>
            <p:cNvSpPr>
              <a:spLocks noChangeAspect="1" noEditPoints="1"/>
            </p:cNvSpPr>
            <p:nvPr/>
          </p:nvSpPr>
          <p:spPr bwMode="auto">
            <a:xfrm>
              <a:off x="1308755" y="338241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65" name="Freeform 9"/>
            <p:cNvSpPr>
              <a:spLocks noChangeAspect="1" noEditPoints="1"/>
            </p:cNvSpPr>
            <p:nvPr/>
          </p:nvSpPr>
          <p:spPr bwMode="auto">
            <a:xfrm>
              <a:off x="1484170" y="338260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66" name="Freeform 165"/>
            <p:cNvSpPr>
              <a:spLocks noChangeAspect="1" noEditPoints="1"/>
            </p:cNvSpPr>
            <p:nvPr/>
          </p:nvSpPr>
          <p:spPr bwMode="auto">
            <a:xfrm>
              <a:off x="1659584" y="338279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67" name="Freeform 9"/>
            <p:cNvSpPr>
              <a:spLocks noChangeAspect="1" noEditPoints="1"/>
            </p:cNvSpPr>
            <p:nvPr/>
          </p:nvSpPr>
          <p:spPr bwMode="auto">
            <a:xfrm>
              <a:off x="1834998" y="338298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grpSp>
      <p:grpSp>
        <p:nvGrpSpPr>
          <p:cNvPr id="168" name="Group 167"/>
          <p:cNvGrpSpPr/>
          <p:nvPr/>
        </p:nvGrpSpPr>
        <p:grpSpPr>
          <a:xfrm>
            <a:off x="9269762" y="5067795"/>
            <a:ext cx="1206897" cy="456938"/>
            <a:chOff x="782512" y="3381841"/>
            <a:chExt cx="1206897" cy="456938"/>
          </a:xfrm>
          <a:solidFill>
            <a:srgbClr val="286DC2"/>
          </a:solidFill>
        </p:grpSpPr>
        <p:sp>
          <p:nvSpPr>
            <p:cNvPr id="169" name="Freeform 9"/>
            <p:cNvSpPr>
              <a:spLocks noChangeAspect="1" noEditPoints="1"/>
            </p:cNvSpPr>
            <p:nvPr/>
          </p:nvSpPr>
          <p:spPr bwMode="auto">
            <a:xfrm>
              <a:off x="782512" y="338184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70" name="Freeform 9"/>
            <p:cNvSpPr>
              <a:spLocks noChangeAspect="1" noEditPoints="1"/>
            </p:cNvSpPr>
            <p:nvPr/>
          </p:nvSpPr>
          <p:spPr bwMode="auto">
            <a:xfrm>
              <a:off x="957927" y="338203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71" name="Freeform 9"/>
            <p:cNvSpPr>
              <a:spLocks noChangeAspect="1" noEditPoints="1"/>
            </p:cNvSpPr>
            <p:nvPr/>
          </p:nvSpPr>
          <p:spPr bwMode="auto">
            <a:xfrm>
              <a:off x="1133341" y="338222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72" name="Freeform 171"/>
            <p:cNvSpPr>
              <a:spLocks noChangeAspect="1" noEditPoints="1"/>
            </p:cNvSpPr>
            <p:nvPr/>
          </p:nvSpPr>
          <p:spPr bwMode="auto">
            <a:xfrm>
              <a:off x="1308755" y="338241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73" name="Freeform 9"/>
            <p:cNvSpPr>
              <a:spLocks noChangeAspect="1" noEditPoints="1"/>
            </p:cNvSpPr>
            <p:nvPr/>
          </p:nvSpPr>
          <p:spPr bwMode="auto">
            <a:xfrm>
              <a:off x="1484170" y="338260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74" name="Freeform 173"/>
            <p:cNvSpPr>
              <a:spLocks noChangeAspect="1" noEditPoints="1"/>
            </p:cNvSpPr>
            <p:nvPr/>
          </p:nvSpPr>
          <p:spPr bwMode="auto">
            <a:xfrm>
              <a:off x="1659584" y="338279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75" name="Freeform 9"/>
            <p:cNvSpPr>
              <a:spLocks noChangeAspect="1" noEditPoints="1"/>
            </p:cNvSpPr>
            <p:nvPr/>
          </p:nvSpPr>
          <p:spPr bwMode="auto">
            <a:xfrm>
              <a:off x="1834998" y="338298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grpSp>
      <p:grpSp>
        <p:nvGrpSpPr>
          <p:cNvPr id="176" name="Group 175"/>
          <p:cNvGrpSpPr/>
          <p:nvPr/>
        </p:nvGrpSpPr>
        <p:grpSpPr>
          <a:xfrm>
            <a:off x="10504571" y="5065204"/>
            <a:ext cx="1206897" cy="456938"/>
            <a:chOff x="782512" y="3381841"/>
            <a:chExt cx="1206897" cy="456938"/>
          </a:xfrm>
          <a:solidFill>
            <a:srgbClr val="286DC2"/>
          </a:solidFill>
        </p:grpSpPr>
        <p:sp>
          <p:nvSpPr>
            <p:cNvPr id="177" name="Freeform 9"/>
            <p:cNvSpPr>
              <a:spLocks noChangeAspect="1" noEditPoints="1"/>
            </p:cNvSpPr>
            <p:nvPr/>
          </p:nvSpPr>
          <p:spPr bwMode="auto">
            <a:xfrm>
              <a:off x="782512" y="338184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78" name="Freeform 9"/>
            <p:cNvSpPr>
              <a:spLocks noChangeAspect="1" noEditPoints="1"/>
            </p:cNvSpPr>
            <p:nvPr/>
          </p:nvSpPr>
          <p:spPr bwMode="auto">
            <a:xfrm>
              <a:off x="957927" y="338203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79" name="Freeform 9"/>
            <p:cNvSpPr>
              <a:spLocks noChangeAspect="1" noEditPoints="1"/>
            </p:cNvSpPr>
            <p:nvPr/>
          </p:nvSpPr>
          <p:spPr bwMode="auto">
            <a:xfrm>
              <a:off x="1133341" y="338222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80" name="Freeform 179"/>
            <p:cNvSpPr>
              <a:spLocks noChangeAspect="1" noEditPoints="1"/>
            </p:cNvSpPr>
            <p:nvPr/>
          </p:nvSpPr>
          <p:spPr bwMode="auto">
            <a:xfrm>
              <a:off x="1308755" y="338241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81" name="Freeform 9"/>
            <p:cNvSpPr>
              <a:spLocks noChangeAspect="1" noEditPoints="1"/>
            </p:cNvSpPr>
            <p:nvPr/>
          </p:nvSpPr>
          <p:spPr bwMode="auto">
            <a:xfrm>
              <a:off x="1484170" y="338260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82" name="Freeform 181"/>
            <p:cNvSpPr>
              <a:spLocks noChangeAspect="1" noEditPoints="1"/>
            </p:cNvSpPr>
            <p:nvPr/>
          </p:nvSpPr>
          <p:spPr bwMode="auto">
            <a:xfrm>
              <a:off x="1659584" y="338279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83" name="Freeform 9"/>
            <p:cNvSpPr>
              <a:spLocks noChangeAspect="1" noEditPoints="1"/>
            </p:cNvSpPr>
            <p:nvPr/>
          </p:nvSpPr>
          <p:spPr bwMode="auto">
            <a:xfrm>
              <a:off x="1834998" y="338298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grpSp>
      <p:grpSp>
        <p:nvGrpSpPr>
          <p:cNvPr id="184" name="Group 183"/>
          <p:cNvGrpSpPr/>
          <p:nvPr/>
        </p:nvGrpSpPr>
        <p:grpSpPr>
          <a:xfrm>
            <a:off x="8045336" y="5606159"/>
            <a:ext cx="1206897" cy="456938"/>
            <a:chOff x="782512" y="3381841"/>
            <a:chExt cx="1206897" cy="456938"/>
          </a:xfrm>
          <a:solidFill>
            <a:srgbClr val="286DC2"/>
          </a:solidFill>
        </p:grpSpPr>
        <p:sp>
          <p:nvSpPr>
            <p:cNvPr id="185" name="Freeform 9"/>
            <p:cNvSpPr>
              <a:spLocks noChangeAspect="1" noEditPoints="1"/>
            </p:cNvSpPr>
            <p:nvPr/>
          </p:nvSpPr>
          <p:spPr bwMode="auto">
            <a:xfrm>
              <a:off x="782512" y="338184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86" name="Freeform 9"/>
            <p:cNvSpPr>
              <a:spLocks noChangeAspect="1" noEditPoints="1"/>
            </p:cNvSpPr>
            <p:nvPr/>
          </p:nvSpPr>
          <p:spPr bwMode="auto">
            <a:xfrm>
              <a:off x="957927" y="338203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87" name="Freeform 9"/>
            <p:cNvSpPr>
              <a:spLocks noChangeAspect="1" noEditPoints="1"/>
            </p:cNvSpPr>
            <p:nvPr/>
          </p:nvSpPr>
          <p:spPr bwMode="auto">
            <a:xfrm>
              <a:off x="1133341" y="338222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88" name="Freeform 187"/>
            <p:cNvSpPr>
              <a:spLocks noChangeAspect="1" noEditPoints="1"/>
            </p:cNvSpPr>
            <p:nvPr/>
          </p:nvSpPr>
          <p:spPr bwMode="auto">
            <a:xfrm>
              <a:off x="1308755" y="338241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89" name="Freeform 9"/>
            <p:cNvSpPr>
              <a:spLocks noChangeAspect="1" noEditPoints="1"/>
            </p:cNvSpPr>
            <p:nvPr/>
          </p:nvSpPr>
          <p:spPr bwMode="auto">
            <a:xfrm>
              <a:off x="1484170" y="338260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90" name="Freeform 189"/>
            <p:cNvSpPr>
              <a:spLocks noChangeAspect="1" noEditPoints="1"/>
            </p:cNvSpPr>
            <p:nvPr/>
          </p:nvSpPr>
          <p:spPr bwMode="auto">
            <a:xfrm>
              <a:off x="1659584" y="338279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91" name="Freeform 9"/>
            <p:cNvSpPr>
              <a:spLocks noChangeAspect="1" noEditPoints="1"/>
            </p:cNvSpPr>
            <p:nvPr/>
          </p:nvSpPr>
          <p:spPr bwMode="auto">
            <a:xfrm>
              <a:off x="1834998" y="338298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grpSp>
      <p:grpSp>
        <p:nvGrpSpPr>
          <p:cNvPr id="192" name="Group 191"/>
          <p:cNvGrpSpPr/>
          <p:nvPr/>
        </p:nvGrpSpPr>
        <p:grpSpPr>
          <a:xfrm>
            <a:off x="10481710" y="5598610"/>
            <a:ext cx="1206897" cy="456938"/>
            <a:chOff x="782512" y="3381841"/>
            <a:chExt cx="1206897" cy="456938"/>
          </a:xfrm>
          <a:solidFill>
            <a:srgbClr val="286DC2"/>
          </a:solidFill>
        </p:grpSpPr>
        <p:sp>
          <p:nvSpPr>
            <p:cNvPr id="193" name="Freeform 9"/>
            <p:cNvSpPr>
              <a:spLocks noChangeAspect="1" noEditPoints="1"/>
            </p:cNvSpPr>
            <p:nvPr/>
          </p:nvSpPr>
          <p:spPr bwMode="auto">
            <a:xfrm>
              <a:off x="782512" y="338184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94" name="Freeform 9"/>
            <p:cNvSpPr>
              <a:spLocks noChangeAspect="1" noEditPoints="1"/>
            </p:cNvSpPr>
            <p:nvPr/>
          </p:nvSpPr>
          <p:spPr bwMode="auto">
            <a:xfrm>
              <a:off x="957927" y="338203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95" name="Freeform 9"/>
            <p:cNvSpPr>
              <a:spLocks noChangeAspect="1" noEditPoints="1"/>
            </p:cNvSpPr>
            <p:nvPr/>
          </p:nvSpPr>
          <p:spPr bwMode="auto">
            <a:xfrm>
              <a:off x="1133341" y="338222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96" name="Freeform 195"/>
            <p:cNvSpPr>
              <a:spLocks noChangeAspect="1" noEditPoints="1"/>
            </p:cNvSpPr>
            <p:nvPr/>
          </p:nvSpPr>
          <p:spPr bwMode="auto">
            <a:xfrm>
              <a:off x="1308755" y="338241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97" name="Freeform 9"/>
            <p:cNvSpPr>
              <a:spLocks noChangeAspect="1" noEditPoints="1"/>
            </p:cNvSpPr>
            <p:nvPr/>
          </p:nvSpPr>
          <p:spPr bwMode="auto">
            <a:xfrm>
              <a:off x="1467545" y="338260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98" name="Freeform 197"/>
            <p:cNvSpPr>
              <a:spLocks noChangeAspect="1" noEditPoints="1"/>
            </p:cNvSpPr>
            <p:nvPr/>
          </p:nvSpPr>
          <p:spPr bwMode="auto">
            <a:xfrm>
              <a:off x="1659584" y="338279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sp>
          <p:nvSpPr>
            <p:cNvPr id="199" name="Freeform 9"/>
            <p:cNvSpPr>
              <a:spLocks noChangeAspect="1" noEditPoints="1"/>
            </p:cNvSpPr>
            <p:nvPr/>
          </p:nvSpPr>
          <p:spPr bwMode="auto">
            <a:xfrm>
              <a:off x="1834998" y="3382981"/>
              <a:ext cx="154411" cy="455798"/>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grpFill/>
            <a:ln w="0">
              <a:noFill/>
              <a:prstDash val="solid"/>
              <a:round/>
              <a:headEnd/>
              <a:tailEnd/>
            </a:ln>
          </p:spPr>
          <p:txBody>
            <a:bodyPr vert="horz" wrap="square" lIns="88827" tIns="44414" rIns="88827" bIns="44414" numCol="1" anchor="t" anchorCtr="0" compatLnSpc="1">
              <a:prstTxWarp prst="textNoShape">
                <a:avLst/>
              </a:prstTxWarp>
            </a:bodyPr>
            <a:lstStyle/>
            <a:p>
              <a:endParaRPr lang="en-US" sz="1286" dirty="0">
                <a:solidFill>
                  <a:srgbClr val="002060"/>
                </a:solidFill>
                <a:latin typeface="+mn-lt"/>
                <a:cs typeface="Arial"/>
              </a:endParaRPr>
            </a:p>
          </p:txBody>
        </p:sp>
      </p:grpSp>
      <p:sp>
        <p:nvSpPr>
          <p:cNvPr id="108" name="TextBox 107"/>
          <p:cNvSpPr txBox="1"/>
          <p:nvPr/>
        </p:nvSpPr>
        <p:spPr>
          <a:xfrm>
            <a:off x="6470966" y="5174617"/>
            <a:ext cx="1613754" cy="830997"/>
          </a:xfrm>
          <a:prstGeom prst="rect">
            <a:avLst/>
          </a:prstGeom>
          <a:noFill/>
          <a:ln>
            <a:noFill/>
          </a:ln>
        </p:spPr>
        <p:txBody>
          <a:bodyPr wrap="square" rtlCol="0">
            <a:spAutoFit/>
          </a:bodyPr>
          <a:lstStyle/>
          <a:p>
            <a:r>
              <a:rPr lang="en-US" sz="4800" dirty="0">
                <a:solidFill>
                  <a:schemeClr val="bg1"/>
                </a:solidFill>
                <a:latin typeface="+mn-lt"/>
                <a:ea typeface="YaleDesign-Roman" charset="0"/>
                <a:cs typeface="Times New Roman" panose="02020603050405020304" pitchFamily="18" charset="0"/>
              </a:rPr>
              <a:t>300</a:t>
            </a:r>
            <a:r>
              <a:rPr lang="en-US" sz="4000" dirty="0">
                <a:solidFill>
                  <a:schemeClr val="bg1"/>
                </a:solidFill>
                <a:latin typeface="+mn-lt"/>
                <a:ea typeface="YaleDesign-Roman" charset="0"/>
                <a:cs typeface="Times New Roman" panose="02020603050405020304" pitchFamily="18" charset="0"/>
              </a:rPr>
              <a:t>+</a:t>
            </a:r>
            <a:endParaRPr lang="en-US" sz="4800" dirty="0">
              <a:solidFill>
                <a:schemeClr val="bg1"/>
              </a:solidFill>
              <a:latin typeface="+mn-lt"/>
              <a:ea typeface="YaleDesign-Roman" charset="0"/>
              <a:cs typeface="Times New Roman" panose="02020603050405020304" pitchFamily="18" charset="0"/>
            </a:endParaRPr>
          </a:p>
        </p:txBody>
      </p:sp>
    </p:spTree>
    <p:extLst>
      <p:ext uri="{BB962C8B-B14F-4D97-AF65-F5344CB8AC3E}">
        <p14:creationId xmlns:p14="http://schemas.microsoft.com/office/powerpoint/2010/main" val="11571498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377" y="1062990"/>
            <a:ext cx="4261839" cy="5486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28"/>
          <p:cNvSpPr>
            <a:spLocks noGrp="1"/>
          </p:cNvSpPr>
          <p:nvPr>
            <p:ph type="title"/>
          </p:nvPr>
        </p:nvSpPr>
        <p:spPr/>
        <p:txBody>
          <a:bodyPr/>
          <a:lstStyle/>
          <a:p>
            <a:r>
              <a:rPr lang="en-US" dirty="0">
                <a:latin typeface="Times New Roman" panose="02020603050405020304" pitchFamily="18" charset="0"/>
                <a:ea typeface="YaleNew" charset="0"/>
                <a:cs typeface="Times New Roman" panose="02020603050405020304" pitchFamily="18" charset="0"/>
              </a:rPr>
              <a:t>Impacted Systems</a:t>
            </a:r>
          </a:p>
        </p:txBody>
      </p:sp>
      <p:sp>
        <p:nvSpPr>
          <p:cNvPr id="30" name="TextBox 29"/>
          <p:cNvSpPr txBox="1"/>
          <p:nvPr/>
        </p:nvSpPr>
        <p:spPr>
          <a:xfrm>
            <a:off x="504151" y="1604844"/>
            <a:ext cx="3656369" cy="3785652"/>
          </a:xfrm>
          <a:prstGeom prst="rect">
            <a:avLst/>
          </a:prstGeom>
          <a:noFill/>
        </p:spPr>
        <p:txBody>
          <a:bodyPr wrap="square" rtlCol="0">
            <a:spAutoFit/>
          </a:bodyPr>
          <a:lstStyle/>
          <a:p>
            <a:r>
              <a:rPr lang="en-US" sz="2400" dirty="0">
                <a:solidFill>
                  <a:schemeClr val="bg1"/>
                </a:solidFill>
                <a:latin typeface="+mn-lt"/>
                <a:ea typeface="YaleNew" charset="0"/>
                <a:cs typeface="Times New Roman" panose="02020603050405020304" pitchFamily="18" charset="0"/>
              </a:rPr>
              <a:t>We are working to ensure that Workday information flows smoothly between existing systems such as</a:t>
            </a:r>
            <a:br>
              <a:rPr lang="en-US" sz="2400" dirty="0">
                <a:solidFill>
                  <a:schemeClr val="bg1"/>
                </a:solidFill>
                <a:latin typeface="+mn-lt"/>
                <a:ea typeface="YaleNew" charset="0"/>
                <a:cs typeface="Times New Roman" panose="02020603050405020304" pitchFamily="18" charset="0"/>
              </a:rPr>
            </a:br>
            <a:r>
              <a:rPr lang="en-US" sz="2400" dirty="0">
                <a:solidFill>
                  <a:schemeClr val="bg1"/>
                </a:solidFill>
                <a:latin typeface="+mn-lt"/>
                <a:ea typeface="YaleNew" charset="0"/>
                <a:cs typeface="Times New Roman" panose="02020603050405020304" pitchFamily="18" charset="0"/>
              </a:rPr>
              <a:t>the ID system, SciQuest, Facilities, etc.</a:t>
            </a:r>
            <a:br>
              <a:rPr lang="en-US" sz="2400" dirty="0">
                <a:solidFill>
                  <a:schemeClr val="bg1"/>
                </a:solidFill>
                <a:latin typeface="+mn-lt"/>
                <a:ea typeface="YaleNew" charset="0"/>
                <a:cs typeface="Times New Roman" panose="02020603050405020304" pitchFamily="18" charset="0"/>
              </a:rPr>
            </a:br>
            <a:endParaRPr lang="en-US" sz="2400" dirty="0">
              <a:solidFill>
                <a:schemeClr val="bg1"/>
              </a:solidFill>
              <a:latin typeface="+mn-lt"/>
              <a:ea typeface="YaleNew" charset="0"/>
              <a:cs typeface="Times New Roman" panose="02020603050405020304" pitchFamily="18" charset="0"/>
            </a:endParaRPr>
          </a:p>
          <a:p>
            <a:r>
              <a:rPr lang="en-US" sz="2400" dirty="0">
                <a:solidFill>
                  <a:schemeClr val="bg1"/>
                </a:solidFill>
                <a:latin typeface="+mn-lt"/>
                <a:ea typeface="YaleNew" charset="0"/>
                <a:cs typeface="Times New Roman" panose="02020603050405020304" pitchFamily="18" charset="0"/>
              </a:rPr>
              <a:t>Where necessary, we are making changes to those existing systems</a:t>
            </a:r>
            <a:r>
              <a:rPr lang="en-US" sz="2400" dirty="0">
                <a:solidFill>
                  <a:schemeClr val="bg1">
                    <a:lumMod val="95000"/>
                  </a:schemeClr>
                </a:solidFill>
                <a:latin typeface="+mn-lt"/>
                <a:ea typeface="YaleNew" charset="0"/>
                <a:cs typeface="Times New Roman" panose="02020603050405020304" pitchFamily="18" charset="0"/>
              </a:rPr>
              <a:t>.</a:t>
            </a:r>
          </a:p>
        </p:txBody>
      </p:sp>
      <p:graphicFrame>
        <p:nvGraphicFramePr>
          <p:cNvPr id="9" name="Chart Placeholder 45"/>
          <p:cNvGraphicFramePr>
            <a:graphicFrameLocks/>
          </p:cNvGraphicFramePr>
          <p:nvPr>
            <p:extLst/>
          </p:nvPr>
        </p:nvGraphicFramePr>
        <p:xfrm>
          <a:off x="5319943" y="856265"/>
          <a:ext cx="2396338" cy="39918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Placeholder 45"/>
          <p:cNvGraphicFramePr>
            <a:graphicFrameLocks/>
          </p:cNvGraphicFramePr>
          <p:nvPr>
            <p:extLst/>
          </p:nvPr>
        </p:nvGraphicFramePr>
        <p:xfrm>
          <a:off x="8760585" y="3806190"/>
          <a:ext cx="2406340" cy="399184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7737165" y="1147460"/>
            <a:ext cx="1964724" cy="1200329"/>
          </a:xfrm>
          <a:prstGeom prst="rect">
            <a:avLst/>
          </a:prstGeom>
          <a:noFill/>
        </p:spPr>
        <p:txBody>
          <a:bodyPr wrap="square" rtlCol="0">
            <a:spAutoFit/>
          </a:bodyPr>
          <a:lstStyle/>
          <a:p>
            <a:r>
              <a:rPr lang="en-US" sz="2400" b="1" dirty="0">
                <a:solidFill>
                  <a:srgbClr val="002060"/>
                </a:solidFill>
                <a:latin typeface="Calibri" panose="020F0502020204030204" pitchFamily="34" charset="0"/>
                <a:ea typeface="YaleNew" charset="0"/>
                <a:cs typeface="YaleNew" charset="0"/>
              </a:rPr>
              <a:t>Systems Critical for Go-Live </a:t>
            </a:r>
            <a:r>
              <a:rPr lang="en-US" sz="2400" b="1" dirty="0">
                <a:solidFill>
                  <a:srgbClr val="286DC2"/>
                </a:solidFill>
                <a:latin typeface="Calibri" panose="020F0502020204030204" pitchFamily="34" charset="0"/>
                <a:ea typeface="YaleNew" charset="0"/>
                <a:cs typeface="YaleNew" charset="0"/>
              </a:rPr>
              <a:t>92</a:t>
            </a:r>
          </a:p>
        </p:txBody>
      </p:sp>
      <p:sp>
        <p:nvSpPr>
          <p:cNvPr id="11" name="TextBox 10"/>
          <p:cNvSpPr txBox="1"/>
          <p:nvPr/>
        </p:nvSpPr>
        <p:spPr>
          <a:xfrm>
            <a:off x="4814894" y="3083244"/>
            <a:ext cx="1947679" cy="830997"/>
          </a:xfrm>
          <a:prstGeom prst="rect">
            <a:avLst/>
          </a:prstGeom>
          <a:noFill/>
        </p:spPr>
        <p:txBody>
          <a:bodyPr wrap="square" rtlCol="0">
            <a:spAutoFit/>
          </a:bodyPr>
          <a:lstStyle/>
          <a:p>
            <a:r>
              <a:rPr lang="en-US" sz="2400" b="1" dirty="0">
                <a:solidFill>
                  <a:srgbClr val="002060"/>
                </a:solidFill>
                <a:latin typeface="Calibri" panose="020F0502020204030204" pitchFamily="34" charset="0"/>
                <a:ea typeface="YaleNew" charset="0"/>
                <a:cs typeface="YaleNew" charset="0"/>
              </a:rPr>
              <a:t>Other Systems  </a:t>
            </a:r>
            <a:r>
              <a:rPr lang="en-US" sz="2400" b="1" dirty="0">
                <a:solidFill>
                  <a:srgbClr val="286DC2"/>
                </a:solidFill>
                <a:latin typeface="Calibri" panose="020F0502020204030204" pitchFamily="34" charset="0"/>
                <a:ea typeface="YaleNew" charset="0"/>
                <a:cs typeface="YaleNew" charset="0"/>
              </a:rPr>
              <a:t>81</a:t>
            </a:r>
          </a:p>
        </p:txBody>
      </p:sp>
      <p:sp>
        <p:nvSpPr>
          <p:cNvPr id="12" name="TextBox 11"/>
          <p:cNvSpPr txBox="1"/>
          <p:nvPr/>
        </p:nvSpPr>
        <p:spPr>
          <a:xfrm>
            <a:off x="10264986" y="3186899"/>
            <a:ext cx="1929521" cy="830997"/>
          </a:xfrm>
          <a:prstGeom prst="rect">
            <a:avLst/>
          </a:prstGeom>
          <a:noFill/>
        </p:spPr>
        <p:txBody>
          <a:bodyPr wrap="square" rtlCol="0">
            <a:spAutoFit/>
          </a:bodyPr>
          <a:lstStyle/>
          <a:p>
            <a:r>
              <a:rPr lang="en-US" sz="2400" b="1" dirty="0">
                <a:solidFill>
                  <a:srgbClr val="002060"/>
                </a:solidFill>
                <a:latin typeface="Calibri" panose="020F0502020204030204" pitchFamily="34" charset="0"/>
                <a:ea typeface="YaleNew" charset="0"/>
                <a:cs typeface="YaleNew" charset="0"/>
              </a:rPr>
              <a:t>People Data Only </a:t>
            </a:r>
            <a:r>
              <a:rPr lang="en-US" sz="2400" b="1" dirty="0">
                <a:solidFill>
                  <a:srgbClr val="286DC2"/>
                </a:solidFill>
                <a:latin typeface="Calibri" panose="020F0502020204030204" pitchFamily="34" charset="0"/>
                <a:ea typeface="YaleNew" charset="0"/>
                <a:cs typeface="YaleNew" charset="0"/>
              </a:rPr>
              <a:t>81</a:t>
            </a:r>
          </a:p>
        </p:txBody>
      </p:sp>
      <p:sp>
        <p:nvSpPr>
          <p:cNvPr id="14" name="TextBox 13"/>
          <p:cNvSpPr txBox="1"/>
          <p:nvPr/>
        </p:nvSpPr>
        <p:spPr>
          <a:xfrm>
            <a:off x="7139763" y="5386612"/>
            <a:ext cx="1935657" cy="830997"/>
          </a:xfrm>
          <a:prstGeom prst="rect">
            <a:avLst/>
          </a:prstGeom>
          <a:noFill/>
        </p:spPr>
        <p:txBody>
          <a:bodyPr wrap="square" rtlCol="0">
            <a:spAutoFit/>
          </a:bodyPr>
          <a:lstStyle/>
          <a:p>
            <a:r>
              <a:rPr lang="en-US" sz="2400" b="1" dirty="0">
                <a:solidFill>
                  <a:srgbClr val="002060"/>
                </a:solidFill>
                <a:latin typeface="+mn-lt"/>
                <a:ea typeface="YaleNew" charset="0"/>
                <a:cs typeface="YaleNew" charset="0"/>
              </a:rPr>
              <a:t>Financial Data Only </a:t>
            </a:r>
            <a:r>
              <a:rPr lang="en-US" sz="2400" b="1" dirty="0">
                <a:solidFill>
                  <a:srgbClr val="286DC2"/>
                </a:solidFill>
                <a:latin typeface="+mn-lt"/>
                <a:ea typeface="YaleNew" charset="0"/>
                <a:cs typeface="YaleNew" charset="0"/>
              </a:rPr>
              <a:t>58</a:t>
            </a:r>
          </a:p>
        </p:txBody>
      </p:sp>
      <p:sp>
        <p:nvSpPr>
          <p:cNvPr id="15" name="TextBox 14"/>
          <p:cNvSpPr txBox="1"/>
          <p:nvPr/>
        </p:nvSpPr>
        <p:spPr>
          <a:xfrm>
            <a:off x="7750133" y="3267036"/>
            <a:ext cx="1834352" cy="1200329"/>
          </a:xfrm>
          <a:prstGeom prst="rect">
            <a:avLst/>
          </a:prstGeom>
          <a:noFill/>
        </p:spPr>
        <p:txBody>
          <a:bodyPr wrap="square" rtlCol="0">
            <a:spAutoFit/>
          </a:bodyPr>
          <a:lstStyle/>
          <a:p>
            <a:r>
              <a:rPr lang="en-US" sz="2400" b="1" dirty="0">
                <a:solidFill>
                  <a:srgbClr val="002060"/>
                </a:solidFill>
                <a:latin typeface="Calibri" panose="020F0502020204030204" pitchFamily="34" charset="0"/>
                <a:ea typeface="YaleNew" charset="0"/>
                <a:cs typeface="YaleNew" charset="0"/>
              </a:rPr>
              <a:t>Financial and People Data </a:t>
            </a:r>
            <a:r>
              <a:rPr lang="en-US" sz="2400" b="1" dirty="0">
                <a:solidFill>
                  <a:srgbClr val="286DC2"/>
                </a:solidFill>
                <a:latin typeface="+mn-lt"/>
                <a:ea typeface="YaleNew" charset="0"/>
                <a:cs typeface="YaleNew" charset="0"/>
              </a:rPr>
              <a:t>34</a:t>
            </a:r>
          </a:p>
        </p:txBody>
      </p:sp>
    </p:spTree>
    <p:extLst>
      <p:ext uri="{BB962C8B-B14F-4D97-AF65-F5344CB8AC3E}">
        <p14:creationId xmlns:p14="http://schemas.microsoft.com/office/powerpoint/2010/main" val="21108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3"/>
          <p:cNvSpPr>
            <a:spLocks noChangeArrowheads="1"/>
          </p:cNvSpPr>
          <p:nvPr/>
        </p:nvSpPr>
        <p:spPr bwMode="ltGray">
          <a:xfrm>
            <a:off x="2773510" y="1526543"/>
            <a:ext cx="4778537" cy="5246705"/>
          </a:xfrm>
          <a:prstGeom prst="rect">
            <a:avLst/>
          </a:prstGeom>
          <a:solidFill>
            <a:schemeClr val="bg1">
              <a:lumMod val="95000"/>
            </a:schemeClr>
          </a:solidFill>
          <a:ln w="9525">
            <a:solidFill>
              <a:srgbClr val="5B9BD5"/>
            </a:solidFill>
            <a:miter lim="800000"/>
            <a:headEnd/>
            <a:tailEnd/>
          </a:ln>
        </p:spPr>
        <p:txBody>
          <a:bodyPr lIns="34290" rIns="34290" anchor="t"/>
          <a:lstStyle/>
          <a:p>
            <a:pPr algn="ctr">
              <a:lnSpc>
                <a:spcPct val="90000"/>
              </a:lnSpc>
            </a:pPr>
            <a:endParaRPr lang="en-US" sz="675" kern="0" dirty="0">
              <a:solidFill>
                <a:srgbClr val="000000"/>
              </a:solidFill>
              <a:latin typeface="+mn-lt"/>
            </a:endParaRPr>
          </a:p>
        </p:txBody>
      </p:sp>
      <p:sp>
        <p:nvSpPr>
          <p:cNvPr id="146" name="Rectangle 73"/>
          <p:cNvSpPr>
            <a:spLocks noChangeArrowheads="1"/>
          </p:cNvSpPr>
          <p:nvPr/>
        </p:nvSpPr>
        <p:spPr bwMode="ltGray">
          <a:xfrm>
            <a:off x="7398979" y="1492541"/>
            <a:ext cx="4415070" cy="5280972"/>
          </a:xfrm>
          <a:prstGeom prst="rect">
            <a:avLst/>
          </a:prstGeom>
          <a:solidFill>
            <a:srgbClr val="978E86">
              <a:alpha val="34000"/>
            </a:srgbClr>
          </a:solidFill>
          <a:ln w="9525">
            <a:solidFill>
              <a:srgbClr val="8099CC"/>
            </a:solidFill>
            <a:miter lim="800000"/>
            <a:headEnd/>
            <a:tailEnd/>
          </a:ln>
        </p:spPr>
        <p:txBody>
          <a:bodyPr lIns="34290" rIns="34290" anchor="t"/>
          <a:lstStyle/>
          <a:p>
            <a:pPr algn="ctr">
              <a:lnSpc>
                <a:spcPct val="90000"/>
              </a:lnSpc>
            </a:pPr>
            <a:endParaRPr lang="en-US" sz="675" kern="0" dirty="0">
              <a:solidFill>
                <a:srgbClr val="000000"/>
              </a:solidFill>
              <a:latin typeface="+mn-lt"/>
            </a:endParaRPr>
          </a:p>
        </p:txBody>
      </p:sp>
      <p:sp>
        <p:nvSpPr>
          <p:cNvPr id="148" name="Rectangle 73"/>
          <p:cNvSpPr>
            <a:spLocks noChangeArrowheads="1"/>
          </p:cNvSpPr>
          <p:nvPr/>
        </p:nvSpPr>
        <p:spPr bwMode="ltGray">
          <a:xfrm>
            <a:off x="192173" y="1524885"/>
            <a:ext cx="2659426" cy="5246705"/>
          </a:xfrm>
          <a:prstGeom prst="rect">
            <a:avLst/>
          </a:prstGeom>
          <a:solidFill>
            <a:srgbClr val="978E86">
              <a:alpha val="34000"/>
            </a:srgbClr>
          </a:solidFill>
          <a:ln w="9525">
            <a:solidFill>
              <a:srgbClr val="8099CC"/>
            </a:solidFill>
            <a:miter lim="800000"/>
            <a:headEnd/>
            <a:tailEnd/>
          </a:ln>
        </p:spPr>
        <p:txBody>
          <a:bodyPr lIns="34290" rIns="34290" anchor="t"/>
          <a:lstStyle/>
          <a:p>
            <a:pPr algn="ctr">
              <a:lnSpc>
                <a:spcPct val="90000"/>
              </a:lnSpc>
            </a:pPr>
            <a:endParaRPr lang="en-US" sz="675" kern="0" dirty="0">
              <a:solidFill>
                <a:srgbClr val="000000"/>
              </a:solidFill>
              <a:latin typeface="+mn-lt"/>
            </a:endParaRPr>
          </a:p>
        </p:txBody>
      </p:sp>
      <p:cxnSp>
        <p:nvCxnSpPr>
          <p:cNvPr id="151" name="Straight Connector 150"/>
          <p:cNvCxnSpPr/>
          <p:nvPr/>
        </p:nvCxnSpPr>
        <p:spPr bwMode="auto">
          <a:xfrm flipV="1">
            <a:off x="7187001" y="2288793"/>
            <a:ext cx="9945" cy="12539"/>
          </a:xfrm>
          <a:prstGeom prst="line">
            <a:avLst/>
          </a:prstGeom>
          <a:solidFill>
            <a:schemeClr val="accent1"/>
          </a:solidFill>
          <a:ln w="22225" cap="flat" cmpd="sng" algn="ctr">
            <a:noFill/>
            <a:prstDash val="solid"/>
            <a:round/>
            <a:headEnd type="none" w="med" len="med"/>
            <a:tailEnd type="none" w="med" len="med"/>
          </a:ln>
          <a:effectLst/>
        </p:spPr>
      </p:cxnSp>
      <p:sp>
        <p:nvSpPr>
          <p:cNvPr id="159" name="Pentagon 158"/>
          <p:cNvSpPr/>
          <p:nvPr/>
        </p:nvSpPr>
        <p:spPr bwMode="auto">
          <a:xfrm>
            <a:off x="164593" y="1156261"/>
            <a:ext cx="11872236" cy="601419"/>
          </a:xfrm>
          <a:prstGeom prst="homePlate">
            <a:avLst/>
          </a:prstGeom>
          <a:solidFill>
            <a:srgbClr val="002060"/>
          </a:solidFill>
          <a:ln w="38100" cap="flat" cmpd="sng" algn="ctr">
            <a:solidFill>
              <a:srgbClr val="FFFFFF"/>
            </a:solidFill>
            <a:prstDash val="solid"/>
          </a:ln>
          <a:effectLst>
            <a:outerShdw blurRad="101600" dist="76200" dir="2700000" algn="tl" rotWithShape="0">
              <a:prstClr val="black">
                <a:alpha val="60000"/>
              </a:prstClr>
            </a:outerShdw>
            <a:softEdge rad="31750"/>
          </a:effectLst>
        </p:spPr>
        <p:txBody>
          <a:bodyPr vert="horz" lIns="68572" tIns="34286" rIns="68572" bIns="34286" anchor="t" anchorCtr="0"/>
          <a:lstStyle/>
          <a:p>
            <a:pPr algn="ctr"/>
            <a:endParaRPr lang="en-US" sz="900" b="1" kern="0" dirty="0">
              <a:solidFill>
                <a:prstClr val="white"/>
              </a:solidFill>
              <a:latin typeface="+mn-lt"/>
              <a:cs typeface="Calibri" panose="020F0502020204030204" pitchFamily="34" charset="0"/>
            </a:endParaRPr>
          </a:p>
        </p:txBody>
      </p:sp>
      <p:grpSp>
        <p:nvGrpSpPr>
          <p:cNvPr id="3" name="Group 2"/>
          <p:cNvGrpSpPr/>
          <p:nvPr/>
        </p:nvGrpSpPr>
        <p:grpSpPr>
          <a:xfrm>
            <a:off x="192173" y="1234098"/>
            <a:ext cx="11724653" cy="477705"/>
            <a:chOff x="7425487" y="1231987"/>
            <a:chExt cx="4491339" cy="205740"/>
          </a:xfrm>
        </p:grpSpPr>
        <p:sp>
          <p:nvSpPr>
            <p:cNvPr id="93" name="Chevron 92"/>
            <p:cNvSpPr/>
            <p:nvPr/>
          </p:nvSpPr>
          <p:spPr bwMode="auto">
            <a:xfrm>
              <a:off x="7425487" y="1231987"/>
              <a:ext cx="1097280" cy="205740"/>
            </a:xfrm>
            <a:prstGeom prst="chevron">
              <a:avLst/>
            </a:prstGeom>
            <a:solidFill>
              <a:schemeClr val="bg1"/>
            </a:solidFill>
            <a:ln w="12700">
              <a:noFill/>
              <a:miter lim="800000"/>
              <a:headEnd type="none" w="sm" len="sm"/>
              <a:tailEnd type="none" w="sm" len="sm"/>
            </a:ln>
          </p:spPr>
          <p:txBody>
            <a:bodyPr wrap="square" lIns="0" tIns="13716" rIns="0" bIns="13716" rtlCol="0" anchor="ctr" anchorCtr="1">
              <a:noAutofit/>
            </a:bodyPr>
            <a:lstStyle/>
            <a:p>
              <a:pPr algn="ctr" eaLnBrk="0" hangingPunct="0">
                <a:lnSpc>
                  <a:spcPts val="750"/>
                </a:lnSpc>
                <a:spcBef>
                  <a:spcPct val="10000"/>
                </a:spcBef>
                <a:buClr>
                  <a:srgbClr val="000000"/>
                </a:buClr>
                <a:buSzPct val="85000"/>
              </a:pPr>
              <a:r>
                <a:rPr lang="en-US" sz="1200" b="1" dirty="0">
                  <a:solidFill>
                    <a:srgbClr val="000000"/>
                  </a:solidFill>
                  <a:latin typeface="+mn-lt"/>
                  <a:ea typeface="YaleNew" charset="0"/>
                  <a:cs typeface="Times New Roman" panose="02020603050405020304" pitchFamily="18" charset="0"/>
                </a:rPr>
                <a:t>Jan-Mar</a:t>
              </a:r>
            </a:p>
          </p:txBody>
        </p:sp>
        <p:sp>
          <p:nvSpPr>
            <p:cNvPr id="94" name="Chevron 93"/>
            <p:cNvSpPr/>
            <p:nvPr/>
          </p:nvSpPr>
          <p:spPr bwMode="auto">
            <a:xfrm>
              <a:off x="8556841" y="1231987"/>
              <a:ext cx="1097280" cy="205740"/>
            </a:xfrm>
            <a:prstGeom prst="chevron">
              <a:avLst/>
            </a:prstGeom>
            <a:solidFill>
              <a:schemeClr val="bg1"/>
            </a:solidFill>
            <a:ln w="12700">
              <a:noFill/>
              <a:miter lim="800000"/>
              <a:headEnd type="none" w="sm" len="sm"/>
              <a:tailEnd type="none" w="sm" len="sm"/>
            </a:ln>
          </p:spPr>
          <p:txBody>
            <a:bodyPr wrap="square" lIns="0" tIns="13716" rIns="0" bIns="13716" rtlCol="0" anchor="ctr" anchorCtr="1">
              <a:noAutofit/>
            </a:bodyPr>
            <a:lstStyle/>
            <a:p>
              <a:pPr algn="ctr" eaLnBrk="0" hangingPunct="0">
                <a:lnSpc>
                  <a:spcPts val="750"/>
                </a:lnSpc>
                <a:spcBef>
                  <a:spcPct val="10000"/>
                </a:spcBef>
                <a:buClr>
                  <a:srgbClr val="000000"/>
                </a:buClr>
                <a:buSzPct val="85000"/>
              </a:pPr>
              <a:r>
                <a:rPr lang="en-US" sz="1200" b="1" dirty="0">
                  <a:solidFill>
                    <a:srgbClr val="000000"/>
                  </a:solidFill>
                  <a:latin typeface="+mn-lt"/>
                  <a:ea typeface="YaleNew" charset="0"/>
                  <a:cs typeface="Times New Roman" panose="02020603050405020304" pitchFamily="18" charset="0"/>
                </a:rPr>
                <a:t>Apr-Jun</a:t>
              </a:r>
              <a:endParaRPr lang="en-US" sz="1400" b="1" dirty="0">
                <a:solidFill>
                  <a:srgbClr val="000000"/>
                </a:solidFill>
                <a:latin typeface="+mn-lt"/>
                <a:ea typeface="YaleNew" charset="0"/>
                <a:cs typeface="Times New Roman" panose="02020603050405020304" pitchFamily="18" charset="0"/>
              </a:endParaRPr>
            </a:p>
          </p:txBody>
        </p:sp>
        <p:sp>
          <p:nvSpPr>
            <p:cNvPr id="96" name="Chevron 95"/>
            <p:cNvSpPr/>
            <p:nvPr/>
          </p:nvSpPr>
          <p:spPr bwMode="auto">
            <a:xfrm>
              <a:off x="9688195" y="1231987"/>
              <a:ext cx="1097280" cy="205740"/>
            </a:xfrm>
            <a:prstGeom prst="chevron">
              <a:avLst/>
            </a:prstGeom>
            <a:solidFill>
              <a:schemeClr val="bg1"/>
            </a:solidFill>
            <a:ln w="12700">
              <a:noFill/>
              <a:miter lim="800000"/>
              <a:headEnd type="none" w="sm" len="sm"/>
              <a:tailEnd type="none" w="sm" len="sm"/>
            </a:ln>
          </p:spPr>
          <p:txBody>
            <a:bodyPr wrap="square" lIns="0" tIns="13716" rIns="0" bIns="13716" rtlCol="0" anchor="ctr" anchorCtr="1">
              <a:noAutofit/>
            </a:bodyPr>
            <a:lstStyle/>
            <a:p>
              <a:pPr algn="ctr" eaLnBrk="0" hangingPunct="0">
                <a:lnSpc>
                  <a:spcPts val="750"/>
                </a:lnSpc>
                <a:spcBef>
                  <a:spcPct val="10000"/>
                </a:spcBef>
                <a:buClr>
                  <a:srgbClr val="000000"/>
                </a:buClr>
                <a:buSzPct val="85000"/>
              </a:pPr>
              <a:r>
                <a:rPr lang="en-US" sz="1200" b="1" dirty="0">
                  <a:solidFill>
                    <a:srgbClr val="000000"/>
                  </a:solidFill>
                  <a:latin typeface="+mn-lt"/>
                  <a:ea typeface="YaleNew" charset="0"/>
                  <a:cs typeface="Times New Roman" panose="02020603050405020304" pitchFamily="18" charset="0"/>
                </a:rPr>
                <a:t>Jul-Sept</a:t>
              </a:r>
              <a:endParaRPr lang="en-US" sz="1400" b="1" dirty="0">
                <a:solidFill>
                  <a:srgbClr val="000000"/>
                </a:solidFill>
                <a:latin typeface="+mn-lt"/>
                <a:ea typeface="YaleNew" charset="0"/>
                <a:cs typeface="Times New Roman" panose="02020603050405020304" pitchFamily="18" charset="0"/>
              </a:endParaRPr>
            </a:p>
          </p:txBody>
        </p:sp>
        <p:sp>
          <p:nvSpPr>
            <p:cNvPr id="97" name="Chevron 96"/>
            <p:cNvSpPr/>
            <p:nvPr/>
          </p:nvSpPr>
          <p:spPr bwMode="auto">
            <a:xfrm>
              <a:off x="10819546" y="1231987"/>
              <a:ext cx="1097280" cy="205740"/>
            </a:xfrm>
            <a:prstGeom prst="chevron">
              <a:avLst/>
            </a:prstGeom>
            <a:solidFill>
              <a:schemeClr val="bg1"/>
            </a:solidFill>
            <a:ln w="12700">
              <a:noFill/>
              <a:miter lim="800000"/>
              <a:headEnd type="none" w="sm" len="sm"/>
              <a:tailEnd type="none" w="sm" len="sm"/>
            </a:ln>
          </p:spPr>
          <p:txBody>
            <a:bodyPr wrap="square" lIns="0" tIns="13716" rIns="0" bIns="13716" rtlCol="0" anchor="ctr" anchorCtr="1">
              <a:noAutofit/>
            </a:bodyPr>
            <a:lstStyle/>
            <a:p>
              <a:pPr algn="ctr" eaLnBrk="0" hangingPunct="0">
                <a:lnSpc>
                  <a:spcPts val="750"/>
                </a:lnSpc>
                <a:spcBef>
                  <a:spcPct val="10000"/>
                </a:spcBef>
                <a:buClr>
                  <a:srgbClr val="000000"/>
                </a:buClr>
                <a:buSzPct val="85000"/>
              </a:pPr>
              <a:r>
                <a:rPr lang="en-US" sz="1200" b="1" dirty="0">
                  <a:solidFill>
                    <a:srgbClr val="000000"/>
                  </a:solidFill>
                  <a:latin typeface="+mn-lt"/>
                  <a:ea typeface="YaleNew" charset="0"/>
                  <a:cs typeface="Times New Roman" panose="02020603050405020304" pitchFamily="18" charset="0"/>
                </a:rPr>
                <a:t>Oct-Dec</a:t>
              </a:r>
              <a:endParaRPr lang="en-US" sz="1400" b="1" dirty="0">
                <a:solidFill>
                  <a:srgbClr val="000000"/>
                </a:solidFill>
                <a:latin typeface="+mn-lt"/>
                <a:ea typeface="YaleNew" charset="0"/>
                <a:cs typeface="Times New Roman" panose="02020603050405020304" pitchFamily="18" charset="0"/>
              </a:endParaRPr>
            </a:p>
          </p:txBody>
        </p:sp>
      </p:grpSp>
      <p:sp>
        <p:nvSpPr>
          <p:cNvPr id="62" name="Rectangle 73"/>
          <p:cNvSpPr>
            <a:spLocks noChangeArrowheads="1"/>
          </p:cNvSpPr>
          <p:nvPr/>
        </p:nvSpPr>
        <p:spPr bwMode="ltGray">
          <a:xfrm>
            <a:off x="4855333" y="2312078"/>
            <a:ext cx="2320865" cy="628133"/>
          </a:xfrm>
          <a:prstGeom prst="roundRect">
            <a:avLst>
              <a:gd name="adj" fmla="val 42630"/>
            </a:avLst>
          </a:prstGeom>
          <a:solidFill>
            <a:srgbClr val="002060"/>
          </a:solidFill>
          <a:ln w="9525">
            <a:noFill/>
            <a:miter lim="800000"/>
            <a:headEnd/>
            <a:tailEnd/>
          </a:ln>
        </p:spPr>
        <p:txBody>
          <a:bodyPr lIns="34290" rIns="34290" anchor="ctr"/>
          <a:lstStyle/>
          <a:p>
            <a:pPr algn="ctr">
              <a:lnSpc>
                <a:spcPct val="90000"/>
              </a:lnSpc>
            </a:pPr>
            <a:r>
              <a:rPr lang="en-US" sz="2000" kern="0" dirty="0">
                <a:solidFill>
                  <a:schemeClr val="bg1"/>
                </a:solidFill>
                <a:latin typeface="+mn-lt"/>
                <a:ea typeface="YaleNew" charset="0"/>
                <a:cs typeface="Times New Roman" panose="02020603050405020304" pitchFamily="18" charset="0"/>
              </a:rPr>
              <a:t>Training</a:t>
            </a:r>
            <a:endParaRPr lang="en-US" sz="1600" kern="0" dirty="0">
              <a:solidFill>
                <a:schemeClr val="bg1"/>
              </a:solidFill>
              <a:latin typeface="+mn-lt"/>
              <a:ea typeface="YaleNew" charset="0"/>
              <a:cs typeface="Times New Roman" panose="02020603050405020304" pitchFamily="18" charset="0"/>
            </a:endParaRPr>
          </a:p>
        </p:txBody>
      </p:sp>
      <p:sp>
        <p:nvSpPr>
          <p:cNvPr id="66" name="TextBox 65"/>
          <p:cNvSpPr txBox="1"/>
          <p:nvPr/>
        </p:nvSpPr>
        <p:spPr>
          <a:xfrm>
            <a:off x="6200019" y="1825591"/>
            <a:ext cx="2287963" cy="418576"/>
          </a:xfrm>
          <a:prstGeom prst="rect">
            <a:avLst/>
          </a:prstGeom>
          <a:ln>
            <a:noFill/>
          </a:ln>
        </p:spPr>
        <p:txBody>
          <a:bodyPr wrap="square" rtlCol="0">
            <a:spAutoFit/>
          </a:bodyPr>
          <a:lstStyle/>
          <a:p>
            <a:pPr marL="1191">
              <a:lnSpc>
                <a:spcPct val="106000"/>
              </a:lnSpc>
              <a:spcBef>
                <a:spcPct val="80000"/>
              </a:spcBef>
              <a:buClr>
                <a:srgbClr val="000000"/>
              </a:buClr>
            </a:pPr>
            <a:r>
              <a:rPr lang="en-US" sz="2000" b="1" dirty="0">
                <a:solidFill>
                  <a:srgbClr val="000000"/>
                </a:solidFill>
                <a:latin typeface="+mn-lt"/>
                <a:ea typeface="YaleNew" charset="0"/>
                <a:cs typeface="Times New Roman" panose="02020603050405020304" pitchFamily="18" charset="0"/>
              </a:rPr>
              <a:t>Financials Go-Live</a:t>
            </a:r>
          </a:p>
        </p:txBody>
      </p:sp>
      <p:sp>
        <p:nvSpPr>
          <p:cNvPr id="68" name="5-Point Star 67"/>
          <p:cNvSpPr>
            <a:spLocks noChangeAspect="1"/>
          </p:cNvSpPr>
          <p:nvPr/>
        </p:nvSpPr>
        <p:spPr bwMode="auto">
          <a:xfrm>
            <a:off x="5775532" y="1841552"/>
            <a:ext cx="443302" cy="343334"/>
          </a:xfrm>
          <a:prstGeom prst="star5">
            <a:avLst/>
          </a:prstGeom>
          <a:solidFill>
            <a:srgbClr val="FF0000"/>
          </a:solidFill>
          <a:ln w="19050">
            <a:noFill/>
            <a:miter lim="800000"/>
            <a:headEnd type="none" w="sm" len="sm"/>
            <a:tailEnd type="none" w="sm" len="sm"/>
          </a:ln>
        </p:spPr>
        <p:txBody>
          <a:bodyPr wrap="square" lIns="13716" tIns="13716" rIns="13716" bIns="13716" rtlCol="0" anchor="ctr" anchorCtr="1">
            <a:noAutofit/>
          </a:bodyPr>
          <a:lstStyle/>
          <a:p>
            <a:pPr algn="ctr">
              <a:spcBef>
                <a:spcPct val="10000"/>
              </a:spcBef>
              <a:buClr>
                <a:srgbClr val="000000"/>
              </a:buClr>
              <a:buSzPct val="85000"/>
            </a:pPr>
            <a:endParaRPr lang="en-US" sz="1200" dirty="0">
              <a:solidFill>
                <a:srgbClr val="000000"/>
              </a:solidFill>
              <a:latin typeface="+mn-lt"/>
            </a:endParaRPr>
          </a:p>
        </p:txBody>
      </p:sp>
      <p:sp>
        <p:nvSpPr>
          <p:cNvPr id="69" name="Rectangle 73"/>
          <p:cNvSpPr>
            <a:spLocks noChangeArrowheads="1"/>
          </p:cNvSpPr>
          <p:nvPr/>
        </p:nvSpPr>
        <p:spPr bwMode="ltGray">
          <a:xfrm>
            <a:off x="5208102" y="4644264"/>
            <a:ext cx="1453722" cy="737750"/>
          </a:xfrm>
          <a:prstGeom prst="roundRect">
            <a:avLst>
              <a:gd name="adj" fmla="val 42630"/>
            </a:avLst>
          </a:prstGeom>
          <a:solidFill>
            <a:srgbClr val="296DC0"/>
          </a:solidFill>
          <a:ln w="9525">
            <a:noFill/>
            <a:miter lim="800000"/>
            <a:headEnd/>
            <a:tailEnd/>
          </a:ln>
        </p:spPr>
        <p:txBody>
          <a:bodyPr lIns="34290" rIns="34290" anchor="ctr"/>
          <a:lstStyle/>
          <a:p>
            <a:pPr algn="ctr">
              <a:lnSpc>
                <a:spcPct val="90000"/>
              </a:lnSpc>
            </a:pPr>
            <a:r>
              <a:rPr lang="en-US" sz="2000" kern="0" dirty="0">
                <a:solidFill>
                  <a:schemeClr val="bg1"/>
                </a:solidFill>
                <a:latin typeface="+mn-lt"/>
                <a:ea typeface="YaleNew" charset="0"/>
                <a:cs typeface="Times New Roman" panose="02020603050405020304" pitchFamily="18" charset="0"/>
              </a:rPr>
              <a:t>Prepare for  Go-Live</a:t>
            </a:r>
            <a:endParaRPr lang="en-US" sz="1600" kern="0" dirty="0">
              <a:solidFill>
                <a:schemeClr val="bg1"/>
              </a:solidFill>
              <a:latin typeface="+mn-lt"/>
              <a:ea typeface="YaleNew" charset="0"/>
              <a:cs typeface="Times New Roman" panose="02020603050405020304" pitchFamily="18" charset="0"/>
            </a:endParaRPr>
          </a:p>
        </p:txBody>
      </p:sp>
      <p:sp>
        <p:nvSpPr>
          <p:cNvPr id="70" name="Rectangle 73"/>
          <p:cNvSpPr>
            <a:spLocks noChangeArrowheads="1"/>
          </p:cNvSpPr>
          <p:nvPr/>
        </p:nvSpPr>
        <p:spPr bwMode="ltGray">
          <a:xfrm>
            <a:off x="192173" y="5427891"/>
            <a:ext cx="11396602" cy="628133"/>
          </a:xfrm>
          <a:prstGeom prst="roundRect">
            <a:avLst>
              <a:gd name="adj" fmla="val 42630"/>
            </a:avLst>
          </a:prstGeom>
          <a:solidFill>
            <a:srgbClr val="002060"/>
          </a:solidFill>
          <a:ln w="9525">
            <a:noFill/>
            <a:miter lim="800000"/>
            <a:headEnd/>
            <a:tailEnd/>
          </a:ln>
        </p:spPr>
        <p:txBody>
          <a:bodyPr lIns="34290" rIns="34290" anchor="ctr"/>
          <a:lstStyle/>
          <a:p>
            <a:pPr algn="ctr">
              <a:lnSpc>
                <a:spcPct val="90000"/>
              </a:lnSpc>
            </a:pPr>
            <a:r>
              <a:rPr lang="en-US" sz="2000" kern="0" dirty="0">
                <a:solidFill>
                  <a:schemeClr val="bg1"/>
                </a:solidFill>
                <a:latin typeface="+mn-lt"/>
                <a:ea typeface="YaleNew" charset="0"/>
                <a:cs typeface="Times New Roman" panose="02020603050405020304" pitchFamily="18" charset="0"/>
              </a:rPr>
              <a:t>HR/Payroll/Academic Optimization</a:t>
            </a:r>
            <a:endParaRPr lang="en-US" sz="1600" kern="0" dirty="0">
              <a:solidFill>
                <a:schemeClr val="bg1"/>
              </a:solidFill>
              <a:latin typeface="+mn-lt"/>
              <a:ea typeface="YaleNew" charset="0"/>
              <a:cs typeface="Times New Roman" panose="02020603050405020304" pitchFamily="18" charset="0"/>
            </a:endParaRPr>
          </a:p>
        </p:txBody>
      </p:sp>
      <p:sp>
        <p:nvSpPr>
          <p:cNvPr id="79" name="Rectangle 73"/>
          <p:cNvSpPr>
            <a:spLocks noChangeArrowheads="1"/>
          </p:cNvSpPr>
          <p:nvPr/>
        </p:nvSpPr>
        <p:spPr bwMode="ltGray">
          <a:xfrm>
            <a:off x="2440736" y="3989053"/>
            <a:ext cx="3457917" cy="628133"/>
          </a:xfrm>
          <a:prstGeom prst="roundRect">
            <a:avLst>
              <a:gd name="adj" fmla="val 42630"/>
            </a:avLst>
          </a:prstGeom>
          <a:solidFill>
            <a:srgbClr val="002060"/>
          </a:solidFill>
          <a:ln w="9525">
            <a:noFill/>
            <a:miter lim="800000"/>
            <a:headEnd/>
            <a:tailEnd/>
          </a:ln>
        </p:spPr>
        <p:txBody>
          <a:bodyPr lIns="34290" rIns="34290" anchor="ctr"/>
          <a:lstStyle/>
          <a:p>
            <a:pPr algn="ctr">
              <a:lnSpc>
                <a:spcPct val="90000"/>
              </a:lnSpc>
            </a:pPr>
            <a:r>
              <a:rPr lang="en-US" sz="2000" kern="0" dirty="0">
                <a:solidFill>
                  <a:schemeClr val="bg1"/>
                </a:solidFill>
                <a:latin typeface="+mn-lt"/>
                <a:ea typeface="YaleNew" charset="0"/>
                <a:cs typeface="Times New Roman" panose="02020603050405020304" pitchFamily="18" charset="0"/>
              </a:rPr>
              <a:t>Weekly Updates, Supervisor Updates, Information Sessions</a:t>
            </a:r>
            <a:endParaRPr lang="en-US" sz="1600" kern="0" dirty="0">
              <a:solidFill>
                <a:schemeClr val="bg1"/>
              </a:solidFill>
              <a:latin typeface="+mn-lt"/>
              <a:ea typeface="YaleNew" charset="0"/>
              <a:cs typeface="Times New Roman" panose="02020603050405020304" pitchFamily="18" charset="0"/>
            </a:endParaRPr>
          </a:p>
        </p:txBody>
      </p:sp>
      <p:sp>
        <p:nvSpPr>
          <p:cNvPr id="81" name="Rectangle 73"/>
          <p:cNvSpPr>
            <a:spLocks noChangeArrowheads="1"/>
          </p:cNvSpPr>
          <p:nvPr/>
        </p:nvSpPr>
        <p:spPr bwMode="ltGray">
          <a:xfrm>
            <a:off x="5775531" y="3040043"/>
            <a:ext cx="3453135" cy="876204"/>
          </a:xfrm>
          <a:prstGeom prst="roundRect">
            <a:avLst>
              <a:gd name="adj" fmla="val 42630"/>
            </a:avLst>
          </a:prstGeom>
          <a:solidFill>
            <a:srgbClr val="296DC0"/>
          </a:solidFill>
          <a:ln w="9525">
            <a:noFill/>
            <a:miter lim="800000"/>
            <a:headEnd/>
            <a:tailEnd/>
          </a:ln>
        </p:spPr>
        <p:txBody>
          <a:bodyPr lIns="34290" rIns="34290" anchor="ctr"/>
          <a:lstStyle/>
          <a:p>
            <a:pPr algn="ctr">
              <a:lnSpc>
                <a:spcPct val="90000"/>
              </a:lnSpc>
            </a:pPr>
            <a:r>
              <a:rPr lang="en-US" sz="2000" kern="0" dirty="0">
                <a:solidFill>
                  <a:schemeClr val="bg1"/>
                </a:solidFill>
                <a:latin typeface="+mn-lt"/>
                <a:ea typeface="YaleNew" charset="0"/>
                <a:cs typeface="Times New Roman" panose="02020603050405020304" pitchFamily="18" charset="0"/>
              </a:rPr>
              <a:t>Post Go-Live Support (including YSS, ESC, ITS Help Desk)</a:t>
            </a:r>
            <a:endParaRPr lang="en-US" sz="1600" kern="0" dirty="0">
              <a:solidFill>
                <a:schemeClr val="bg1"/>
              </a:solidFill>
              <a:latin typeface="+mn-lt"/>
              <a:ea typeface="YaleNew" charset="0"/>
              <a:cs typeface="Times New Roman" panose="02020603050405020304" pitchFamily="18" charset="0"/>
            </a:endParaRPr>
          </a:p>
        </p:txBody>
      </p:sp>
      <p:sp>
        <p:nvSpPr>
          <p:cNvPr id="41" name="TextBox 40"/>
          <p:cNvSpPr txBox="1"/>
          <p:nvPr/>
        </p:nvSpPr>
        <p:spPr>
          <a:xfrm>
            <a:off x="47600" y="736710"/>
            <a:ext cx="928829" cy="483850"/>
          </a:xfrm>
          <a:prstGeom prst="rect">
            <a:avLst/>
          </a:prstGeom>
        </p:spPr>
        <p:txBody>
          <a:bodyPr wrap="square" rtlCol="0">
            <a:spAutoFit/>
          </a:bodyPr>
          <a:lstStyle/>
          <a:p>
            <a:pPr marL="1191" algn="ctr">
              <a:lnSpc>
                <a:spcPct val="106000"/>
              </a:lnSpc>
              <a:spcBef>
                <a:spcPct val="80000"/>
              </a:spcBef>
              <a:buClr>
                <a:srgbClr val="000000"/>
              </a:buClr>
            </a:pPr>
            <a:r>
              <a:rPr lang="en-US" sz="2400" b="1" dirty="0">
                <a:solidFill>
                  <a:srgbClr val="0067AB"/>
                </a:solidFill>
                <a:latin typeface="+mn-lt"/>
                <a:ea typeface="YaleNew" charset="0"/>
                <a:cs typeface="YaleNew" charset="0"/>
              </a:rPr>
              <a:t>2017</a:t>
            </a:r>
          </a:p>
        </p:txBody>
      </p:sp>
      <p:sp>
        <p:nvSpPr>
          <p:cNvPr id="42" name="TextBox 41"/>
          <p:cNvSpPr txBox="1"/>
          <p:nvPr/>
        </p:nvSpPr>
        <p:spPr>
          <a:xfrm>
            <a:off x="10880586" y="763271"/>
            <a:ext cx="928829" cy="483850"/>
          </a:xfrm>
          <a:prstGeom prst="rect">
            <a:avLst/>
          </a:prstGeom>
        </p:spPr>
        <p:txBody>
          <a:bodyPr wrap="square" rtlCol="0">
            <a:spAutoFit/>
          </a:bodyPr>
          <a:lstStyle/>
          <a:p>
            <a:pPr marL="1191" algn="ctr">
              <a:lnSpc>
                <a:spcPct val="106000"/>
              </a:lnSpc>
              <a:spcBef>
                <a:spcPct val="80000"/>
              </a:spcBef>
              <a:buClr>
                <a:srgbClr val="000000"/>
              </a:buClr>
            </a:pPr>
            <a:r>
              <a:rPr lang="en-US" sz="2400" b="1" dirty="0">
                <a:solidFill>
                  <a:srgbClr val="0067AB"/>
                </a:solidFill>
                <a:latin typeface="+mn-lt"/>
                <a:ea typeface="YaleNew" charset="0"/>
                <a:cs typeface="YaleNew" charset="0"/>
              </a:rPr>
              <a:t>2018</a:t>
            </a:r>
          </a:p>
        </p:txBody>
      </p:sp>
      <p:pic>
        <p:nvPicPr>
          <p:cNvPr id="43" name="Picture 42"/>
          <p:cNvPicPr>
            <a:picLocks noChangeAspect="1"/>
          </p:cNvPicPr>
          <p:nvPr/>
        </p:nvPicPr>
        <p:blipFill>
          <a:blip r:embed="rId3">
            <a:clrChange>
              <a:clrFrom>
                <a:srgbClr val="FFFFFF"/>
              </a:clrFrom>
              <a:clrTo>
                <a:srgbClr val="FFFFFF">
                  <a:alpha val="0"/>
                </a:srgbClr>
              </a:clrTo>
            </a:clrChange>
          </a:blip>
          <a:stretch>
            <a:fillRect/>
          </a:stretch>
        </p:blipFill>
        <p:spPr>
          <a:xfrm>
            <a:off x="1662874" y="804126"/>
            <a:ext cx="777862" cy="408377"/>
          </a:xfrm>
          <a:prstGeom prst="rect">
            <a:avLst/>
          </a:prstGeom>
        </p:spPr>
      </p:pic>
      <p:pic>
        <p:nvPicPr>
          <p:cNvPr id="44" name="Picture 43"/>
          <p:cNvPicPr>
            <a:picLocks noChangeAspect="1"/>
          </p:cNvPicPr>
          <p:nvPr/>
        </p:nvPicPr>
        <p:blipFill>
          <a:blip r:embed="rId3">
            <a:clrChange>
              <a:clrFrom>
                <a:srgbClr val="FFFFFF"/>
              </a:clrFrom>
              <a:clrTo>
                <a:srgbClr val="FFFFFF">
                  <a:alpha val="0"/>
                </a:srgbClr>
              </a:clrTo>
            </a:clrChange>
          </a:blip>
          <a:stretch>
            <a:fillRect/>
          </a:stretch>
        </p:blipFill>
        <p:spPr>
          <a:xfrm>
            <a:off x="8487982" y="801007"/>
            <a:ext cx="777862" cy="408377"/>
          </a:xfrm>
          <a:prstGeom prst="rect">
            <a:avLst/>
          </a:prstGeom>
        </p:spPr>
      </p:pic>
      <p:sp>
        <p:nvSpPr>
          <p:cNvPr id="2" name="Right Arrow 1"/>
          <p:cNvSpPr/>
          <p:nvPr/>
        </p:nvSpPr>
        <p:spPr>
          <a:xfrm>
            <a:off x="10901546" y="5282445"/>
            <a:ext cx="900217" cy="919024"/>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73"/>
          <p:cNvSpPr>
            <a:spLocks noChangeArrowheads="1"/>
          </p:cNvSpPr>
          <p:nvPr/>
        </p:nvSpPr>
        <p:spPr bwMode="ltGray">
          <a:xfrm>
            <a:off x="3388995" y="3040042"/>
            <a:ext cx="1466338" cy="876205"/>
          </a:xfrm>
          <a:prstGeom prst="roundRect">
            <a:avLst>
              <a:gd name="adj" fmla="val 42630"/>
            </a:avLst>
          </a:prstGeom>
          <a:solidFill>
            <a:srgbClr val="296DC0"/>
          </a:solidFill>
          <a:ln w="9525">
            <a:noFill/>
            <a:miter lim="800000"/>
            <a:headEnd/>
            <a:tailEnd/>
          </a:ln>
        </p:spPr>
        <p:txBody>
          <a:bodyPr lIns="34290" rIns="34290" anchor="ctr"/>
          <a:lstStyle/>
          <a:p>
            <a:pPr algn="ctr">
              <a:lnSpc>
                <a:spcPct val="90000"/>
              </a:lnSpc>
            </a:pPr>
            <a:r>
              <a:rPr lang="en-US" sz="2000" kern="0" dirty="0">
                <a:solidFill>
                  <a:schemeClr val="bg1"/>
                </a:solidFill>
                <a:latin typeface="+mn-lt"/>
                <a:ea typeface="YaleNew" charset="0"/>
                <a:cs typeface="Times New Roman" panose="02020603050405020304" pitchFamily="18" charset="0"/>
              </a:rPr>
              <a:t>User Testing</a:t>
            </a:r>
            <a:endParaRPr lang="en-US" sz="1600" kern="0" dirty="0">
              <a:solidFill>
                <a:schemeClr val="bg1"/>
              </a:solidFill>
              <a:latin typeface="+mn-lt"/>
              <a:ea typeface="YaleNew" charset="0"/>
              <a:cs typeface="Times New Roman" panose="02020603050405020304" pitchFamily="18" charset="0"/>
            </a:endParaRPr>
          </a:p>
        </p:txBody>
      </p:sp>
      <p:sp>
        <p:nvSpPr>
          <p:cNvPr id="26" name="Rectangle 73"/>
          <p:cNvSpPr>
            <a:spLocks noChangeArrowheads="1"/>
          </p:cNvSpPr>
          <p:nvPr/>
        </p:nvSpPr>
        <p:spPr bwMode="ltGray">
          <a:xfrm>
            <a:off x="8883920" y="6138433"/>
            <a:ext cx="2633522" cy="628133"/>
          </a:xfrm>
          <a:prstGeom prst="roundRect">
            <a:avLst>
              <a:gd name="adj" fmla="val 42630"/>
            </a:avLst>
          </a:prstGeom>
          <a:solidFill>
            <a:srgbClr val="296DC0"/>
          </a:solidFill>
          <a:ln w="9525">
            <a:noFill/>
            <a:miter lim="800000"/>
            <a:headEnd/>
            <a:tailEnd/>
          </a:ln>
        </p:spPr>
        <p:txBody>
          <a:bodyPr lIns="34290" rIns="34290" anchor="ctr"/>
          <a:lstStyle/>
          <a:p>
            <a:pPr algn="ctr">
              <a:lnSpc>
                <a:spcPct val="90000"/>
              </a:lnSpc>
            </a:pPr>
            <a:r>
              <a:rPr lang="en-US" sz="2000" kern="0" dirty="0">
                <a:solidFill>
                  <a:schemeClr val="bg1"/>
                </a:solidFill>
                <a:latin typeface="+mn-lt"/>
                <a:ea typeface="YaleNew" charset="0"/>
                <a:cs typeface="Times New Roman" panose="02020603050405020304" pitchFamily="18" charset="0"/>
              </a:rPr>
              <a:t>Financials Optimization</a:t>
            </a:r>
            <a:endParaRPr lang="en-US" sz="1600" kern="0" dirty="0">
              <a:solidFill>
                <a:schemeClr val="bg1"/>
              </a:solidFill>
              <a:latin typeface="+mn-lt"/>
              <a:ea typeface="YaleNew" charset="0"/>
              <a:cs typeface="Times New Roman" panose="02020603050405020304" pitchFamily="18" charset="0"/>
            </a:endParaRPr>
          </a:p>
        </p:txBody>
      </p:sp>
      <p:sp>
        <p:nvSpPr>
          <p:cNvPr id="28" name="Right Arrow 27"/>
          <p:cNvSpPr/>
          <p:nvPr/>
        </p:nvSpPr>
        <p:spPr>
          <a:xfrm>
            <a:off x="10900097" y="5977269"/>
            <a:ext cx="900217" cy="919024"/>
          </a:xfrm>
          <a:prstGeom prst="rightArrow">
            <a:avLst/>
          </a:prstGeom>
          <a:solidFill>
            <a:srgbClr val="296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itle 1"/>
          <p:cNvSpPr>
            <a:spLocks noGrp="1"/>
          </p:cNvSpPr>
          <p:nvPr>
            <p:ph type="title"/>
          </p:nvPr>
        </p:nvSpPr>
        <p:spPr>
          <a:xfrm>
            <a:off x="274320" y="74559"/>
            <a:ext cx="10972800" cy="672105"/>
          </a:xfrm>
        </p:spPr>
        <p:txBody>
          <a:bodyPr anchor="t">
            <a:normAutofit/>
          </a:bodyPr>
          <a:lstStyle/>
          <a:p>
            <a:r>
              <a:rPr lang="en-US" sz="3600" dirty="0">
                <a:latin typeface="Times New Roman" panose="02020603050405020304" pitchFamily="18" charset="0"/>
                <a:ea typeface="YaleNew" charset="0"/>
                <a:cs typeface="Times New Roman" panose="02020603050405020304" pitchFamily="18" charset="0"/>
              </a:rPr>
              <a:t>Timeline</a:t>
            </a:r>
          </a:p>
        </p:txBody>
      </p:sp>
    </p:spTree>
    <p:extLst>
      <p:ext uri="{BB962C8B-B14F-4D97-AF65-F5344CB8AC3E}">
        <p14:creationId xmlns:p14="http://schemas.microsoft.com/office/powerpoint/2010/main" val="3878219683"/>
      </p:ext>
    </p:extLst>
  </p:cSld>
  <p:clrMapOvr>
    <a:masterClrMapping/>
  </p:clrMapOvr>
</p:sld>
</file>

<file path=ppt/theme/theme1.xml><?xml version="1.0" encoding="utf-8"?>
<a:theme xmlns:a="http://schemas.openxmlformats.org/drawingml/2006/main" name="1_Workday at Ya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day at Yale" id="{576862EE-72FB-4B06-8A0D-7FE523D08AC5}" vid="{8FFA9E6E-5ECC-4D3B-86A8-4FC7DD005936}"/>
    </a:ext>
  </a:extLst>
</a:theme>
</file>

<file path=ppt/theme/theme2.xml><?xml version="1.0" encoding="utf-8"?>
<a:theme xmlns:a="http://schemas.openxmlformats.org/drawingml/2006/main" name="2_Workday at Yale">
  <a:themeElements>
    <a:clrScheme name="Custom 3">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day at Yale" id="{576862EE-72FB-4B06-8A0D-7FE523D08AC5}" vid="{8FFA9E6E-5ECC-4D3B-86A8-4FC7DD005936}"/>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Workday at Yale">
  <a:themeElements>
    <a:clrScheme name="Custom 6">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438AD7"/>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day at Yale" id="{576862EE-72FB-4B06-8A0D-7FE523D08AC5}" vid="{8FFA9E6E-5ECC-4D3B-86A8-4FC7DD005936}"/>
    </a:ext>
  </a:extLst>
</a:theme>
</file>

<file path=ppt/theme/theme5.xml><?xml version="1.0" encoding="utf-8"?>
<a:theme xmlns:a="http://schemas.openxmlformats.org/drawingml/2006/main" name="Workday at Yal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day at Yale" id="{576862EE-72FB-4B06-8A0D-7FE523D08AC5}" vid="{8FFA9E6E-5ECC-4D3B-86A8-4FC7DD00593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B1632B324C6A4B8939A38814E3DF1E" ma:contentTypeVersion="0" ma:contentTypeDescription="Create a new document." ma:contentTypeScope="" ma:versionID="89e87df4d1a79cb6515598d82b1de8a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5AB355-A330-4761-B3AD-C261C09DD2A6}">
  <ds:schemaRef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17A158A8-7FCB-4E4A-B942-31EAA8B42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BF4213E-48A8-4859-8C06-9E7EF5790B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8611</TotalTime>
  <Words>1862</Words>
  <Application>Microsoft Office PowerPoint</Application>
  <PresentationFormat>Widescreen</PresentationFormat>
  <Paragraphs>422</Paragraphs>
  <Slides>32</Slides>
  <Notes>21</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32</vt:i4>
      </vt:variant>
    </vt:vector>
  </HeadingPairs>
  <TitlesOfParts>
    <vt:vector size="50" baseType="lpstr">
      <vt:lpstr>Arial</vt:lpstr>
      <vt:lpstr>Baskerville Old Face</vt:lpstr>
      <vt:lpstr>Calibri</vt:lpstr>
      <vt:lpstr>Calibri Light</vt:lpstr>
      <vt:lpstr>Cambria</vt:lpstr>
      <vt:lpstr>Garamond</vt:lpstr>
      <vt:lpstr>Georgia</vt:lpstr>
      <vt:lpstr>Times New Roman</vt:lpstr>
      <vt:lpstr>Wingdings</vt:lpstr>
      <vt:lpstr>Wingdings 2</vt:lpstr>
      <vt:lpstr>YaleDesign-Italic</vt:lpstr>
      <vt:lpstr>YaleDesign-Roman</vt:lpstr>
      <vt:lpstr>YaleNew</vt:lpstr>
      <vt:lpstr>1_Workday at Yale</vt:lpstr>
      <vt:lpstr>2_Workday at Yale</vt:lpstr>
      <vt:lpstr>3_Office Theme</vt:lpstr>
      <vt:lpstr>3_Workday at Yale</vt:lpstr>
      <vt:lpstr>Workday at Yale</vt:lpstr>
      <vt:lpstr>PowerPoint Presentation</vt:lpstr>
      <vt:lpstr>Agenda</vt:lpstr>
      <vt:lpstr>PowerPoint Presentation</vt:lpstr>
      <vt:lpstr>Workday@Yale Objectives</vt:lpstr>
      <vt:lpstr>PowerPoint Presentation</vt:lpstr>
      <vt:lpstr>Community and Communication Impacts</vt:lpstr>
      <vt:lpstr>Program Team</vt:lpstr>
      <vt:lpstr>Impacted Systems</vt:lpstr>
      <vt:lpstr>Timeline</vt:lpstr>
      <vt:lpstr>PowerPoint Presentation</vt:lpstr>
      <vt:lpstr>Cutoff Dates – Banking &amp; Settlement</vt:lpstr>
      <vt:lpstr>Cutoff Dates – Financial Accounting</vt:lpstr>
      <vt:lpstr>Cutoff Dates - Payroll</vt:lpstr>
      <vt:lpstr>Cutoff Dates – Business Assets</vt:lpstr>
      <vt:lpstr>Cutoff Dates – Non-Sponsored Accounts Receivable (AR)</vt:lpstr>
      <vt:lpstr>Cutoff Dates – Procure To Pay</vt:lpstr>
      <vt:lpstr>Cutoff Dates – Expenses </vt:lpstr>
      <vt:lpstr>Cutoff Dates – Effort Certification </vt:lpstr>
      <vt:lpstr>Cutoff Dates – Financial Management &amp; Reporting</vt:lpstr>
      <vt:lpstr>PowerPoint Presentation</vt:lpstr>
      <vt:lpstr>PowerPoint Presentation</vt:lpstr>
      <vt:lpstr>How You Can Prepare</vt:lpstr>
      <vt:lpstr>How You Can Prepare</vt:lpstr>
      <vt:lpstr>Training</vt:lpstr>
      <vt:lpstr>Training Assignments/Invitations</vt:lpstr>
      <vt:lpstr>Range of Training Resources</vt:lpstr>
      <vt:lpstr>Support</vt:lpstr>
      <vt:lpstr>What’s Next</vt:lpstr>
      <vt:lpstr>What’s Next</vt:lpstr>
      <vt:lpstr>What’s Next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Stowe, Deirdre</dc:creator>
  <cp:lastModifiedBy>Leak, Bremen</cp:lastModifiedBy>
  <cp:revision>491</cp:revision>
  <cp:lastPrinted>2017-04-20T14:00:19Z</cp:lastPrinted>
  <dcterms:created xsi:type="dcterms:W3CDTF">2016-12-14T22:17:00Z</dcterms:created>
  <dcterms:modified xsi:type="dcterms:W3CDTF">2017-05-10T03:34:24Z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0x010100EDB1632B324C6A4B8939A38814E3DF1E</vt:lpwstr>
  </property>
</Properties>
</file>