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1" r:id="rId3"/>
    <p:sldId id="260" r:id="rId4"/>
    <p:sldId id="272" r:id="rId5"/>
    <p:sldId id="261" r:id="rId6"/>
    <p:sldId id="273" r:id="rId7"/>
    <p:sldId id="256" r:id="rId8"/>
    <p:sldId id="274" r:id="rId9"/>
    <p:sldId id="257" r:id="rId10"/>
    <p:sldId id="275" r:id="rId11"/>
    <p:sldId id="265" r:id="rId12"/>
    <p:sldId id="276" r:id="rId13"/>
    <p:sldId id="266" r:id="rId14"/>
    <p:sldId id="277" r:id="rId15"/>
    <p:sldId id="267" r:id="rId16"/>
    <p:sldId id="278" r:id="rId17"/>
    <p:sldId id="268" r:id="rId18"/>
    <p:sldId id="279" r:id="rId19"/>
    <p:sldId id="269" r:id="rId20"/>
    <p:sldId id="280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6A"/>
    <a:srgbClr val="F6A01A"/>
    <a:srgbClr val="0067AB"/>
    <a:srgbClr val="3397CC"/>
    <a:srgbClr val="88BFDC"/>
    <a:srgbClr val="F9A01A"/>
    <a:srgbClr val="73AB20"/>
    <a:srgbClr val="15ACEF"/>
    <a:srgbClr val="0E90CD"/>
    <a:srgbClr val="296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9" autoAdjust="0"/>
    <p:restoredTop sz="94660"/>
  </p:normalViewPr>
  <p:slideViewPr>
    <p:cSldViewPr>
      <p:cViewPr>
        <p:scale>
          <a:sx n="60" d="100"/>
          <a:sy n="60" d="100"/>
        </p:scale>
        <p:origin x="-1854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E6F15-18AB-4FF0-A143-4BE3991269DE}" type="datetimeFigureOut">
              <a:rPr lang="en-US" smtClean="0"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5BFA5-0797-461B-9EE9-7461886B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BFA5-0797-461B-9EE9-7461886BDA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1365"/>
          </a:xfrm>
          <a:custGeom>
            <a:avLst/>
            <a:gdLst/>
            <a:ahLst/>
            <a:cxnLst/>
            <a:rect l="l" t="t" r="r" b="b"/>
            <a:pathLst>
              <a:path w="9144000" h="761365">
                <a:moveTo>
                  <a:pt x="0" y="761999"/>
                </a:moveTo>
                <a:lnTo>
                  <a:pt x="9144000" y="761999"/>
                </a:lnTo>
                <a:lnTo>
                  <a:pt x="9144000" y="1015"/>
                </a:lnTo>
                <a:lnTo>
                  <a:pt x="0" y="1015"/>
                </a:lnTo>
                <a:lnTo>
                  <a:pt x="0" y="761999"/>
                </a:lnTo>
              </a:path>
            </a:pathLst>
          </a:custGeom>
          <a:solidFill>
            <a:srgbClr val="00346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761365"/>
          </a:xfrm>
          <a:custGeom>
            <a:avLst/>
            <a:gdLst/>
            <a:ahLst/>
            <a:cxnLst/>
            <a:rect l="l" t="t" r="r" b="b"/>
            <a:pathLst>
              <a:path w="9144000" h="761365">
                <a:moveTo>
                  <a:pt x="0" y="761999"/>
                </a:moveTo>
                <a:lnTo>
                  <a:pt x="9144000" y="761999"/>
                </a:lnTo>
                <a:lnTo>
                  <a:pt x="9144000" y="1015"/>
                </a:lnTo>
              </a:path>
              <a:path w="9144000" h="761365">
                <a:moveTo>
                  <a:pt x="0" y="1015"/>
                </a:moveTo>
                <a:lnTo>
                  <a:pt x="0" y="761999"/>
                </a:lnTo>
              </a:path>
            </a:pathLst>
          </a:custGeom>
          <a:ln w="12700">
            <a:solidFill>
              <a:srgbClr val="00346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8076" y="6650735"/>
            <a:ext cx="281939" cy="14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43984" y="6675118"/>
            <a:ext cx="281939" cy="147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1365"/>
          </a:xfrm>
          <a:custGeom>
            <a:avLst/>
            <a:gdLst/>
            <a:ahLst/>
            <a:cxnLst/>
            <a:rect l="l" t="t" r="r" b="b"/>
            <a:pathLst>
              <a:path w="9144000" h="761365">
                <a:moveTo>
                  <a:pt x="0" y="761999"/>
                </a:moveTo>
                <a:lnTo>
                  <a:pt x="9144000" y="761999"/>
                </a:lnTo>
                <a:lnTo>
                  <a:pt x="9144000" y="1015"/>
                </a:lnTo>
                <a:lnTo>
                  <a:pt x="0" y="1015"/>
                </a:lnTo>
                <a:lnTo>
                  <a:pt x="0" y="761999"/>
                </a:lnTo>
              </a:path>
            </a:pathLst>
          </a:custGeom>
          <a:solidFill>
            <a:srgbClr val="00346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761365"/>
          </a:xfrm>
          <a:custGeom>
            <a:avLst/>
            <a:gdLst/>
            <a:ahLst/>
            <a:cxnLst/>
            <a:rect l="l" t="t" r="r" b="b"/>
            <a:pathLst>
              <a:path w="9144000" h="761365">
                <a:moveTo>
                  <a:pt x="0" y="761999"/>
                </a:moveTo>
                <a:lnTo>
                  <a:pt x="9144000" y="761999"/>
                </a:lnTo>
                <a:lnTo>
                  <a:pt x="9144000" y="1015"/>
                </a:lnTo>
              </a:path>
              <a:path w="9144000" h="761365">
                <a:moveTo>
                  <a:pt x="0" y="1015"/>
                </a:moveTo>
                <a:lnTo>
                  <a:pt x="0" y="761999"/>
                </a:lnTo>
              </a:path>
            </a:pathLst>
          </a:custGeom>
          <a:ln w="12700">
            <a:solidFill>
              <a:srgbClr val="00346A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18076" y="6650735"/>
            <a:ext cx="281939" cy="14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43984" y="6675118"/>
            <a:ext cx="281939" cy="1478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889" y="177165"/>
            <a:ext cx="8726220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mailto:Workday@Yale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orkday@Yale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orkday@Yale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orkday@Yale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mailto:Workday@Yale.ed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mailto:Workday@Yale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mailto:Workday@Yale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Workday@Yale.edu" TargetMode="External"/><Relationship Id="rId4" Type="http://schemas.openxmlformats.org/officeDocument/2006/relationships/hyperlink" Target="http://workday.yale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mailto:Workday@Yale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mailto:Workday@Yale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orkday@Yale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rkday.yale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mailto:Workday@Yale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685800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5800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#1: Employee Self Service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828800" y="1600200"/>
            <a:ext cx="4495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i="1" spc="-15" dirty="0">
                <a:solidFill>
                  <a:srgbClr val="296DC0"/>
                </a:solidFill>
                <a:latin typeface="+mj-lt"/>
                <a:cs typeface="Arial"/>
              </a:rPr>
              <a:t>Employee Self Service (ESS) is the functionality </a:t>
            </a:r>
            <a:r>
              <a:rPr lang="en-US" b="1" i="1" spc="-15" dirty="0">
                <a:solidFill>
                  <a:srgbClr val="296DC0"/>
                </a:solidFill>
                <a:latin typeface="+mj-lt"/>
                <a:cs typeface="Arial"/>
              </a:rPr>
              <a:t>allowing employees to initiate actions </a:t>
            </a:r>
            <a:r>
              <a:rPr lang="en-US" i="1" spc="-15" dirty="0">
                <a:solidFill>
                  <a:srgbClr val="296DC0"/>
                </a:solidFill>
                <a:latin typeface="+mj-lt"/>
                <a:cs typeface="Arial"/>
              </a:rPr>
              <a:t>such as:</a:t>
            </a:r>
          </a:p>
          <a:p>
            <a:pPr marR="63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i="1" spc="-15" dirty="0">
                <a:solidFill>
                  <a:srgbClr val="296DC0"/>
                </a:solidFill>
                <a:latin typeface="+mj-lt"/>
                <a:cs typeface="Arial"/>
              </a:rPr>
              <a:t>Managing personal information</a:t>
            </a:r>
          </a:p>
          <a:p>
            <a:pPr marR="63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i="1" spc="-15" dirty="0">
                <a:solidFill>
                  <a:srgbClr val="296DC0"/>
                </a:solidFill>
                <a:latin typeface="+mj-lt"/>
                <a:cs typeface="Arial"/>
              </a:rPr>
              <a:t>Updating </a:t>
            </a: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benefits</a:t>
            </a:r>
          </a:p>
          <a:p>
            <a:pPr marR="63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Setting-up direct deposit</a:t>
            </a:r>
            <a:endParaRPr lang="en-US" i="1" spc="-15" dirty="0">
              <a:solidFill>
                <a:srgbClr val="296DC0"/>
              </a:solidFill>
              <a:latin typeface="+mj-lt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7030" y="4495800"/>
            <a:ext cx="6667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i="1" spc="-15" dirty="0" smtClean="0">
                <a:solidFill>
                  <a:srgbClr val="73AB20"/>
                </a:solidFill>
                <a:cs typeface="Arial"/>
              </a:rPr>
              <a:t>Personal information is information </a:t>
            </a:r>
            <a:r>
              <a:rPr lang="en-US" i="1" spc="-15" dirty="0">
                <a:solidFill>
                  <a:srgbClr val="73AB20"/>
                </a:solidFill>
                <a:cs typeface="Arial"/>
              </a:rPr>
              <a:t>related to your </a:t>
            </a:r>
            <a:r>
              <a:rPr lang="en-US" b="1" i="1" spc="-15" dirty="0" smtClean="0">
                <a:solidFill>
                  <a:srgbClr val="73AB20"/>
                </a:solidFill>
                <a:cs typeface="Arial"/>
              </a:rPr>
              <a:t>individual human </a:t>
            </a:r>
            <a:r>
              <a:rPr lang="en-US" b="1" i="1" spc="-15" dirty="0">
                <a:solidFill>
                  <a:srgbClr val="73AB20"/>
                </a:solidFill>
                <a:cs typeface="Arial"/>
              </a:rPr>
              <a:t>resources and payroll elections </a:t>
            </a:r>
            <a:r>
              <a:rPr lang="en-US" i="1" spc="-15" dirty="0">
                <a:solidFill>
                  <a:srgbClr val="73AB20"/>
                </a:solidFill>
                <a:cs typeface="Arial"/>
              </a:rPr>
              <a:t>(i.e., federal tax </a:t>
            </a:r>
            <a:r>
              <a:rPr lang="en-US" i="1" spc="-15" dirty="0" smtClean="0">
                <a:solidFill>
                  <a:srgbClr val="73AB20"/>
                </a:solidFill>
                <a:cs typeface="Arial"/>
              </a:rPr>
              <a:t>&amp; </a:t>
            </a:r>
            <a:r>
              <a:rPr lang="en-US" i="1" spc="-15" dirty="0">
                <a:solidFill>
                  <a:srgbClr val="73AB20"/>
                </a:solidFill>
                <a:cs typeface="Arial"/>
              </a:rPr>
              <a:t>direct deposit information, </a:t>
            </a:r>
            <a:r>
              <a:rPr lang="en-US" i="1" spc="-15" dirty="0" smtClean="0">
                <a:solidFill>
                  <a:srgbClr val="73AB20"/>
                </a:solidFill>
                <a:cs typeface="Arial"/>
              </a:rPr>
              <a:t>emergency contacts, benefit choices). Your  supervisor  will not be able to view certain information such as </a:t>
            </a:r>
            <a:r>
              <a:rPr lang="en-US" i="1" spc="-15" dirty="0">
                <a:solidFill>
                  <a:srgbClr val="73AB20"/>
                </a:solidFill>
                <a:cs typeface="Arial"/>
              </a:rPr>
              <a:t>direct deposit information and benefits enrollment/pension/retirement information.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91289" y="889396"/>
            <a:ext cx="6133310" cy="1280160"/>
            <a:chOff x="228600" y="-609600"/>
            <a:chExt cx="4819029" cy="1005840"/>
          </a:xfrm>
        </p:grpSpPr>
        <p:sp>
          <p:nvSpPr>
            <p:cNvPr id="14" name="TextBox 13"/>
            <p:cNvSpPr txBox="1"/>
            <p:nvPr/>
          </p:nvSpPr>
          <p:spPr>
            <a:xfrm>
              <a:off x="1600200" y="-481251"/>
              <a:ext cx="3447429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What is Employee Self Service?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28600" y="-609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76400" y="3352800"/>
            <a:ext cx="7239000" cy="1280160"/>
            <a:chOff x="3177638" y="1856388"/>
            <a:chExt cx="5687786" cy="1005840"/>
          </a:xfrm>
        </p:grpSpPr>
        <p:sp>
          <p:nvSpPr>
            <p:cNvPr id="16" name="TextBox 15"/>
            <p:cNvSpPr txBox="1"/>
            <p:nvPr/>
          </p:nvSpPr>
          <p:spPr>
            <a:xfrm>
              <a:off x="3177638" y="2341737"/>
              <a:ext cx="4011386" cy="321061"/>
            </a:xfrm>
            <a:prstGeom prst="wedgeRoundRectCallout">
              <a:avLst>
                <a:gd name="adj1" fmla="val 81983"/>
                <a:gd name="adj2" fmla="val -52031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What is considered personal information?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59584" y="1856388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451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Concept#5: Position Management</a:t>
            </a:r>
            <a:endParaRPr sz="2400" spc="-20" dirty="0"/>
          </a:p>
        </p:txBody>
      </p:sp>
      <p:sp>
        <p:nvSpPr>
          <p:cNvPr id="13" name="object 8"/>
          <p:cNvSpPr txBox="1"/>
          <p:nvPr/>
        </p:nvSpPr>
        <p:spPr>
          <a:xfrm>
            <a:off x="228600" y="1295400"/>
            <a:ext cx="8816493" cy="2316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lvl="0" indent="-285750" fontAlgn="base">
              <a:spcAft>
                <a:spcPts val="600"/>
              </a:spcAft>
              <a:buClr>
                <a:srgbClr val="296D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i="1" kern="0" dirty="0" smtClean="0">
                <a:solidFill>
                  <a:srgbClr val="00346A"/>
                </a:solidFill>
                <a:latin typeface="Calibri" pitchFamily="34" charset="0"/>
                <a:cs typeface="Calibri" pitchFamily="34" charset="0"/>
              </a:rPr>
              <a:t>Position Management allows </a:t>
            </a:r>
            <a:r>
              <a:rPr lang="en-US" b="1" i="1" kern="0" dirty="0">
                <a:solidFill>
                  <a:srgbClr val="00346A"/>
                </a:solidFill>
                <a:latin typeface="Calibri" pitchFamily="34" charset="0"/>
                <a:cs typeface="Calibri" pitchFamily="34" charset="0"/>
              </a:rPr>
              <a:t>a manager </a:t>
            </a:r>
            <a:r>
              <a:rPr lang="en-US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(or their designee) </a:t>
            </a:r>
            <a:r>
              <a:rPr lang="en-US" i="1" kern="0" dirty="0" smtClean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to:</a:t>
            </a:r>
          </a:p>
          <a:p>
            <a:pPr marL="457200" lvl="2" indent="-173038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itchFamily="34" charset="0"/>
              <a:buChar char="‒"/>
            </a:pPr>
            <a:r>
              <a:rPr lang="en-US" sz="1600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Request that an </a:t>
            </a:r>
            <a:r>
              <a:rPr lang="en-US" sz="1600" b="1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open or budgeted position be routed for review and approval </a:t>
            </a:r>
            <a:endParaRPr lang="en-US" sz="1600" b="1" i="1" kern="0" dirty="0" smtClean="0">
              <a:solidFill>
                <a:srgbClr val="00346A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lvl="2" indent="-173038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itchFamily="34" charset="0"/>
              <a:buChar char="‒"/>
            </a:pPr>
            <a:r>
              <a:rPr lang="en-US" sz="1600" i="1" kern="0" dirty="0" smtClean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Request </a:t>
            </a:r>
            <a:r>
              <a:rPr lang="en-US" sz="1600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a new position</a:t>
            </a:r>
          </a:p>
          <a:p>
            <a:pPr marL="457200" lvl="2" indent="-173038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itchFamily="34" charset="0"/>
              <a:buChar char="‒"/>
            </a:pPr>
            <a:r>
              <a:rPr lang="en-US" sz="1600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Change a position</a:t>
            </a:r>
          </a:p>
          <a:p>
            <a:pPr marL="285750" lvl="0" indent="-285750" fontAlgn="base">
              <a:spcBef>
                <a:spcPts val="600"/>
              </a:spcBef>
              <a:buClr>
                <a:srgbClr val="296D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Reporting </a:t>
            </a:r>
            <a:r>
              <a:rPr lang="en-US" b="1" i="1" kern="0" dirty="0" smtClean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in this model will allow visibility </a:t>
            </a:r>
            <a:r>
              <a:rPr lang="en-US" b="1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of open positions </a:t>
            </a:r>
            <a:endParaRPr lang="en-US" b="1" i="1" kern="0" dirty="0" smtClean="0">
              <a:solidFill>
                <a:srgbClr val="00346A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285750" lvl="0" indent="-285750" fontAlgn="base">
              <a:spcBef>
                <a:spcPts val="600"/>
              </a:spcBef>
              <a:buClr>
                <a:srgbClr val="296DC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i="1" kern="0" dirty="0" smtClean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Funding or costing for positions will be maintained in Oracle Financials until July 2016</a:t>
            </a:r>
          </a:p>
          <a:p>
            <a:pPr marL="457200" lvl="2" indent="-173038" fontAlgn="base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itchFamily="34" charset="0"/>
              <a:buChar char="‒"/>
            </a:pPr>
            <a:r>
              <a:rPr lang="en-US" sz="1600" i="1" kern="0" dirty="0">
                <a:solidFill>
                  <a:srgbClr val="00346A"/>
                </a:solidFill>
                <a:latin typeface="Calibri" panose="020F0502020204030204" pitchFamily="34" charset="0"/>
                <a:cs typeface="Calibri" pitchFamily="34" charset="0"/>
              </a:rPr>
              <a:t>After 2016, this feature will be activated in Workday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0040" y="914400"/>
            <a:ext cx="8595360" cy="365760"/>
            <a:chOff x="274320" y="2438400"/>
            <a:chExt cx="85953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182880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buFontTx/>
                <a:buNone/>
                <a:tabLst/>
                <a:defRPr/>
              </a:pPr>
              <a:r>
                <a:rPr lang="en-US" sz="1600" b="1" kern="0" dirty="0" smtClean="0">
                  <a:latin typeface="Georgia" panose="02040502050405020303" pitchFamily="18" charset="0"/>
                  <a:cs typeface="Calibri" pitchFamily="34" charset="0"/>
                </a:rPr>
                <a:t>Position Management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Calibri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7062" y="3886200"/>
            <a:ext cx="6729149" cy="2377440"/>
            <a:chOff x="837062" y="4038600"/>
            <a:chExt cx="6729149" cy="2377440"/>
          </a:xfrm>
        </p:grpSpPr>
        <p:sp>
          <p:nvSpPr>
            <p:cNvPr id="19" name="TextBox 18"/>
            <p:cNvSpPr txBox="1"/>
            <p:nvPr/>
          </p:nvSpPr>
          <p:spPr>
            <a:xfrm>
              <a:off x="837062" y="4572000"/>
              <a:ext cx="1296538" cy="96071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1588" algn="l" rtl="0" fontAlgn="base">
                <a:lnSpc>
                  <a:spcPct val="106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kern="12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Hire an employee in Workday</a:t>
              </a:r>
              <a:endParaRPr lang="en-US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2263926" y="5009620"/>
              <a:ext cx="936474" cy="0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rgbClr val="00346A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8" t="19963" r="46085" b="41977"/>
            <a:stretch/>
          </p:blipFill>
          <p:spPr bwMode="auto">
            <a:xfrm>
              <a:off x="3429000" y="4038600"/>
              <a:ext cx="4137211" cy="2377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90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Concept#6: Configuration vs. Customization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447800" y="1615440"/>
            <a:ext cx="7391400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No, unlike Yale’s legacy systems, Workday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does not allow customization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Historically, Yale’s systems were customized to respond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to the unique needs of each school or administrative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unit. This adds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a layer of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complexity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that must be addressed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(typically through coding) whenever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system changes are required.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. </a:t>
            </a:r>
            <a:endParaRPr lang="en-US" i="1" dirty="0">
              <a:solidFill>
                <a:srgbClr val="296DC0"/>
              </a:solidFill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6199" y="914400"/>
            <a:ext cx="7391401" cy="1280160"/>
            <a:chOff x="228600" y="-609600"/>
            <a:chExt cx="5807529" cy="1005840"/>
          </a:xfrm>
        </p:grpSpPr>
        <p:sp>
          <p:nvSpPr>
            <p:cNvPr id="22" name="TextBox 21"/>
            <p:cNvSpPr txBox="1"/>
            <p:nvPr/>
          </p:nvSpPr>
          <p:spPr>
            <a:xfrm>
              <a:off x="1752600" y="-481251"/>
              <a:ext cx="4283529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Can Workday be customized?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3" name="Picture 22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28600" y="-609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41763" y="2895600"/>
            <a:ext cx="8068887" cy="1280160"/>
            <a:chOff x="2464624" y="2007326"/>
            <a:chExt cx="6339840" cy="1005840"/>
          </a:xfrm>
        </p:grpSpPr>
        <p:sp>
          <p:nvSpPr>
            <p:cNvPr id="25" name="TextBox 24"/>
            <p:cNvSpPr txBox="1"/>
            <p:nvPr/>
          </p:nvSpPr>
          <p:spPr>
            <a:xfrm>
              <a:off x="2464624" y="2344851"/>
              <a:ext cx="4343400" cy="321061"/>
            </a:xfrm>
            <a:prstGeom prst="wedgeRoundRectCallout">
              <a:avLst>
                <a:gd name="adj1" fmla="val 82336"/>
                <a:gd name="adj2" fmla="val -82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What does “Workday is configurable” mean?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98624" y="20073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8"/>
          <p:cNvSpPr txBox="1"/>
          <p:nvPr/>
        </p:nvSpPr>
        <p:spPr>
          <a:xfrm>
            <a:off x="228600" y="4155519"/>
            <a:ext cx="8686800" cy="209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Workday is designed to be configurable, offering Yale flexibility in designing the look and feel of the system.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This allows Yale to make modifications to the system that reflect the organization’s </a:t>
            </a:r>
            <a:r>
              <a:rPr lang="en-US" i="1" dirty="0">
                <a:solidFill>
                  <a:srgbClr val="73AB20"/>
                </a:solidFill>
                <a:cs typeface="Calibri" pitchFamily="34" charset="0"/>
              </a:rPr>
              <a:t>unique business </a:t>
            </a: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needs, but prevents changes from being made that will disrupt the business in the future when software upgrades are required..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Because Workday is configurable, system updates are deployed in a fraction of the time and cost of traditional legacy ERP systems</a:t>
            </a:r>
            <a:endParaRPr lang="en-US" i="1" dirty="0" smtClean="0">
              <a:solidFill>
                <a:srgbClr val="73AB2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Concept#6: Configuration vs. Customization</a:t>
            </a:r>
            <a:endParaRPr sz="2400" spc="-20" dirty="0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4320" y="1066800"/>
            <a:ext cx="8595360" cy="365760"/>
            <a:chOff x="274320" y="2438400"/>
            <a:chExt cx="85953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173736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Benefits of Configuration vs. Customization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4840" y="1447800"/>
            <a:ext cx="4450080" cy="2209801"/>
            <a:chOff x="4678680" y="4588291"/>
            <a:chExt cx="4450080" cy="2209801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5166360" y="5155050"/>
              <a:ext cx="3962400" cy="16430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marL="0" lvl="1" algn="ctr"/>
              <a:r>
                <a:rPr lang="en-US" sz="1400" b="1" i="1" dirty="0" smtClean="0">
                  <a:solidFill>
                    <a:srgbClr val="00346A"/>
                  </a:solidFill>
                </a:rPr>
                <a:t>             </a:t>
              </a:r>
            </a:p>
            <a:p>
              <a:pPr marL="0" lvl="1" algn="ctr"/>
              <a:r>
                <a:rPr lang="en-US" sz="1600" b="1" i="1" dirty="0" smtClean="0">
                  <a:solidFill>
                    <a:srgbClr val="00346A"/>
                  </a:solidFill>
                </a:rPr>
                <a:t>Workday releases new functionality 2x annually, so all Workday users are on the same version of the system at the same time, promoting </a:t>
              </a:r>
              <a:r>
                <a:rPr lang="en-US" sz="1600" b="1" i="1" dirty="0" smtClean="0">
                  <a:solidFill>
                    <a:srgbClr val="00346A"/>
                  </a:solidFill>
                </a:rPr>
                <a:t>consistency </a:t>
              </a:r>
              <a:r>
                <a:rPr lang="en-US" sz="1600" b="1" i="1" dirty="0" smtClean="0">
                  <a:solidFill>
                    <a:srgbClr val="00346A"/>
                  </a:solidFill>
                </a:rPr>
                <a:t>and collaboration. </a:t>
              </a:r>
              <a:endParaRPr lang="en-US" sz="1400" i="1" dirty="0" smtClean="0">
                <a:solidFill>
                  <a:srgbClr val="00346A"/>
                </a:solidFill>
              </a:endParaRPr>
            </a:p>
          </p:txBody>
        </p:sp>
        <p:sp>
          <p:nvSpPr>
            <p:cNvPr id="28" name="Cloud 27"/>
            <p:cNvSpPr/>
            <p:nvPr/>
          </p:nvSpPr>
          <p:spPr>
            <a:xfrm>
              <a:off x="4678680" y="4588291"/>
              <a:ext cx="1432560" cy="91440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46A"/>
                  </a:solidFill>
                </a:rPr>
                <a:t>Did You Know…</a:t>
              </a:r>
              <a:endParaRPr lang="en-US" sz="1600" b="1" dirty="0">
                <a:solidFill>
                  <a:srgbClr val="00346A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447800"/>
            <a:ext cx="4181803" cy="2209802"/>
            <a:chOff x="152400" y="1654066"/>
            <a:chExt cx="4181803" cy="2209802"/>
          </a:xfrm>
        </p:grpSpPr>
        <p:sp>
          <p:nvSpPr>
            <p:cNvPr id="13" name="object 8"/>
            <p:cNvSpPr txBox="1"/>
            <p:nvPr/>
          </p:nvSpPr>
          <p:spPr>
            <a:xfrm>
              <a:off x="493723" y="2198490"/>
              <a:ext cx="3840480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square" lIns="182880" tIns="45720" bIns="45720" anchor="ctr">
              <a:noAutofit/>
            </a:bodyPr>
            <a:lstStyle>
              <a:defPPr>
                <a:defRPr lang="en-US"/>
              </a:defPPr>
              <a:lvl2pPr marL="0" lvl="1" algn="ctr">
                <a:defRPr sz="1400" b="1" i="1">
                  <a:solidFill>
                    <a:schemeClr val="accent1"/>
                  </a:solidFill>
                </a:defRPr>
              </a:lvl2pPr>
            </a:lstStyle>
            <a:p>
              <a:pPr algn="ctr">
                <a:spcAft>
                  <a:spcPts val="200"/>
                </a:spcAft>
              </a:pPr>
              <a:r>
                <a:rPr lang="en-US" sz="1600" b="1" i="1" dirty="0">
                  <a:solidFill>
                    <a:srgbClr val="00346A"/>
                  </a:solidFill>
                </a:rPr>
                <a:t>Configuration:</a:t>
              </a:r>
            </a:p>
            <a:p>
              <a:pPr marL="285750" indent="-285750">
                <a:buClr>
                  <a:srgbClr val="296DC0"/>
                </a:buClr>
                <a:buFont typeface="Wingdings" panose="05000000000000000000" pitchFamily="2" charset="2"/>
                <a:buChar char="§"/>
              </a:pPr>
              <a:r>
                <a:rPr lang="en-US" sz="1600" b="1" i="1" dirty="0">
                  <a:solidFill>
                    <a:srgbClr val="00346A"/>
                  </a:solidFill>
                </a:rPr>
                <a:t>Is less costly to implement</a:t>
              </a:r>
            </a:p>
            <a:p>
              <a:pPr marL="285750" indent="-285750">
                <a:buClr>
                  <a:srgbClr val="296DC0"/>
                </a:buClr>
                <a:buFont typeface="Wingdings" panose="05000000000000000000" pitchFamily="2" charset="2"/>
                <a:buChar char="§"/>
              </a:pPr>
              <a:r>
                <a:rPr lang="en-US" sz="1600" b="1" i="1" dirty="0">
                  <a:solidFill>
                    <a:srgbClr val="00346A"/>
                  </a:solidFill>
                </a:rPr>
                <a:t>Provides greater long-term value</a:t>
              </a:r>
            </a:p>
            <a:p>
              <a:pPr marL="285750" indent="-285750">
                <a:buClr>
                  <a:srgbClr val="296DC0"/>
                </a:buClr>
                <a:buFont typeface="Wingdings" panose="05000000000000000000" pitchFamily="2" charset="2"/>
                <a:buChar char="§"/>
              </a:pPr>
              <a:r>
                <a:rPr lang="en-US" sz="1600" b="1" i="1" dirty="0" smtClean="0">
                  <a:solidFill>
                    <a:srgbClr val="00346A"/>
                  </a:solidFill>
                </a:rPr>
                <a:t>Is </a:t>
              </a:r>
              <a:r>
                <a:rPr lang="en-US" sz="1600" b="1" i="1" dirty="0" smtClean="0">
                  <a:solidFill>
                    <a:srgbClr val="00346A"/>
                  </a:solidFill>
                </a:rPr>
                <a:t>less </a:t>
              </a:r>
              <a:r>
                <a:rPr lang="en-US" sz="1600" b="1" i="1" dirty="0">
                  <a:solidFill>
                    <a:srgbClr val="00346A"/>
                  </a:solidFill>
                </a:rPr>
                <a:t>complex to maintain</a:t>
              </a:r>
            </a:p>
          </p:txBody>
        </p:sp>
        <p:sp>
          <p:nvSpPr>
            <p:cNvPr id="29" name="Cloud 28"/>
            <p:cNvSpPr/>
            <p:nvPr/>
          </p:nvSpPr>
          <p:spPr>
            <a:xfrm>
              <a:off x="152400" y="1654066"/>
              <a:ext cx="1371600" cy="914400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346A"/>
                  </a:solidFill>
                </a:rPr>
                <a:t>Did You Know…</a:t>
              </a:r>
              <a:endParaRPr lang="en-US" sz="1600" b="1" dirty="0">
                <a:solidFill>
                  <a:srgbClr val="00346A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" y="3733800"/>
            <a:ext cx="8595360" cy="365760"/>
            <a:chOff x="274320" y="2438400"/>
            <a:chExt cx="8595360" cy="36576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 bwMode="auto">
            <a:xfrm>
              <a:off x="173736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defRPr/>
              </a:pPr>
              <a:r>
                <a:rPr lang="en-US" sz="1600" b="1" kern="0" dirty="0" smtClean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Clouds and Condos</a:t>
              </a:r>
              <a:endParaRPr lang="en-US" sz="1600" b="1" kern="0" dirty="0">
                <a:solidFill>
                  <a:prstClr val="black"/>
                </a:solidFill>
                <a:latin typeface="Georgia" panose="02040502050405020303" pitchFamily="18" charset="0"/>
                <a:cs typeface="Calibri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4648200"/>
            <a:ext cx="2554277" cy="1295400"/>
            <a:chOff x="493722" y="4343400"/>
            <a:chExt cx="2554277" cy="1295400"/>
          </a:xfrm>
        </p:grpSpPr>
        <p:sp>
          <p:nvSpPr>
            <p:cNvPr id="33" name="Round Diagonal Corner Rectangle 32"/>
            <p:cNvSpPr/>
            <p:nvPr/>
          </p:nvSpPr>
          <p:spPr>
            <a:xfrm>
              <a:off x="493722" y="4343400"/>
              <a:ext cx="2554277" cy="1295400"/>
            </a:xfrm>
            <a:prstGeom prst="round2DiagRect">
              <a:avLst>
                <a:gd name="adj1" fmla="val 0"/>
                <a:gd name="adj2" fmla="val 18840"/>
              </a:avLst>
            </a:prstGeom>
            <a:solidFill>
              <a:srgbClr val="F9A01A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73152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Compare cloud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computing to living in a condominium… 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8"/>
            <p:cNvSpPr>
              <a:spLocks noChangeAspect="1" noEditPoints="1"/>
            </p:cNvSpPr>
            <p:nvPr/>
          </p:nvSpPr>
          <p:spPr bwMode="auto">
            <a:xfrm>
              <a:off x="583937" y="4602480"/>
              <a:ext cx="956032" cy="731520"/>
            </a:xfrm>
            <a:custGeom>
              <a:avLst/>
              <a:gdLst>
                <a:gd name="T0" fmla="*/ 6075 w 6498"/>
                <a:gd name="T1" fmla="*/ 2335 h 4972"/>
                <a:gd name="T2" fmla="*/ 423 w 6498"/>
                <a:gd name="T3" fmla="*/ 2335 h 4972"/>
                <a:gd name="T4" fmla="*/ 3231 w 6498"/>
                <a:gd name="T5" fmla="*/ 0 h 4972"/>
                <a:gd name="T6" fmla="*/ 3428 w 6498"/>
                <a:gd name="T7" fmla="*/ 41 h 4972"/>
                <a:gd name="T8" fmla="*/ 3586 w 6498"/>
                <a:gd name="T9" fmla="*/ 155 h 4972"/>
                <a:gd name="T10" fmla="*/ 5244 w 6498"/>
                <a:gd name="T11" fmla="*/ 211 h 4972"/>
                <a:gd name="T12" fmla="*/ 5368 w 6498"/>
                <a:gd name="T13" fmla="*/ 270 h 4972"/>
                <a:gd name="T14" fmla="*/ 5441 w 6498"/>
                <a:gd name="T15" fmla="*/ 374 h 4972"/>
                <a:gd name="T16" fmla="*/ 5458 w 6498"/>
                <a:gd name="T17" fmla="*/ 500 h 4972"/>
                <a:gd name="T18" fmla="*/ 5423 w 6498"/>
                <a:gd name="T19" fmla="*/ 622 h 4972"/>
                <a:gd name="T20" fmla="*/ 6407 w 6498"/>
                <a:gd name="T21" fmla="*/ 2359 h 4972"/>
                <a:gd name="T22" fmla="*/ 6480 w 6498"/>
                <a:gd name="T23" fmla="*/ 2438 h 4972"/>
                <a:gd name="T24" fmla="*/ 6494 w 6498"/>
                <a:gd name="T25" fmla="*/ 2544 h 4972"/>
                <a:gd name="T26" fmla="*/ 6370 w 6498"/>
                <a:gd name="T27" fmla="*/ 2790 h 4972"/>
                <a:gd name="T28" fmla="*/ 6140 w 6498"/>
                <a:gd name="T29" fmla="*/ 3058 h 4972"/>
                <a:gd name="T30" fmla="*/ 5844 w 6498"/>
                <a:gd name="T31" fmla="*/ 3257 h 4972"/>
                <a:gd name="T32" fmla="*/ 5502 w 6498"/>
                <a:gd name="T33" fmla="*/ 3371 h 4972"/>
                <a:gd name="T34" fmla="*/ 5128 w 6498"/>
                <a:gd name="T35" fmla="*/ 3389 h 4972"/>
                <a:gd name="T36" fmla="*/ 4771 w 6498"/>
                <a:gd name="T37" fmla="*/ 3304 h 4972"/>
                <a:gd name="T38" fmla="*/ 4458 w 6498"/>
                <a:gd name="T39" fmla="*/ 3133 h 4972"/>
                <a:gd name="T40" fmla="*/ 4204 w 6498"/>
                <a:gd name="T41" fmla="*/ 2887 h 4972"/>
                <a:gd name="T42" fmla="*/ 4023 w 6498"/>
                <a:gd name="T43" fmla="*/ 2581 h 4972"/>
                <a:gd name="T44" fmla="*/ 4019 w 6498"/>
                <a:gd name="T45" fmla="*/ 2448 h 4972"/>
                <a:gd name="T46" fmla="*/ 4098 w 6498"/>
                <a:gd name="T47" fmla="*/ 2359 h 4972"/>
                <a:gd name="T48" fmla="*/ 3627 w 6498"/>
                <a:gd name="T49" fmla="*/ 752 h 4972"/>
                <a:gd name="T50" fmla="*/ 3489 w 6498"/>
                <a:gd name="T51" fmla="*/ 884 h 4972"/>
                <a:gd name="T52" fmla="*/ 4576 w 6498"/>
                <a:gd name="T53" fmla="*/ 4060 h 4972"/>
                <a:gd name="T54" fmla="*/ 4773 w 6498"/>
                <a:gd name="T55" fmla="*/ 4143 h 4972"/>
                <a:gd name="T56" fmla="*/ 4911 w 6498"/>
                <a:gd name="T57" fmla="*/ 4302 h 4972"/>
                <a:gd name="T58" fmla="*/ 4962 w 6498"/>
                <a:gd name="T59" fmla="*/ 4513 h 4972"/>
                <a:gd name="T60" fmla="*/ 4942 w 6498"/>
                <a:gd name="T61" fmla="*/ 4870 h 4972"/>
                <a:gd name="T62" fmla="*/ 4858 w 6498"/>
                <a:gd name="T63" fmla="*/ 4952 h 4972"/>
                <a:gd name="T64" fmla="*/ 1668 w 6498"/>
                <a:gd name="T65" fmla="*/ 4972 h 4972"/>
                <a:gd name="T66" fmla="*/ 1554 w 6498"/>
                <a:gd name="T67" fmla="*/ 4931 h 4972"/>
                <a:gd name="T68" fmla="*/ 1489 w 6498"/>
                <a:gd name="T69" fmla="*/ 4830 h 4972"/>
                <a:gd name="T70" fmla="*/ 1491 w 6498"/>
                <a:gd name="T71" fmla="*/ 4438 h 4972"/>
                <a:gd name="T72" fmla="*/ 1573 w 6498"/>
                <a:gd name="T73" fmla="*/ 4243 h 4972"/>
                <a:gd name="T74" fmla="*/ 1733 w 6498"/>
                <a:gd name="T75" fmla="*/ 4106 h 4972"/>
                <a:gd name="T76" fmla="*/ 1944 w 6498"/>
                <a:gd name="T77" fmla="*/ 4054 h 4972"/>
                <a:gd name="T78" fmla="*/ 2912 w 6498"/>
                <a:gd name="T79" fmla="*/ 839 h 4972"/>
                <a:gd name="T80" fmla="*/ 1445 w 6498"/>
                <a:gd name="T81" fmla="*/ 752 h 4972"/>
                <a:gd name="T82" fmla="*/ 2432 w 6498"/>
                <a:gd name="T83" fmla="*/ 2381 h 4972"/>
                <a:gd name="T84" fmla="*/ 2489 w 6498"/>
                <a:gd name="T85" fmla="*/ 2491 h 4972"/>
                <a:gd name="T86" fmla="*/ 2424 w 6498"/>
                <a:gd name="T87" fmla="*/ 2690 h 4972"/>
                <a:gd name="T88" fmla="*/ 2215 w 6498"/>
                <a:gd name="T89" fmla="*/ 2977 h 4972"/>
                <a:gd name="T90" fmla="*/ 1942 w 6498"/>
                <a:gd name="T91" fmla="*/ 3200 h 4972"/>
                <a:gd name="T92" fmla="*/ 1613 w 6498"/>
                <a:gd name="T93" fmla="*/ 3344 h 4972"/>
                <a:gd name="T94" fmla="*/ 1244 w 6498"/>
                <a:gd name="T95" fmla="*/ 3395 h 4972"/>
                <a:gd name="T96" fmla="*/ 876 w 6498"/>
                <a:gd name="T97" fmla="*/ 3344 h 4972"/>
                <a:gd name="T98" fmla="*/ 549 w 6498"/>
                <a:gd name="T99" fmla="*/ 3200 h 4972"/>
                <a:gd name="T100" fmla="*/ 274 w 6498"/>
                <a:gd name="T101" fmla="*/ 2977 h 4972"/>
                <a:gd name="T102" fmla="*/ 65 w 6498"/>
                <a:gd name="T103" fmla="*/ 2690 h 4972"/>
                <a:gd name="T104" fmla="*/ 0 w 6498"/>
                <a:gd name="T105" fmla="*/ 2509 h 4972"/>
                <a:gd name="T106" fmla="*/ 35 w 6498"/>
                <a:gd name="T107" fmla="*/ 2406 h 4972"/>
                <a:gd name="T108" fmla="*/ 124 w 6498"/>
                <a:gd name="T109" fmla="*/ 2345 h 4972"/>
                <a:gd name="T110" fmla="*/ 1034 w 6498"/>
                <a:gd name="T111" fmla="*/ 614 h 4972"/>
                <a:gd name="T112" fmla="*/ 1002 w 6498"/>
                <a:gd name="T113" fmla="*/ 494 h 4972"/>
                <a:gd name="T114" fmla="*/ 1024 w 6498"/>
                <a:gd name="T115" fmla="*/ 370 h 4972"/>
                <a:gd name="T116" fmla="*/ 1095 w 6498"/>
                <a:gd name="T117" fmla="*/ 268 h 4972"/>
                <a:gd name="T118" fmla="*/ 1219 w 6498"/>
                <a:gd name="T119" fmla="*/ 211 h 4972"/>
                <a:gd name="T120" fmla="*/ 2875 w 6498"/>
                <a:gd name="T121" fmla="*/ 155 h 4972"/>
                <a:gd name="T122" fmla="*/ 3034 w 6498"/>
                <a:gd name="T123" fmla="*/ 41 h 4972"/>
                <a:gd name="T124" fmla="*/ 3231 w 6498"/>
                <a:gd name="T125" fmla="*/ 0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98" h="4972">
                  <a:moveTo>
                    <a:pt x="5254" y="914"/>
                  </a:moveTo>
                  <a:lnTo>
                    <a:pt x="4430" y="2335"/>
                  </a:lnTo>
                  <a:lnTo>
                    <a:pt x="6075" y="2335"/>
                  </a:lnTo>
                  <a:lnTo>
                    <a:pt x="5254" y="914"/>
                  </a:lnTo>
                  <a:close/>
                  <a:moveTo>
                    <a:pt x="1244" y="914"/>
                  </a:moveTo>
                  <a:lnTo>
                    <a:pt x="423" y="2335"/>
                  </a:lnTo>
                  <a:lnTo>
                    <a:pt x="2066" y="2335"/>
                  </a:lnTo>
                  <a:lnTo>
                    <a:pt x="1244" y="914"/>
                  </a:lnTo>
                  <a:close/>
                  <a:moveTo>
                    <a:pt x="3231" y="0"/>
                  </a:moveTo>
                  <a:lnTo>
                    <a:pt x="3300" y="4"/>
                  </a:lnTo>
                  <a:lnTo>
                    <a:pt x="3365" y="18"/>
                  </a:lnTo>
                  <a:lnTo>
                    <a:pt x="3428" y="41"/>
                  </a:lnTo>
                  <a:lnTo>
                    <a:pt x="3485" y="73"/>
                  </a:lnTo>
                  <a:lnTo>
                    <a:pt x="3538" y="110"/>
                  </a:lnTo>
                  <a:lnTo>
                    <a:pt x="3586" y="155"/>
                  </a:lnTo>
                  <a:lnTo>
                    <a:pt x="3627" y="207"/>
                  </a:lnTo>
                  <a:lnTo>
                    <a:pt x="5189" y="207"/>
                  </a:lnTo>
                  <a:lnTo>
                    <a:pt x="5244" y="211"/>
                  </a:lnTo>
                  <a:lnTo>
                    <a:pt x="5291" y="224"/>
                  </a:lnTo>
                  <a:lnTo>
                    <a:pt x="5332" y="244"/>
                  </a:lnTo>
                  <a:lnTo>
                    <a:pt x="5368" y="270"/>
                  </a:lnTo>
                  <a:lnTo>
                    <a:pt x="5399" y="299"/>
                  </a:lnTo>
                  <a:lnTo>
                    <a:pt x="5423" y="335"/>
                  </a:lnTo>
                  <a:lnTo>
                    <a:pt x="5441" y="374"/>
                  </a:lnTo>
                  <a:lnTo>
                    <a:pt x="5452" y="415"/>
                  </a:lnTo>
                  <a:lnTo>
                    <a:pt x="5458" y="457"/>
                  </a:lnTo>
                  <a:lnTo>
                    <a:pt x="5458" y="500"/>
                  </a:lnTo>
                  <a:lnTo>
                    <a:pt x="5452" y="543"/>
                  </a:lnTo>
                  <a:lnTo>
                    <a:pt x="5441" y="585"/>
                  </a:lnTo>
                  <a:lnTo>
                    <a:pt x="5423" y="622"/>
                  </a:lnTo>
                  <a:lnTo>
                    <a:pt x="5399" y="658"/>
                  </a:lnTo>
                  <a:lnTo>
                    <a:pt x="6374" y="2345"/>
                  </a:lnTo>
                  <a:lnTo>
                    <a:pt x="6407" y="2359"/>
                  </a:lnTo>
                  <a:lnTo>
                    <a:pt x="6437" y="2381"/>
                  </a:lnTo>
                  <a:lnTo>
                    <a:pt x="6461" y="2406"/>
                  </a:lnTo>
                  <a:lnTo>
                    <a:pt x="6480" y="2438"/>
                  </a:lnTo>
                  <a:lnTo>
                    <a:pt x="6492" y="2471"/>
                  </a:lnTo>
                  <a:lnTo>
                    <a:pt x="6498" y="2509"/>
                  </a:lnTo>
                  <a:lnTo>
                    <a:pt x="6494" y="2544"/>
                  </a:lnTo>
                  <a:lnTo>
                    <a:pt x="6484" y="2581"/>
                  </a:lnTo>
                  <a:lnTo>
                    <a:pt x="6431" y="2690"/>
                  </a:lnTo>
                  <a:lnTo>
                    <a:pt x="6370" y="2790"/>
                  </a:lnTo>
                  <a:lnTo>
                    <a:pt x="6301" y="2887"/>
                  </a:lnTo>
                  <a:lnTo>
                    <a:pt x="6224" y="2977"/>
                  </a:lnTo>
                  <a:lnTo>
                    <a:pt x="6140" y="3058"/>
                  </a:lnTo>
                  <a:lnTo>
                    <a:pt x="6047" y="3133"/>
                  </a:lnTo>
                  <a:lnTo>
                    <a:pt x="5949" y="3200"/>
                  </a:lnTo>
                  <a:lnTo>
                    <a:pt x="5844" y="3257"/>
                  </a:lnTo>
                  <a:lnTo>
                    <a:pt x="5734" y="3304"/>
                  </a:lnTo>
                  <a:lnTo>
                    <a:pt x="5620" y="3344"/>
                  </a:lnTo>
                  <a:lnTo>
                    <a:pt x="5502" y="3371"/>
                  </a:lnTo>
                  <a:lnTo>
                    <a:pt x="5380" y="3389"/>
                  </a:lnTo>
                  <a:lnTo>
                    <a:pt x="5254" y="3395"/>
                  </a:lnTo>
                  <a:lnTo>
                    <a:pt x="5128" y="3389"/>
                  </a:lnTo>
                  <a:lnTo>
                    <a:pt x="5003" y="3371"/>
                  </a:lnTo>
                  <a:lnTo>
                    <a:pt x="4885" y="3344"/>
                  </a:lnTo>
                  <a:lnTo>
                    <a:pt x="4771" y="3304"/>
                  </a:lnTo>
                  <a:lnTo>
                    <a:pt x="4661" y="3257"/>
                  </a:lnTo>
                  <a:lnTo>
                    <a:pt x="4556" y="3200"/>
                  </a:lnTo>
                  <a:lnTo>
                    <a:pt x="4458" y="3133"/>
                  </a:lnTo>
                  <a:lnTo>
                    <a:pt x="4367" y="3058"/>
                  </a:lnTo>
                  <a:lnTo>
                    <a:pt x="4281" y="2977"/>
                  </a:lnTo>
                  <a:lnTo>
                    <a:pt x="4204" y="2887"/>
                  </a:lnTo>
                  <a:lnTo>
                    <a:pt x="4135" y="2790"/>
                  </a:lnTo>
                  <a:lnTo>
                    <a:pt x="4074" y="2690"/>
                  </a:lnTo>
                  <a:lnTo>
                    <a:pt x="4023" y="2581"/>
                  </a:lnTo>
                  <a:lnTo>
                    <a:pt x="4009" y="2536"/>
                  </a:lnTo>
                  <a:lnTo>
                    <a:pt x="4009" y="2491"/>
                  </a:lnTo>
                  <a:lnTo>
                    <a:pt x="4019" y="2448"/>
                  </a:lnTo>
                  <a:lnTo>
                    <a:pt x="4041" y="2408"/>
                  </a:lnTo>
                  <a:lnTo>
                    <a:pt x="4066" y="2381"/>
                  </a:lnTo>
                  <a:lnTo>
                    <a:pt x="4098" y="2359"/>
                  </a:lnTo>
                  <a:lnTo>
                    <a:pt x="4133" y="2343"/>
                  </a:lnTo>
                  <a:lnTo>
                    <a:pt x="5051" y="752"/>
                  </a:lnTo>
                  <a:lnTo>
                    <a:pt x="3627" y="752"/>
                  </a:lnTo>
                  <a:lnTo>
                    <a:pt x="3588" y="803"/>
                  </a:lnTo>
                  <a:lnTo>
                    <a:pt x="3540" y="847"/>
                  </a:lnTo>
                  <a:lnTo>
                    <a:pt x="3489" y="884"/>
                  </a:lnTo>
                  <a:lnTo>
                    <a:pt x="3672" y="4054"/>
                  </a:lnTo>
                  <a:lnTo>
                    <a:pt x="4503" y="4054"/>
                  </a:lnTo>
                  <a:lnTo>
                    <a:pt x="4576" y="4060"/>
                  </a:lnTo>
                  <a:lnTo>
                    <a:pt x="4647" y="4078"/>
                  </a:lnTo>
                  <a:lnTo>
                    <a:pt x="4714" y="4106"/>
                  </a:lnTo>
                  <a:lnTo>
                    <a:pt x="4773" y="4143"/>
                  </a:lnTo>
                  <a:lnTo>
                    <a:pt x="4826" y="4190"/>
                  </a:lnTo>
                  <a:lnTo>
                    <a:pt x="4874" y="4243"/>
                  </a:lnTo>
                  <a:lnTo>
                    <a:pt x="4911" y="4302"/>
                  </a:lnTo>
                  <a:lnTo>
                    <a:pt x="4938" y="4369"/>
                  </a:lnTo>
                  <a:lnTo>
                    <a:pt x="4956" y="4438"/>
                  </a:lnTo>
                  <a:lnTo>
                    <a:pt x="4962" y="4513"/>
                  </a:lnTo>
                  <a:lnTo>
                    <a:pt x="4962" y="4789"/>
                  </a:lnTo>
                  <a:lnTo>
                    <a:pt x="4956" y="4830"/>
                  </a:lnTo>
                  <a:lnTo>
                    <a:pt x="4942" y="4870"/>
                  </a:lnTo>
                  <a:lnTo>
                    <a:pt x="4921" y="4903"/>
                  </a:lnTo>
                  <a:lnTo>
                    <a:pt x="4893" y="4931"/>
                  </a:lnTo>
                  <a:lnTo>
                    <a:pt x="4858" y="4952"/>
                  </a:lnTo>
                  <a:lnTo>
                    <a:pt x="4820" y="4966"/>
                  </a:lnTo>
                  <a:lnTo>
                    <a:pt x="4777" y="4972"/>
                  </a:lnTo>
                  <a:lnTo>
                    <a:pt x="1668" y="4972"/>
                  </a:lnTo>
                  <a:lnTo>
                    <a:pt x="1626" y="4966"/>
                  </a:lnTo>
                  <a:lnTo>
                    <a:pt x="1587" y="4952"/>
                  </a:lnTo>
                  <a:lnTo>
                    <a:pt x="1554" y="4931"/>
                  </a:lnTo>
                  <a:lnTo>
                    <a:pt x="1526" y="4903"/>
                  </a:lnTo>
                  <a:lnTo>
                    <a:pt x="1504" y="4870"/>
                  </a:lnTo>
                  <a:lnTo>
                    <a:pt x="1489" y="4830"/>
                  </a:lnTo>
                  <a:lnTo>
                    <a:pt x="1485" y="4789"/>
                  </a:lnTo>
                  <a:lnTo>
                    <a:pt x="1485" y="4513"/>
                  </a:lnTo>
                  <a:lnTo>
                    <a:pt x="1491" y="4438"/>
                  </a:lnTo>
                  <a:lnTo>
                    <a:pt x="1508" y="4369"/>
                  </a:lnTo>
                  <a:lnTo>
                    <a:pt x="1536" y="4302"/>
                  </a:lnTo>
                  <a:lnTo>
                    <a:pt x="1573" y="4243"/>
                  </a:lnTo>
                  <a:lnTo>
                    <a:pt x="1619" y="4190"/>
                  </a:lnTo>
                  <a:lnTo>
                    <a:pt x="1674" y="4143"/>
                  </a:lnTo>
                  <a:lnTo>
                    <a:pt x="1733" y="4106"/>
                  </a:lnTo>
                  <a:lnTo>
                    <a:pt x="1800" y="4078"/>
                  </a:lnTo>
                  <a:lnTo>
                    <a:pt x="1869" y="4060"/>
                  </a:lnTo>
                  <a:lnTo>
                    <a:pt x="1944" y="4054"/>
                  </a:lnTo>
                  <a:lnTo>
                    <a:pt x="2774" y="4054"/>
                  </a:lnTo>
                  <a:lnTo>
                    <a:pt x="2958" y="874"/>
                  </a:lnTo>
                  <a:lnTo>
                    <a:pt x="2912" y="839"/>
                  </a:lnTo>
                  <a:lnTo>
                    <a:pt x="2871" y="799"/>
                  </a:lnTo>
                  <a:lnTo>
                    <a:pt x="2836" y="752"/>
                  </a:lnTo>
                  <a:lnTo>
                    <a:pt x="1445" y="752"/>
                  </a:lnTo>
                  <a:lnTo>
                    <a:pt x="2365" y="2343"/>
                  </a:lnTo>
                  <a:lnTo>
                    <a:pt x="2400" y="2359"/>
                  </a:lnTo>
                  <a:lnTo>
                    <a:pt x="2432" y="2381"/>
                  </a:lnTo>
                  <a:lnTo>
                    <a:pt x="2455" y="2408"/>
                  </a:lnTo>
                  <a:lnTo>
                    <a:pt x="2477" y="2448"/>
                  </a:lnTo>
                  <a:lnTo>
                    <a:pt x="2489" y="2491"/>
                  </a:lnTo>
                  <a:lnTo>
                    <a:pt x="2489" y="2536"/>
                  </a:lnTo>
                  <a:lnTo>
                    <a:pt x="2475" y="2581"/>
                  </a:lnTo>
                  <a:lnTo>
                    <a:pt x="2424" y="2690"/>
                  </a:lnTo>
                  <a:lnTo>
                    <a:pt x="2363" y="2790"/>
                  </a:lnTo>
                  <a:lnTo>
                    <a:pt x="2294" y="2887"/>
                  </a:lnTo>
                  <a:lnTo>
                    <a:pt x="2215" y="2977"/>
                  </a:lnTo>
                  <a:lnTo>
                    <a:pt x="2131" y="3058"/>
                  </a:lnTo>
                  <a:lnTo>
                    <a:pt x="2040" y="3133"/>
                  </a:lnTo>
                  <a:lnTo>
                    <a:pt x="1942" y="3200"/>
                  </a:lnTo>
                  <a:lnTo>
                    <a:pt x="1837" y="3257"/>
                  </a:lnTo>
                  <a:lnTo>
                    <a:pt x="1727" y="3304"/>
                  </a:lnTo>
                  <a:lnTo>
                    <a:pt x="1613" y="3344"/>
                  </a:lnTo>
                  <a:lnTo>
                    <a:pt x="1493" y="3371"/>
                  </a:lnTo>
                  <a:lnTo>
                    <a:pt x="1371" y="3389"/>
                  </a:lnTo>
                  <a:lnTo>
                    <a:pt x="1244" y="3395"/>
                  </a:lnTo>
                  <a:lnTo>
                    <a:pt x="1118" y="3389"/>
                  </a:lnTo>
                  <a:lnTo>
                    <a:pt x="996" y="3371"/>
                  </a:lnTo>
                  <a:lnTo>
                    <a:pt x="876" y="3344"/>
                  </a:lnTo>
                  <a:lnTo>
                    <a:pt x="762" y="3304"/>
                  </a:lnTo>
                  <a:lnTo>
                    <a:pt x="654" y="3257"/>
                  </a:lnTo>
                  <a:lnTo>
                    <a:pt x="549" y="3200"/>
                  </a:lnTo>
                  <a:lnTo>
                    <a:pt x="451" y="3133"/>
                  </a:lnTo>
                  <a:lnTo>
                    <a:pt x="358" y="3058"/>
                  </a:lnTo>
                  <a:lnTo>
                    <a:pt x="274" y="2977"/>
                  </a:lnTo>
                  <a:lnTo>
                    <a:pt x="197" y="2887"/>
                  </a:lnTo>
                  <a:lnTo>
                    <a:pt x="126" y="2790"/>
                  </a:lnTo>
                  <a:lnTo>
                    <a:pt x="65" y="2690"/>
                  </a:lnTo>
                  <a:lnTo>
                    <a:pt x="14" y="2581"/>
                  </a:lnTo>
                  <a:lnTo>
                    <a:pt x="2" y="2544"/>
                  </a:lnTo>
                  <a:lnTo>
                    <a:pt x="0" y="2509"/>
                  </a:lnTo>
                  <a:lnTo>
                    <a:pt x="6" y="2471"/>
                  </a:lnTo>
                  <a:lnTo>
                    <a:pt x="18" y="2438"/>
                  </a:lnTo>
                  <a:lnTo>
                    <a:pt x="35" y="2406"/>
                  </a:lnTo>
                  <a:lnTo>
                    <a:pt x="61" y="2381"/>
                  </a:lnTo>
                  <a:lnTo>
                    <a:pt x="91" y="2359"/>
                  </a:lnTo>
                  <a:lnTo>
                    <a:pt x="124" y="2345"/>
                  </a:lnTo>
                  <a:lnTo>
                    <a:pt x="1083" y="683"/>
                  </a:lnTo>
                  <a:lnTo>
                    <a:pt x="1055" y="650"/>
                  </a:lnTo>
                  <a:lnTo>
                    <a:pt x="1034" y="614"/>
                  </a:lnTo>
                  <a:lnTo>
                    <a:pt x="1018" y="577"/>
                  </a:lnTo>
                  <a:lnTo>
                    <a:pt x="1008" y="536"/>
                  </a:lnTo>
                  <a:lnTo>
                    <a:pt x="1002" y="494"/>
                  </a:lnTo>
                  <a:lnTo>
                    <a:pt x="1004" y="451"/>
                  </a:lnTo>
                  <a:lnTo>
                    <a:pt x="1010" y="410"/>
                  </a:lnTo>
                  <a:lnTo>
                    <a:pt x="1024" y="370"/>
                  </a:lnTo>
                  <a:lnTo>
                    <a:pt x="1042" y="331"/>
                  </a:lnTo>
                  <a:lnTo>
                    <a:pt x="1065" y="297"/>
                  </a:lnTo>
                  <a:lnTo>
                    <a:pt x="1095" y="268"/>
                  </a:lnTo>
                  <a:lnTo>
                    <a:pt x="1130" y="242"/>
                  </a:lnTo>
                  <a:lnTo>
                    <a:pt x="1172" y="222"/>
                  </a:lnTo>
                  <a:lnTo>
                    <a:pt x="1219" y="211"/>
                  </a:lnTo>
                  <a:lnTo>
                    <a:pt x="1272" y="207"/>
                  </a:lnTo>
                  <a:lnTo>
                    <a:pt x="2836" y="207"/>
                  </a:lnTo>
                  <a:lnTo>
                    <a:pt x="2875" y="155"/>
                  </a:lnTo>
                  <a:lnTo>
                    <a:pt x="2922" y="110"/>
                  </a:lnTo>
                  <a:lnTo>
                    <a:pt x="2975" y="73"/>
                  </a:lnTo>
                  <a:lnTo>
                    <a:pt x="3034" y="41"/>
                  </a:lnTo>
                  <a:lnTo>
                    <a:pt x="3095" y="18"/>
                  </a:lnTo>
                  <a:lnTo>
                    <a:pt x="3162" y="4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2273" y="5537887"/>
            <a:ext cx="5397887" cy="1005840"/>
            <a:chOff x="3502273" y="5399938"/>
            <a:chExt cx="5397887" cy="100584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3902294" y="5500851"/>
              <a:ext cx="4997866" cy="671349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640080" tIns="91440" bIns="91440" anchor="ctr"/>
            <a:lstStyle/>
            <a:p>
              <a:pPr>
                <a:defRPr/>
              </a:pPr>
              <a:r>
                <a:rPr lang="en-US" sz="1400" b="1" kern="0" dirty="0" smtClean="0">
                  <a:solidFill>
                    <a:srgbClr val="00346A"/>
                  </a:solidFill>
                  <a:ea typeface="MS PGothic" pitchFamily="34" charset="-128"/>
                </a:rPr>
                <a:t>Rather than employing </a:t>
              </a:r>
              <a:r>
                <a:rPr lang="en-US" sz="1400" b="1" i="1" kern="0" dirty="0" smtClean="0">
                  <a:solidFill>
                    <a:srgbClr val="00346A"/>
                  </a:solidFill>
                  <a:ea typeface="MS PGothic" pitchFamily="34" charset="-128"/>
                </a:rPr>
                <a:t>customization</a:t>
              </a:r>
              <a:r>
                <a:rPr lang="en-US" sz="1400" b="1" kern="0" dirty="0" smtClean="0">
                  <a:solidFill>
                    <a:srgbClr val="00346A"/>
                  </a:solidFill>
                  <a:ea typeface="MS PGothic" pitchFamily="34" charset="-128"/>
                </a:rPr>
                <a:t> toolkits, Workday offers configurable frameworks that allow users to </a:t>
              </a:r>
              <a:r>
                <a:rPr lang="en-US" sz="1400" b="1" i="1" kern="0" dirty="0" smtClean="0">
                  <a:solidFill>
                    <a:srgbClr val="00346A"/>
                  </a:solidFill>
                  <a:ea typeface="MS PGothic" pitchFamily="34" charset="-128"/>
                </a:rPr>
                <a:t>make modifications to </a:t>
              </a:r>
              <a:r>
                <a:rPr lang="en-US" sz="1400" b="1" kern="0" dirty="0" smtClean="0">
                  <a:solidFill>
                    <a:srgbClr val="00346A"/>
                  </a:solidFill>
                  <a:ea typeface="MS PGothic" pitchFamily="34" charset="-128"/>
                </a:rPr>
                <a:t>the </a:t>
              </a:r>
              <a:r>
                <a:rPr lang="en-US" sz="1400" b="1" kern="0" dirty="0" smtClean="0">
                  <a:solidFill>
                    <a:srgbClr val="00346A"/>
                  </a:solidFill>
                  <a:ea typeface="MS PGothic" pitchFamily="34" charset="-128"/>
                </a:rPr>
                <a:t>software to meet the organization’s specific and unique needs.</a:t>
              </a:r>
              <a:endParaRPr lang="en-US" sz="1400" kern="0" dirty="0">
                <a:solidFill>
                  <a:srgbClr val="00346A"/>
                </a:solidFill>
                <a:ea typeface="MS PGothic" pitchFamily="34" charset="-128"/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502273" y="5399938"/>
              <a:ext cx="932567" cy="1005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05200" y="4251960"/>
            <a:ext cx="5397887" cy="1005840"/>
            <a:chOff x="3502273" y="5399938"/>
            <a:chExt cx="5397887" cy="100584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3902294" y="5567183"/>
              <a:ext cx="4997866" cy="671349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lIns="640080" tIns="91440" bIns="91440" anchor="ctr"/>
            <a:lstStyle/>
            <a:p>
              <a:pPr>
                <a:defRPr/>
              </a:pPr>
              <a:r>
                <a:rPr lang="en-US" sz="1400" b="1" kern="0" dirty="0" smtClean="0">
                  <a:solidFill>
                    <a:srgbClr val="00346A"/>
                  </a:solidFill>
                  <a:ea typeface="MS PGothic" pitchFamily="34" charset="-128"/>
                </a:rPr>
                <a:t>While the floor plan in a condo cannot be </a:t>
              </a:r>
              <a:r>
                <a:rPr lang="en-US" sz="1400" b="1" i="1" kern="0" dirty="0" smtClean="0">
                  <a:solidFill>
                    <a:srgbClr val="00346A"/>
                  </a:solidFill>
                  <a:ea typeface="MS PGothic" pitchFamily="34" charset="-128"/>
                </a:rPr>
                <a:t>customized</a:t>
              </a:r>
              <a:r>
                <a:rPr lang="en-US" sz="1400" b="1" kern="0" dirty="0" smtClean="0">
                  <a:solidFill>
                    <a:srgbClr val="00346A"/>
                  </a:solidFill>
                  <a:ea typeface="MS PGothic" pitchFamily="34" charset="-128"/>
                </a:rPr>
                <a:t>, the interior design and room layouts can be </a:t>
              </a:r>
              <a:r>
                <a:rPr lang="en-US" sz="1400" b="1" i="1" kern="0" dirty="0" smtClean="0">
                  <a:solidFill>
                    <a:srgbClr val="00346A"/>
                  </a:solidFill>
                  <a:ea typeface="MS PGothic" pitchFamily="34" charset="-128"/>
                </a:rPr>
                <a:t>configured </a:t>
              </a:r>
              <a:r>
                <a:rPr lang="en-US" sz="1400" b="1" kern="0" dirty="0" smtClean="0">
                  <a:solidFill>
                    <a:srgbClr val="00346A"/>
                  </a:solidFill>
                  <a:ea typeface="MS PGothic" pitchFamily="34" charset="-128"/>
                </a:rPr>
                <a:t>to the tenant’s preferences.</a:t>
              </a:r>
              <a:endParaRPr lang="en-US" sz="1400" kern="0" dirty="0">
                <a:solidFill>
                  <a:srgbClr val="00346A"/>
                </a:solidFill>
                <a:ea typeface="MS PGothic" pitchFamily="34" charset="-128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502273" y="5399938"/>
              <a:ext cx="932567" cy="1005840"/>
              <a:chOff x="3522638" y="4485538"/>
              <a:chExt cx="932567" cy="1005840"/>
            </a:xfrm>
          </p:grpSpPr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3522638" y="4485538"/>
                <a:ext cx="932567" cy="100584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34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73"/>
              <p:cNvSpPr>
                <a:spLocks noChangeAspect="1" noEditPoints="1"/>
              </p:cNvSpPr>
              <p:nvPr/>
            </p:nvSpPr>
            <p:spPr bwMode="auto">
              <a:xfrm>
                <a:off x="3733656" y="4586451"/>
                <a:ext cx="517191" cy="731520"/>
              </a:xfrm>
              <a:custGeom>
                <a:avLst/>
                <a:gdLst>
                  <a:gd name="T0" fmla="*/ 207 w 222"/>
                  <a:gd name="T1" fmla="*/ 156 h 314"/>
                  <a:gd name="T2" fmla="*/ 214 w 222"/>
                  <a:gd name="T3" fmla="*/ 144 h 314"/>
                  <a:gd name="T4" fmla="*/ 147 w 222"/>
                  <a:gd name="T5" fmla="*/ 13 h 314"/>
                  <a:gd name="T6" fmla="*/ 153 w 222"/>
                  <a:gd name="T7" fmla="*/ 0 h 314"/>
                  <a:gd name="T8" fmla="*/ 8 w 222"/>
                  <a:gd name="T9" fmla="*/ 13 h 314"/>
                  <a:gd name="T10" fmla="*/ 14 w 222"/>
                  <a:gd name="T11" fmla="*/ 287 h 314"/>
                  <a:gd name="T12" fmla="*/ 0 w 222"/>
                  <a:gd name="T13" fmla="*/ 314 h 314"/>
                  <a:gd name="T14" fmla="*/ 222 w 222"/>
                  <a:gd name="T15" fmla="*/ 287 h 314"/>
                  <a:gd name="T16" fmla="*/ 69 w 222"/>
                  <a:gd name="T17" fmla="*/ 276 h 314"/>
                  <a:gd name="T18" fmla="*/ 42 w 222"/>
                  <a:gd name="T19" fmla="*/ 236 h 314"/>
                  <a:gd name="T20" fmla="*/ 69 w 222"/>
                  <a:gd name="T21" fmla="*/ 276 h 314"/>
                  <a:gd name="T22" fmla="*/ 42 w 222"/>
                  <a:gd name="T23" fmla="*/ 211 h 314"/>
                  <a:gd name="T24" fmla="*/ 69 w 222"/>
                  <a:gd name="T25" fmla="*/ 171 h 314"/>
                  <a:gd name="T26" fmla="*/ 69 w 222"/>
                  <a:gd name="T27" fmla="*/ 144 h 314"/>
                  <a:gd name="T28" fmla="*/ 42 w 222"/>
                  <a:gd name="T29" fmla="*/ 104 h 314"/>
                  <a:gd name="T30" fmla="*/ 69 w 222"/>
                  <a:gd name="T31" fmla="*/ 144 h 314"/>
                  <a:gd name="T32" fmla="*/ 42 w 222"/>
                  <a:gd name="T33" fmla="*/ 78 h 314"/>
                  <a:gd name="T34" fmla="*/ 69 w 222"/>
                  <a:gd name="T35" fmla="*/ 38 h 314"/>
                  <a:gd name="T36" fmla="*/ 119 w 222"/>
                  <a:gd name="T37" fmla="*/ 287 h 314"/>
                  <a:gd name="T38" fmla="*/ 90 w 222"/>
                  <a:gd name="T39" fmla="*/ 236 h 314"/>
                  <a:gd name="T40" fmla="*/ 119 w 222"/>
                  <a:gd name="T41" fmla="*/ 287 h 314"/>
                  <a:gd name="T42" fmla="*/ 90 w 222"/>
                  <a:gd name="T43" fmla="*/ 211 h 314"/>
                  <a:gd name="T44" fmla="*/ 119 w 222"/>
                  <a:gd name="T45" fmla="*/ 171 h 314"/>
                  <a:gd name="T46" fmla="*/ 119 w 222"/>
                  <a:gd name="T47" fmla="*/ 144 h 314"/>
                  <a:gd name="T48" fmla="*/ 90 w 222"/>
                  <a:gd name="T49" fmla="*/ 104 h 314"/>
                  <a:gd name="T50" fmla="*/ 119 w 222"/>
                  <a:gd name="T51" fmla="*/ 144 h 314"/>
                  <a:gd name="T52" fmla="*/ 90 w 222"/>
                  <a:gd name="T53" fmla="*/ 78 h 314"/>
                  <a:gd name="T54" fmla="*/ 119 w 222"/>
                  <a:gd name="T55" fmla="*/ 38 h 314"/>
                  <a:gd name="T56" fmla="*/ 189 w 222"/>
                  <a:gd name="T57" fmla="*/ 276 h 314"/>
                  <a:gd name="T58" fmla="*/ 159 w 222"/>
                  <a:gd name="T59" fmla="*/ 236 h 314"/>
                  <a:gd name="T60" fmla="*/ 189 w 222"/>
                  <a:gd name="T61" fmla="*/ 276 h 314"/>
                  <a:gd name="T62" fmla="*/ 159 w 222"/>
                  <a:gd name="T63" fmla="*/ 211 h 314"/>
                  <a:gd name="T64" fmla="*/ 189 w 222"/>
                  <a:gd name="T65" fmla="*/ 17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2" h="314">
                    <a:moveTo>
                      <a:pt x="207" y="287"/>
                    </a:moveTo>
                    <a:lnTo>
                      <a:pt x="207" y="156"/>
                    </a:lnTo>
                    <a:lnTo>
                      <a:pt x="214" y="156"/>
                    </a:lnTo>
                    <a:lnTo>
                      <a:pt x="214" y="144"/>
                    </a:lnTo>
                    <a:lnTo>
                      <a:pt x="147" y="144"/>
                    </a:lnTo>
                    <a:lnTo>
                      <a:pt x="147" y="13"/>
                    </a:lnTo>
                    <a:lnTo>
                      <a:pt x="153" y="13"/>
                    </a:lnTo>
                    <a:lnTo>
                      <a:pt x="153" y="0"/>
                    </a:lnTo>
                    <a:lnTo>
                      <a:pt x="8" y="0"/>
                    </a:lnTo>
                    <a:lnTo>
                      <a:pt x="8" y="13"/>
                    </a:lnTo>
                    <a:lnTo>
                      <a:pt x="14" y="13"/>
                    </a:lnTo>
                    <a:lnTo>
                      <a:pt x="14" y="287"/>
                    </a:lnTo>
                    <a:lnTo>
                      <a:pt x="0" y="287"/>
                    </a:lnTo>
                    <a:lnTo>
                      <a:pt x="0" y="314"/>
                    </a:lnTo>
                    <a:lnTo>
                      <a:pt x="222" y="314"/>
                    </a:lnTo>
                    <a:lnTo>
                      <a:pt x="222" y="287"/>
                    </a:lnTo>
                    <a:lnTo>
                      <a:pt x="207" y="287"/>
                    </a:lnTo>
                    <a:close/>
                    <a:moveTo>
                      <a:pt x="69" y="276"/>
                    </a:moveTo>
                    <a:lnTo>
                      <a:pt x="42" y="276"/>
                    </a:lnTo>
                    <a:lnTo>
                      <a:pt x="42" y="236"/>
                    </a:lnTo>
                    <a:lnTo>
                      <a:pt x="69" y="236"/>
                    </a:lnTo>
                    <a:lnTo>
                      <a:pt x="69" y="276"/>
                    </a:lnTo>
                    <a:close/>
                    <a:moveTo>
                      <a:pt x="69" y="211"/>
                    </a:moveTo>
                    <a:lnTo>
                      <a:pt x="42" y="211"/>
                    </a:lnTo>
                    <a:lnTo>
                      <a:pt x="42" y="171"/>
                    </a:lnTo>
                    <a:lnTo>
                      <a:pt x="69" y="171"/>
                    </a:lnTo>
                    <a:lnTo>
                      <a:pt x="69" y="211"/>
                    </a:lnTo>
                    <a:close/>
                    <a:moveTo>
                      <a:pt x="69" y="144"/>
                    </a:moveTo>
                    <a:lnTo>
                      <a:pt x="42" y="144"/>
                    </a:lnTo>
                    <a:lnTo>
                      <a:pt x="42" y="104"/>
                    </a:lnTo>
                    <a:lnTo>
                      <a:pt x="69" y="104"/>
                    </a:lnTo>
                    <a:lnTo>
                      <a:pt x="69" y="144"/>
                    </a:lnTo>
                    <a:close/>
                    <a:moveTo>
                      <a:pt x="69" y="78"/>
                    </a:moveTo>
                    <a:lnTo>
                      <a:pt x="42" y="78"/>
                    </a:lnTo>
                    <a:lnTo>
                      <a:pt x="42" y="38"/>
                    </a:lnTo>
                    <a:lnTo>
                      <a:pt x="69" y="38"/>
                    </a:lnTo>
                    <a:lnTo>
                      <a:pt x="69" y="78"/>
                    </a:lnTo>
                    <a:close/>
                    <a:moveTo>
                      <a:pt x="119" y="287"/>
                    </a:moveTo>
                    <a:lnTo>
                      <a:pt x="90" y="287"/>
                    </a:lnTo>
                    <a:lnTo>
                      <a:pt x="90" y="236"/>
                    </a:lnTo>
                    <a:lnTo>
                      <a:pt x="119" y="236"/>
                    </a:lnTo>
                    <a:lnTo>
                      <a:pt x="119" y="287"/>
                    </a:lnTo>
                    <a:close/>
                    <a:moveTo>
                      <a:pt x="119" y="211"/>
                    </a:moveTo>
                    <a:lnTo>
                      <a:pt x="90" y="211"/>
                    </a:lnTo>
                    <a:lnTo>
                      <a:pt x="90" y="171"/>
                    </a:lnTo>
                    <a:lnTo>
                      <a:pt x="119" y="171"/>
                    </a:lnTo>
                    <a:lnTo>
                      <a:pt x="119" y="211"/>
                    </a:lnTo>
                    <a:close/>
                    <a:moveTo>
                      <a:pt x="119" y="144"/>
                    </a:moveTo>
                    <a:lnTo>
                      <a:pt x="90" y="144"/>
                    </a:lnTo>
                    <a:lnTo>
                      <a:pt x="90" y="104"/>
                    </a:lnTo>
                    <a:lnTo>
                      <a:pt x="119" y="104"/>
                    </a:lnTo>
                    <a:lnTo>
                      <a:pt x="119" y="144"/>
                    </a:lnTo>
                    <a:close/>
                    <a:moveTo>
                      <a:pt x="119" y="78"/>
                    </a:moveTo>
                    <a:lnTo>
                      <a:pt x="90" y="78"/>
                    </a:lnTo>
                    <a:lnTo>
                      <a:pt x="90" y="38"/>
                    </a:lnTo>
                    <a:lnTo>
                      <a:pt x="119" y="38"/>
                    </a:lnTo>
                    <a:lnTo>
                      <a:pt x="119" y="78"/>
                    </a:lnTo>
                    <a:close/>
                    <a:moveTo>
                      <a:pt x="189" y="276"/>
                    </a:moveTo>
                    <a:lnTo>
                      <a:pt x="159" y="276"/>
                    </a:lnTo>
                    <a:lnTo>
                      <a:pt x="159" y="236"/>
                    </a:lnTo>
                    <a:lnTo>
                      <a:pt x="189" y="236"/>
                    </a:lnTo>
                    <a:lnTo>
                      <a:pt x="189" y="276"/>
                    </a:lnTo>
                    <a:close/>
                    <a:moveTo>
                      <a:pt x="189" y="211"/>
                    </a:moveTo>
                    <a:lnTo>
                      <a:pt x="159" y="211"/>
                    </a:lnTo>
                    <a:lnTo>
                      <a:pt x="159" y="171"/>
                    </a:lnTo>
                    <a:lnTo>
                      <a:pt x="189" y="171"/>
                    </a:lnTo>
                    <a:lnTo>
                      <a:pt x="189" y="211"/>
                    </a:lnTo>
                    <a:close/>
                  </a:path>
                </a:pathLst>
              </a:custGeom>
              <a:solidFill>
                <a:srgbClr val="0E90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52" name="Freeform 80"/>
          <p:cNvSpPr>
            <a:spLocks noChangeAspect="1"/>
          </p:cNvSpPr>
          <p:nvPr/>
        </p:nvSpPr>
        <p:spPr bwMode="auto">
          <a:xfrm>
            <a:off x="3617293" y="5812206"/>
            <a:ext cx="702525" cy="457200"/>
          </a:xfrm>
          <a:custGeom>
            <a:avLst/>
            <a:gdLst>
              <a:gd name="T0" fmla="*/ 113 w 148"/>
              <a:gd name="T1" fmla="*/ 27 h 96"/>
              <a:gd name="T2" fmla="*/ 107 w 148"/>
              <a:gd name="T3" fmla="*/ 27 h 96"/>
              <a:gd name="T4" fmla="*/ 69 w 148"/>
              <a:gd name="T5" fmla="*/ 0 h 96"/>
              <a:gd name="T6" fmla="*/ 30 w 148"/>
              <a:gd name="T7" fmla="*/ 38 h 96"/>
              <a:gd name="T8" fmla="*/ 30 w 148"/>
              <a:gd name="T9" fmla="*/ 44 h 96"/>
              <a:gd name="T10" fmla="*/ 27 w 148"/>
              <a:gd name="T11" fmla="*/ 43 h 96"/>
              <a:gd name="T12" fmla="*/ 0 w 148"/>
              <a:gd name="T13" fmla="*/ 70 h 96"/>
              <a:gd name="T14" fmla="*/ 27 w 148"/>
              <a:gd name="T15" fmla="*/ 96 h 96"/>
              <a:gd name="T16" fmla="*/ 113 w 148"/>
              <a:gd name="T17" fmla="*/ 96 h 96"/>
              <a:gd name="T18" fmla="*/ 148 w 148"/>
              <a:gd name="T19" fmla="*/ 61 h 96"/>
              <a:gd name="T20" fmla="*/ 113 w 148"/>
              <a:gd name="T21" fmla="*/ 2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" h="96">
                <a:moveTo>
                  <a:pt x="113" y="27"/>
                </a:moveTo>
                <a:cubicBezTo>
                  <a:pt x="111" y="27"/>
                  <a:pt x="109" y="27"/>
                  <a:pt x="107" y="27"/>
                </a:cubicBezTo>
                <a:cubicBezTo>
                  <a:pt x="102" y="11"/>
                  <a:pt x="87" y="0"/>
                  <a:pt x="69" y="0"/>
                </a:cubicBezTo>
                <a:cubicBezTo>
                  <a:pt x="47" y="0"/>
                  <a:pt x="30" y="17"/>
                  <a:pt x="30" y="38"/>
                </a:cubicBezTo>
                <a:cubicBezTo>
                  <a:pt x="30" y="40"/>
                  <a:pt x="30" y="42"/>
                  <a:pt x="30" y="44"/>
                </a:cubicBezTo>
                <a:cubicBezTo>
                  <a:pt x="29" y="44"/>
                  <a:pt x="28" y="43"/>
                  <a:pt x="27" y="43"/>
                </a:cubicBezTo>
                <a:cubicBezTo>
                  <a:pt x="12" y="43"/>
                  <a:pt x="0" y="55"/>
                  <a:pt x="0" y="70"/>
                </a:cubicBezTo>
                <a:cubicBezTo>
                  <a:pt x="0" y="84"/>
                  <a:pt x="12" y="96"/>
                  <a:pt x="27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32" y="96"/>
                  <a:pt x="148" y="80"/>
                  <a:pt x="148" y="61"/>
                </a:cubicBezTo>
                <a:cubicBezTo>
                  <a:pt x="148" y="42"/>
                  <a:pt x="132" y="27"/>
                  <a:pt x="113" y="27"/>
                </a:cubicBezTo>
                <a:close/>
              </a:path>
            </a:pathLst>
          </a:custGeom>
          <a:solidFill>
            <a:srgbClr val="0E90C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7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Concept#7: SaaS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600200" y="1613118"/>
            <a:ext cx="7467600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Workday employs a Software as a Service (SaaS) solution where data is hosted centrally by a vendor.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SaaS enables software and data to be delivered to users over the Internet versus traditional ERP solutions that are hosted on premise.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Often referred to as a “cloud-based application”, there is no local installation of hardware or software required.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52399" y="914400"/>
            <a:ext cx="6788727" cy="1280160"/>
            <a:chOff x="228600" y="-609600"/>
            <a:chExt cx="5334000" cy="1005840"/>
          </a:xfrm>
        </p:grpSpPr>
        <p:sp>
          <p:nvSpPr>
            <p:cNvPr id="22" name="TextBox 21"/>
            <p:cNvSpPr txBox="1"/>
            <p:nvPr/>
          </p:nvSpPr>
          <p:spPr>
            <a:xfrm>
              <a:off x="1752600" y="-481251"/>
              <a:ext cx="3810000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What does “SaaS” mean?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3" name="Picture 22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28600" y="-609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057400" y="3215640"/>
            <a:ext cx="6853269" cy="1280160"/>
            <a:chOff x="3397455" y="2007326"/>
            <a:chExt cx="5384711" cy="1005840"/>
          </a:xfrm>
        </p:grpSpPr>
        <p:sp>
          <p:nvSpPr>
            <p:cNvPr id="25" name="TextBox 24"/>
            <p:cNvSpPr txBox="1"/>
            <p:nvPr/>
          </p:nvSpPr>
          <p:spPr>
            <a:xfrm>
              <a:off x="3397455" y="2554764"/>
              <a:ext cx="3410569" cy="321061"/>
            </a:xfrm>
            <a:prstGeom prst="wedgeRoundRectCallout">
              <a:avLst>
                <a:gd name="adj1" fmla="val 82699"/>
                <a:gd name="adj2" fmla="val -54837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Will my data be secure in the cloud?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76326" y="20073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8"/>
          <p:cNvSpPr txBox="1"/>
          <p:nvPr/>
        </p:nvSpPr>
        <p:spPr>
          <a:xfrm>
            <a:off x="388979" y="4495800"/>
            <a:ext cx="8534828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Workday </a:t>
            </a:r>
            <a:r>
              <a:rPr lang="en-US" i="1" dirty="0">
                <a:solidFill>
                  <a:srgbClr val="73AB20"/>
                </a:solidFill>
                <a:cs typeface="Calibri" pitchFamily="34" charset="0"/>
              </a:rPr>
              <a:t>delivers world-class infrastructure, policies and procedures to ensure data is protected. </a:t>
            </a:r>
            <a:endParaRPr lang="en-US" i="1" dirty="0" smtClean="0">
              <a:solidFill>
                <a:srgbClr val="73AB20"/>
              </a:solidFill>
              <a:cs typeface="Calibri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Security </a:t>
            </a:r>
            <a:r>
              <a:rPr lang="en-US" i="1" dirty="0">
                <a:solidFill>
                  <a:srgbClr val="73AB20"/>
                </a:solidFill>
                <a:cs typeface="Calibri" pitchFamily="34" charset="0"/>
              </a:rPr>
              <a:t>threats and risks are mitigated through strong internal controls and a comprehensive security </a:t>
            </a: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program.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Workday </a:t>
            </a:r>
            <a:r>
              <a:rPr lang="en-US" i="1" dirty="0">
                <a:solidFill>
                  <a:srgbClr val="73AB20"/>
                </a:solidFill>
                <a:cs typeface="Calibri" pitchFamily="34" charset="0"/>
              </a:rPr>
              <a:t>consistently passes rigorous third-party compliance audits, including multiple SAS70 Type II audits, and certifies to the U.S. Safe Harbor program for data privacy. </a:t>
            </a:r>
          </a:p>
        </p:txBody>
      </p:sp>
    </p:spTree>
    <p:extLst>
      <p:ext uri="{BB962C8B-B14F-4D97-AF65-F5344CB8AC3E}">
        <p14:creationId xmlns:p14="http://schemas.microsoft.com/office/powerpoint/2010/main" val="18581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Concept#7: SaaS</a:t>
            </a:r>
            <a:endParaRPr sz="2400" spc="-20" dirty="0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4800" y="1066800"/>
            <a:ext cx="8595360" cy="365760"/>
            <a:chOff x="274320" y="2438400"/>
            <a:chExt cx="85953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182880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Characteristics of SaaS</a:t>
              </a:r>
            </a:p>
          </p:txBody>
        </p:sp>
      </p:grpSp>
      <p:sp>
        <p:nvSpPr>
          <p:cNvPr id="29" name="Cloud 28"/>
          <p:cNvSpPr/>
          <p:nvPr/>
        </p:nvSpPr>
        <p:spPr>
          <a:xfrm>
            <a:off x="76200" y="1524000"/>
            <a:ext cx="4191000" cy="2362200"/>
          </a:xfrm>
          <a:prstGeom prst="cloud">
            <a:avLst/>
          </a:prstGeom>
          <a:solidFill>
            <a:srgbClr val="0067AB"/>
          </a:solidFill>
          <a:ln>
            <a:solidFill>
              <a:srgbClr val="00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9144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 Hardware/Software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Hardware/software is installed and maintained by Workday</a:t>
            </a:r>
          </a:p>
        </p:txBody>
      </p:sp>
      <p:sp>
        <p:nvSpPr>
          <p:cNvPr id="30" name="Cloud 29"/>
          <p:cNvSpPr/>
          <p:nvPr/>
        </p:nvSpPr>
        <p:spPr>
          <a:xfrm>
            <a:off x="5074920" y="1524000"/>
            <a:ext cx="3825240" cy="2362200"/>
          </a:xfrm>
          <a:prstGeom prst="cloud">
            <a:avLst/>
          </a:prstGeom>
          <a:solidFill>
            <a:srgbClr val="0067AB"/>
          </a:solidFill>
          <a:ln>
            <a:solidFill>
              <a:srgbClr val="00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9144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Highly Configurable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Yale can modify the look and feel of the application by selecting configurable options.</a:t>
            </a:r>
          </a:p>
        </p:txBody>
      </p:sp>
      <p:sp>
        <p:nvSpPr>
          <p:cNvPr id="31" name="Cloud 30"/>
          <p:cNvSpPr/>
          <p:nvPr/>
        </p:nvSpPr>
        <p:spPr>
          <a:xfrm>
            <a:off x="2404110" y="4114800"/>
            <a:ext cx="4396740" cy="2149366"/>
          </a:xfrm>
          <a:prstGeom prst="cloud">
            <a:avLst/>
          </a:prstGeom>
          <a:solidFill>
            <a:srgbClr val="0067AB"/>
          </a:solidFill>
          <a:ln>
            <a:solidFill>
              <a:srgbClr val="003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182880" rIns="91440" bIns="9144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Single Version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 single version of Workday is used for all customers. Yale will always be on the latest release.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Concept#8: Tenant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600200" y="1586061"/>
            <a:ext cx="7162800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A tenant is any application that requires its own secure computing environment. Each Workday customer has their own secure tenant that only they can access. </a:t>
            </a:r>
            <a:endParaRPr lang="en-US" i="1" dirty="0" smtClean="0">
              <a:solidFill>
                <a:srgbClr val="296DC0"/>
              </a:solidFill>
              <a:cs typeface="Calibri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When Yale makes changes to the system through configuration, these changes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will only be reflected in Yale’s tenant and will not be visible to other </a:t>
            </a: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customers. </a:t>
            </a:r>
            <a:endParaRPr lang="en-US" i="1" dirty="0" smtClean="0">
              <a:solidFill>
                <a:srgbClr val="296DC0"/>
              </a:solidFill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52399" y="914400"/>
            <a:ext cx="6172201" cy="1280160"/>
            <a:chOff x="228600" y="-609600"/>
            <a:chExt cx="4849587" cy="1005840"/>
          </a:xfrm>
        </p:grpSpPr>
        <p:sp>
          <p:nvSpPr>
            <p:cNvPr id="22" name="TextBox 21"/>
            <p:cNvSpPr txBox="1"/>
            <p:nvPr/>
          </p:nvSpPr>
          <p:spPr>
            <a:xfrm>
              <a:off x="1752600" y="-481251"/>
              <a:ext cx="3325587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What does “tenant” mean?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3" name="Picture 22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28600" y="-609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794379" y="3368040"/>
            <a:ext cx="6255327" cy="1280160"/>
            <a:chOff x="3889564" y="2007326"/>
            <a:chExt cx="4914900" cy="1005840"/>
          </a:xfrm>
        </p:grpSpPr>
        <p:sp>
          <p:nvSpPr>
            <p:cNvPr id="25" name="TextBox 24"/>
            <p:cNvSpPr txBox="1"/>
            <p:nvPr/>
          </p:nvSpPr>
          <p:spPr>
            <a:xfrm>
              <a:off x="3889564" y="2098766"/>
              <a:ext cx="2918460" cy="321061"/>
            </a:xfrm>
            <a:prstGeom prst="wedgeRoundRectCallout">
              <a:avLst>
                <a:gd name="adj1" fmla="val 86658"/>
                <a:gd name="adj2" fmla="val -5031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What is “multi-tenancy”?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98624" y="20073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8"/>
          <p:cNvSpPr txBox="1"/>
          <p:nvPr/>
        </p:nvSpPr>
        <p:spPr>
          <a:xfrm>
            <a:off x="399744" y="4267200"/>
            <a:ext cx="7617146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3AB20"/>
                </a:solidFill>
                <a:cs typeface="Calibri" pitchFamily="34" charset="0"/>
              </a:rPr>
              <a:t>Multi-tenancy, a key feature of Workday, </a:t>
            </a: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enables all customers to experience the full spectrum of Workday functionality through one application server.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Each Workday customer’s tenant is logically isolated with their own data and configuration, but physically integrated on the same operating system</a:t>
            </a: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  <a:cs typeface="Calibri" pitchFamily="34" charset="0"/>
              </a:rPr>
              <a:t>Multi-tenancy allows for cost savings by consolidating IT resources without compromising individual tenants’ security.  </a:t>
            </a:r>
            <a:endParaRPr lang="en-US" i="1" dirty="0" smtClean="0">
              <a:solidFill>
                <a:srgbClr val="73AB2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Concept#8: Tenant</a:t>
            </a:r>
            <a:endParaRPr sz="2400" spc="-20" dirty="0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18812" y="914400"/>
            <a:ext cx="8595360" cy="365760"/>
            <a:chOff x="274320" y="2438400"/>
            <a:chExt cx="85953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182880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Benefits of Multi-Tenancy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3884668" y="3241152"/>
            <a:ext cx="24913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solidFill>
                  <a:srgbClr val="00346A"/>
                </a:solidFill>
              </a:rPr>
              <a:t>With every customer on the same version of Workday, </a:t>
            </a:r>
            <a:r>
              <a:rPr lang="en-US" sz="1400" dirty="0" smtClean="0">
                <a:solidFill>
                  <a:srgbClr val="00346A"/>
                </a:solidFill>
              </a:rPr>
              <a:t>it creates a community </a:t>
            </a:r>
            <a:r>
              <a:rPr lang="en-US" sz="1400" dirty="0">
                <a:solidFill>
                  <a:srgbClr val="00346A"/>
                </a:solidFill>
              </a:rPr>
              <a:t>where customers share knowledge, resources, and learning.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884668" y="2423160"/>
            <a:ext cx="2548068" cy="706606"/>
            <a:chOff x="3581576" y="1508760"/>
            <a:chExt cx="2548068" cy="706606"/>
          </a:xfrm>
        </p:grpSpPr>
        <p:sp>
          <p:nvSpPr>
            <p:cNvPr id="27" name="Rounded Rectangle 26"/>
            <p:cNvSpPr/>
            <p:nvPr/>
          </p:nvSpPr>
          <p:spPr>
            <a:xfrm>
              <a:off x="3581576" y="1508760"/>
              <a:ext cx="2547264" cy="706606"/>
            </a:xfrm>
            <a:prstGeom prst="roundRect">
              <a:avLst/>
            </a:prstGeom>
            <a:solidFill>
              <a:srgbClr val="00346A"/>
            </a:solidFill>
            <a:ln>
              <a:solidFill>
                <a:srgbClr val="00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tlCol="0" anchor="ctr"/>
            <a:lstStyle/>
            <a:p>
              <a:pPr>
                <a:spcAft>
                  <a:spcPts val="3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4" name="Freeform 5"/>
            <p:cNvSpPr>
              <a:spLocks noChangeAspect="1" noEditPoints="1"/>
            </p:cNvSpPr>
            <p:nvPr/>
          </p:nvSpPr>
          <p:spPr bwMode="auto">
            <a:xfrm>
              <a:off x="3622190" y="1710452"/>
              <a:ext cx="524247" cy="365760"/>
            </a:xfrm>
            <a:custGeom>
              <a:avLst/>
              <a:gdLst>
                <a:gd name="T0" fmla="*/ 1126 w 3561"/>
                <a:gd name="T1" fmla="*/ 1020 h 2301"/>
                <a:gd name="T2" fmla="*/ 1234 w 3561"/>
                <a:gd name="T3" fmla="*/ 1110 h 2301"/>
                <a:gd name="T4" fmla="*/ 1385 w 3561"/>
                <a:gd name="T5" fmla="*/ 1085 h 2301"/>
                <a:gd name="T6" fmla="*/ 1470 w 3561"/>
                <a:gd name="T7" fmla="*/ 1020 h 2301"/>
                <a:gd name="T8" fmla="*/ 2059 w 3561"/>
                <a:gd name="T9" fmla="*/ 669 h 2301"/>
                <a:gd name="T10" fmla="*/ 2929 w 3561"/>
                <a:gd name="T11" fmla="*/ 1626 h 2301"/>
                <a:gd name="T12" fmla="*/ 2881 w 3561"/>
                <a:gd name="T13" fmla="*/ 1726 h 2301"/>
                <a:gd name="T14" fmla="*/ 2787 w 3561"/>
                <a:gd name="T15" fmla="*/ 1724 h 2301"/>
                <a:gd name="T16" fmla="*/ 2601 w 3561"/>
                <a:gd name="T17" fmla="*/ 1703 h 2301"/>
                <a:gd name="T18" fmla="*/ 2627 w 3561"/>
                <a:gd name="T19" fmla="*/ 1818 h 2301"/>
                <a:gd name="T20" fmla="*/ 2547 w 3561"/>
                <a:gd name="T21" fmla="*/ 1886 h 2301"/>
                <a:gd name="T22" fmla="*/ 2455 w 3561"/>
                <a:gd name="T23" fmla="*/ 1845 h 2301"/>
                <a:gd name="T24" fmla="*/ 2331 w 3561"/>
                <a:gd name="T25" fmla="*/ 1894 h 2301"/>
                <a:gd name="T26" fmla="*/ 2304 w 3561"/>
                <a:gd name="T27" fmla="*/ 2009 h 2301"/>
                <a:gd name="T28" fmla="*/ 2212 w 3561"/>
                <a:gd name="T29" fmla="*/ 2029 h 2301"/>
                <a:gd name="T30" fmla="*/ 1766 w 3561"/>
                <a:gd name="T31" fmla="*/ 1758 h 2301"/>
                <a:gd name="T32" fmla="*/ 2040 w 3561"/>
                <a:gd name="T33" fmla="*/ 2091 h 2301"/>
                <a:gd name="T34" fmla="*/ 1965 w 3561"/>
                <a:gd name="T35" fmla="*/ 2184 h 2301"/>
                <a:gd name="T36" fmla="*/ 1850 w 3561"/>
                <a:gd name="T37" fmla="*/ 2157 h 2301"/>
                <a:gd name="T38" fmla="*/ 1754 w 3561"/>
                <a:gd name="T39" fmla="*/ 1992 h 2301"/>
                <a:gd name="T40" fmla="*/ 1636 w 3561"/>
                <a:gd name="T41" fmla="*/ 1930 h 2301"/>
                <a:gd name="T42" fmla="*/ 1515 w 3561"/>
                <a:gd name="T43" fmla="*/ 1824 h 2301"/>
                <a:gd name="T44" fmla="*/ 1398 w 3561"/>
                <a:gd name="T45" fmla="*/ 1782 h 2301"/>
                <a:gd name="T46" fmla="*/ 1320 w 3561"/>
                <a:gd name="T47" fmla="*/ 1639 h 2301"/>
                <a:gd name="T48" fmla="*/ 1223 w 3561"/>
                <a:gd name="T49" fmla="*/ 1562 h 2301"/>
                <a:gd name="T50" fmla="*/ 1097 w 3561"/>
                <a:gd name="T51" fmla="*/ 1568 h 2301"/>
                <a:gd name="T52" fmla="*/ 1101 w 3561"/>
                <a:gd name="T53" fmla="*/ 1422 h 2301"/>
                <a:gd name="T54" fmla="*/ 1003 w 3561"/>
                <a:gd name="T55" fmla="*/ 1341 h 2301"/>
                <a:gd name="T56" fmla="*/ 859 w 3561"/>
                <a:gd name="T57" fmla="*/ 1362 h 2301"/>
                <a:gd name="T58" fmla="*/ 1372 w 3561"/>
                <a:gd name="T59" fmla="*/ 297 h 2301"/>
                <a:gd name="T60" fmla="*/ 695 w 3561"/>
                <a:gd name="T61" fmla="*/ 1523 h 2301"/>
                <a:gd name="T62" fmla="*/ 672 w 3561"/>
                <a:gd name="T63" fmla="*/ 1670 h 2301"/>
                <a:gd name="T64" fmla="*/ 750 w 3561"/>
                <a:gd name="T65" fmla="*/ 1768 h 2301"/>
                <a:gd name="T66" fmla="*/ 882 w 3561"/>
                <a:gd name="T67" fmla="*/ 1771 h 2301"/>
                <a:gd name="T68" fmla="*/ 892 w 3561"/>
                <a:gd name="T69" fmla="*/ 1873 h 2301"/>
                <a:gd name="T70" fmla="*/ 952 w 3561"/>
                <a:gd name="T71" fmla="*/ 1979 h 2301"/>
                <a:gd name="T72" fmla="*/ 1079 w 3561"/>
                <a:gd name="T73" fmla="*/ 2000 h 2301"/>
                <a:gd name="T74" fmla="*/ 1188 w 3561"/>
                <a:gd name="T75" fmla="*/ 1980 h 2301"/>
                <a:gd name="T76" fmla="*/ 1229 w 3561"/>
                <a:gd name="T77" fmla="*/ 2110 h 2301"/>
                <a:gd name="T78" fmla="*/ 1354 w 3561"/>
                <a:gd name="T79" fmla="*/ 2151 h 2301"/>
                <a:gd name="T80" fmla="*/ 1423 w 3561"/>
                <a:gd name="T81" fmla="*/ 2215 h 2301"/>
                <a:gd name="T82" fmla="*/ 1522 w 3561"/>
                <a:gd name="T83" fmla="*/ 2297 h 2301"/>
                <a:gd name="T84" fmla="*/ 1661 w 3561"/>
                <a:gd name="T85" fmla="*/ 2272 h 2301"/>
                <a:gd name="T86" fmla="*/ 1772 w 3561"/>
                <a:gd name="T87" fmla="*/ 2236 h 2301"/>
                <a:gd name="T88" fmla="*/ 1928 w 3561"/>
                <a:gd name="T89" fmla="*/ 2301 h 2301"/>
                <a:gd name="T90" fmla="*/ 2086 w 3561"/>
                <a:gd name="T91" fmla="*/ 2236 h 2301"/>
                <a:gd name="T92" fmla="*/ 2173 w 3561"/>
                <a:gd name="T93" fmla="*/ 2146 h 2301"/>
                <a:gd name="T94" fmla="*/ 2329 w 3561"/>
                <a:gd name="T95" fmla="*/ 2126 h 2301"/>
                <a:gd name="T96" fmla="*/ 2430 w 3561"/>
                <a:gd name="T97" fmla="*/ 2015 h 2301"/>
                <a:gd name="T98" fmla="*/ 2566 w 3561"/>
                <a:gd name="T99" fmla="*/ 2000 h 2301"/>
                <a:gd name="T100" fmla="*/ 2698 w 3561"/>
                <a:gd name="T101" fmla="*/ 1916 h 2301"/>
                <a:gd name="T102" fmla="*/ 2797 w 3561"/>
                <a:gd name="T103" fmla="*/ 1854 h 2301"/>
                <a:gd name="T104" fmla="*/ 2950 w 3561"/>
                <a:gd name="T105" fmla="*/ 1812 h 2301"/>
                <a:gd name="T106" fmla="*/ 3038 w 3561"/>
                <a:gd name="T107" fmla="*/ 1667 h 2301"/>
                <a:gd name="T108" fmla="*/ 3000 w 3561"/>
                <a:gd name="T109" fmla="*/ 1503 h 2301"/>
                <a:gd name="T110" fmla="*/ 816 w 3561"/>
                <a:gd name="T111" fmla="*/ 149 h 2301"/>
                <a:gd name="T112" fmla="*/ 3227 w 3561"/>
                <a:gd name="T113" fmla="*/ 1337 h 2301"/>
                <a:gd name="T114" fmla="*/ 333 w 3561"/>
                <a:gd name="T115" fmla="*/ 0 h 2301"/>
                <a:gd name="T116" fmla="*/ 333 w 3561"/>
                <a:gd name="T117" fmla="*/ 0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61" h="2301">
                  <a:moveTo>
                    <a:pt x="1372" y="297"/>
                  </a:moveTo>
                  <a:lnTo>
                    <a:pt x="1372" y="297"/>
                  </a:lnTo>
                  <a:lnTo>
                    <a:pt x="1113" y="965"/>
                  </a:lnTo>
                  <a:lnTo>
                    <a:pt x="1116" y="993"/>
                  </a:lnTo>
                  <a:lnTo>
                    <a:pt x="1126" y="1020"/>
                  </a:lnTo>
                  <a:lnTo>
                    <a:pt x="1140" y="1045"/>
                  </a:lnTo>
                  <a:lnTo>
                    <a:pt x="1159" y="1068"/>
                  </a:lnTo>
                  <a:lnTo>
                    <a:pt x="1182" y="1086"/>
                  </a:lnTo>
                  <a:lnTo>
                    <a:pt x="1207" y="1101"/>
                  </a:lnTo>
                  <a:lnTo>
                    <a:pt x="1234" y="1110"/>
                  </a:lnTo>
                  <a:lnTo>
                    <a:pt x="1261" y="1114"/>
                  </a:lnTo>
                  <a:lnTo>
                    <a:pt x="1296" y="1112"/>
                  </a:lnTo>
                  <a:lnTo>
                    <a:pt x="1329" y="1105"/>
                  </a:lnTo>
                  <a:lnTo>
                    <a:pt x="1359" y="1096"/>
                  </a:lnTo>
                  <a:lnTo>
                    <a:pt x="1385" y="1085"/>
                  </a:lnTo>
                  <a:lnTo>
                    <a:pt x="1408" y="1072"/>
                  </a:lnTo>
                  <a:lnTo>
                    <a:pt x="1428" y="1058"/>
                  </a:lnTo>
                  <a:lnTo>
                    <a:pt x="1446" y="1044"/>
                  </a:lnTo>
                  <a:lnTo>
                    <a:pt x="1460" y="1031"/>
                  </a:lnTo>
                  <a:lnTo>
                    <a:pt x="1470" y="1020"/>
                  </a:lnTo>
                  <a:lnTo>
                    <a:pt x="1478" y="1010"/>
                  </a:lnTo>
                  <a:lnTo>
                    <a:pt x="1482" y="1005"/>
                  </a:lnTo>
                  <a:lnTo>
                    <a:pt x="1483" y="1003"/>
                  </a:lnTo>
                  <a:lnTo>
                    <a:pt x="1706" y="669"/>
                  </a:lnTo>
                  <a:lnTo>
                    <a:pt x="2059" y="669"/>
                  </a:lnTo>
                  <a:lnTo>
                    <a:pt x="2897" y="1540"/>
                  </a:lnTo>
                  <a:lnTo>
                    <a:pt x="2912" y="1558"/>
                  </a:lnTo>
                  <a:lnTo>
                    <a:pt x="2922" y="1579"/>
                  </a:lnTo>
                  <a:lnTo>
                    <a:pt x="2928" y="1602"/>
                  </a:lnTo>
                  <a:lnTo>
                    <a:pt x="2929" y="1626"/>
                  </a:lnTo>
                  <a:lnTo>
                    <a:pt x="2928" y="1650"/>
                  </a:lnTo>
                  <a:lnTo>
                    <a:pt x="2922" y="1673"/>
                  </a:lnTo>
                  <a:lnTo>
                    <a:pt x="2912" y="1693"/>
                  </a:lnTo>
                  <a:lnTo>
                    <a:pt x="2897" y="1712"/>
                  </a:lnTo>
                  <a:lnTo>
                    <a:pt x="2881" y="1726"/>
                  </a:lnTo>
                  <a:lnTo>
                    <a:pt x="2862" y="1733"/>
                  </a:lnTo>
                  <a:lnTo>
                    <a:pt x="2844" y="1738"/>
                  </a:lnTo>
                  <a:lnTo>
                    <a:pt x="2824" y="1736"/>
                  </a:lnTo>
                  <a:lnTo>
                    <a:pt x="2805" y="1732"/>
                  </a:lnTo>
                  <a:lnTo>
                    <a:pt x="2787" y="1724"/>
                  </a:lnTo>
                  <a:lnTo>
                    <a:pt x="2768" y="1712"/>
                  </a:lnTo>
                  <a:lnTo>
                    <a:pt x="2751" y="1697"/>
                  </a:lnTo>
                  <a:lnTo>
                    <a:pt x="2438" y="1383"/>
                  </a:lnTo>
                  <a:lnTo>
                    <a:pt x="2359" y="1462"/>
                  </a:lnTo>
                  <a:lnTo>
                    <a:pt x="2601" y="1703"/>
                  </a:lnTo>
                  <a:lnTo>
                    <a:pt x="2616" y="1723"/>
                  </a:lnTo>
                  <a:lnTo>
                    <a:pt x="2627" y="1745"/>
                  </a:lnTo>
                  <a:lnTo>
                    <a:pt x="2633" y="1769"/>
                  </a:lnTo>
                  <a:lnTo>
                    <a:pt x="2633" y="1794"/>
                  </a:lnTo>
                  <a:lnTo>
                    <a:pt x="2627" y="1818"/>
                  </a:lnTo>
                  <a:lnTo>
                    <a:pt x="2616" y="1840"/>
                  </a:lnTo>
                  <a:lnTo>
                    <a:pt x="2601" y="1860"/>
                  </a:lnTo>
                  <a:lnTo>
                    <a:pt x="2584" y="1874"/>
                  </a:lnTo>
                  <a:lnTo>
                    <a:pt x="2566" y="1883"/>
                  </a:lnTo>
                  <a:lnTo>
                    <a:pt x="2547" y="1886"/>
                  </a:lnTo>
                  <a:lnTo>
                    <a:pt x="2528" y="1885"/>
                  </a:lnTo>
                  <a:lnTo>
                    <a:pt x="2508" y="1880"/>
                  </a:lnTo>
                  <a:lnTo>
                    <a:pt x="2490" y="1872"/>
                  </a:lnTo>
                  <a:lnTo>
                    <a:pt x="2471" y="1860"/>
                  </a:lnTo>
                  <a:lnTo>
                    <a:pt x="2455" y="1845"/>
                  </a:lnTo>
                  <a:lnTo>
                    <a:pt x="2142" y="1531"/>
                  </a:lnTo>
                  <a:lnTo>
                    <a:pt x="2063" y="1610"/>
                  </a:lnTo>
                  <a:lnTo>
                    <a:pt x="2304" y="1851"/>
                  </a:lnTo>
                  <a:lnTo>
                    <a:pt x="2320" y="1872"/>
                  </a:lnTo>
                  <a:lnTo>
                    <a:pt x="2331" y="1894"/>
                  </a:lnTo>
                  <a:lnTo>
                    <a:pt x="2336" y="1918"/>
                  </a:lnTo>
                  <a:lnTo>
                    <a:pt x="2336" y="1942"/>
                  </a:lnTo>
                  <a:lnTo>
                    <a:pt x="2331" y="1966"/>
                  </a:lnTo>
                  <a:lnTo>
                    <a:pt x="2320" y="1988"/>
                  </a:lnTo>
                  <a:lnTo>
                    <a:pt x="2304" y="2009"/>
                  </a:lnTo>
                  <a:lnTo>
                    <a:pt x="2287" y="2021"/>
                  </a:lnTo>
                  <a:lnTo>
                    <a:pt x="2269" y="2030"/>
                  </a:lnTo>
                  <a:lnTo>
                    <a:pt x="2250" y="2035"/>
                  </a:lnTo>
                  <a:lnTo>
                    <a:pt x="2231" y="2033"/>
                  </a:lnTo>
                  <a:lnTo>
                    <a:pt x="2212" y="2029"/>
                  </a:lnTo>
                  <a:lnTo>
                    <a:pt x="2194" y="2020"/>
                  </a:lnTo>
                  <a:lnTo>
                    <a:pt x="2175" y="2009"/>
                  </a:lnTo>
                  <a:lnTo>
                    <a:pt x="2159" y="1994"/>
                  </a:lnTo>
                  <a:lnTo>
                    <a:pt x="1845" y="1679"/>
                  </a:lnTo>
                  <a:lnTo>
                    <a:pt x="1766" y="1758"/>
                  </a:lnTo>
                  <a:lnTo>
                    <a:pt x="2007" y="1999"/>
                  </a:lnTo>
                  <a:lnTo>
                    <a:pt x="2023" y="2019"/>
                  </a:lnTo>
                  <a:lnTo>
                    <a:pt x="2034" y="2042"/>
                  </a:lnTo>
                  <a:lnTo>
                    <a:pt x="2040" y="2066"/>
                  </a:lnTo>
                  <a:lnTo>
                    <a:pt x="2040" y="2091"/>
                  </a:lnTo>
                  <a:lnTo>
                    <a:pt x="2034" y="2115"/>
                  </a:lnTo>
                  <a:lnTo>
                    <a:pt x="2023" y="2136"/>
                  </a:lnTo>
                  <a:lnTo>
                    <a:pt x="2007" y="2157"/>
                  </a:lnTo>
                  <a:lnTo>
                    <a:pt x="1988" y="2173"/>
                  </a:lnTo>
                  <a:lnTo>
                    <a:pt x="1965" y="2184"/>
                  </a:lnTo>
                  <a:lnTo>
                    <a:pt x="1941" y="2189"/>
                  </a:lnTo>
                  <a:lnTo>
                    <a:pt x="1916" y="2189"/>
                  </a:lnTo>
                  <a:lnTo>
                    <a:pt x="1893" y="2184"/>
                  </a:lnTo>
                  <a:lnTo>
                    <a:pt x="1870" y="2173"/>
                  </a:lnTo>
                  <a:lnTo>
                    <a:pt x="1850" y="2157"/>
                  </a:lnTo>
                  <a:lnTo>
                    <a:pt x="1779" y="2086"/>
                  </a:lnTo>
                  <a:lnTo>
                    <a:pt x="1779" y="2060"/>
                  </a:lnTo>
                  <a:lnTo>
                    <a:pt x="1774" y="2036"/>
                  </a:lnTo>
                  <a:lnTo>
                    <a:pt x="1766" y="2013"/>
                  </a:lnTo>
                  <a:lnTo>
                    <a:pt x="1754" y="1992"/>
                  </a:lnTo>
                  <a:lnTo>
                    <a:pt x="1738" y="1972"/>
                  </a:lnTo>
                  <a:lnTo>
                    <a:pt x="1716" y="1954"/>
                  </a:lnTo>
                  <a:lnTo>
                    <a:pt x="1692" y="1942"/>
                  </a:lnTo>
                  <a:lnTo>
                    <a:pt x="1664" y="1933"/>
                  </a:lnTo>
                  <a:lnTo>
                    <a:pt x="1636" y="1930"/>
                  </a:lnTo>
                  <a:lnTo>
                    <a:pt x="1607" y="1932"/>
                  </a:lnTo>
                  <a:lnTo>
                    <a:pt x="1552" y="1893"/>
                  </a:lnTo>
                  <a:lnTo>
                    <a:pt x="1544" y="1868"/>
                  </a:lnTo>
                  <a:lnTo>
                    <a:pt x="1533" y="1845"/>
                  </a:lnTo>
                  <a:lnTo>
                    <a:pt x="1515" y="1824"/>
                  </a:lnTo>
                  <a:lnTo>
                    <a:pt x="1496" y="1807"/>
                  </a:lnTo>
                  <a:lnTo>
                    <a:pt x="1474" y="1795"/>
                  </a:lnTo>
                  <a:lnTo>
                    <a:pt x="1450" y="1787"/>
                  </a:lnTo>
                  <a:lnTo>
                    <a:pt x="1424" y="1783"/>
                  </a:lnTo>
                  <a:lnTo>
                    <a:pt x="1398" y="1782"/>
                  </a:lnTo>
                  <a:lnTo>
                    <a:pt x="1333" y="1736"/>
                  </a:lnTo>
                  <a:lnTo>
                    <a:pt x="1334" y="1711"/>
                  </a:lnTo>
                  <a:lnTo>
                    <a:pt x="1333" y="1685"/>
                  </a:lnTo>
                  <a:lnTo>
                    <a:pt x="1329" y="1661"/>
                  </a:lnTo>
                  <a:lnTo>
                    <a:pt x="1320" y="1639"/>
                  </a:lnTo>
                  <a:lnTo>
                    <a:pt x="1309" y="1619"/>
                  </a:lnTo>
                  <a:lnTo>
                    <a:pt x="1294" y="1600"/>
                  </a:lnTo>
                  <a:lnTo>
                    <a:pt x="1273" y="1583"/>
                  </a:lnTo>
                  <a:lnTo>
                    <a:pt x="1249" y="1571"/>
                  </a:lnTo>
                  <a:lnTo>
                    <a:pt x="1223" y="1562"/>
                  </a:lnTo>
                  <a:lnTo>
                    <a:pt x="1196" y="1559"/>
                  </a:lnTo>
                  <a:lnTo>
                    <a:pt x="1166" y="1559"/>
                  </a:lnTo>
                  <a:lnTo>
                    <a:pt x="1135" y="1565"/>
                  </a:lnTo>
                  <a:lnTo>
                    <a:pt x="1105" y="1573"/>
                  </a:lnTo>
                  <a:lnTo>
                    <a:pt x="1097" y="1568"/>
                  </a:lnTo>
                  <a:lnTo>
                    <a:pt x="1106" y="1536"/>
                  </a:lnTo>
                  <a:lnTo>
                    <a:pt x="1112" y="1506"/>
                  </a:lnTo>
                  <a:lnTo>
                    <a:pt x="1113" y="1477"/>
                  </a:lnTo>
                  <a:lnTo>
                    <a:pt x="1108" y="1449"/>
                  </a:lnTo>
                  <a:lnTo>
                    <a:pt x="1101" y="1422"/>
                  </a:lnTo>
                  <a:lnTo>
                    <a:pt x="1089" y="1399"/>
                  </a:lnTo>
                  <a:lnTo>
                    <a:pt x="1072" y="1378"/>
                  </a:lnTo>
                  <a:lnTo>
                    <a:pt x="1051" y="1362"/>
                  </a:lnTo>
                  <a:lnTo>
                    <a:pt x="1028" y="1349"/>
                  </a:lnTo>
                  <a:lnTo>
                    <a:pt x="1003" y="1341"/>
                  </a:lnTo>
                  <a:lnTo>
                    <a:pt x="976" y="1337"/>
                  </a:lnTo>
                  <a:lnTo>
                    <a:pt x="947" y="1337"/>
                  </a:lnTo>
                  <a:lnTo>
                    <a:pt x="918" y="1341"/>
                  </a:lnTo>
                  <a:lnTo>
                    <a:pt x="889" y="1350"/>
                  </a:lnTo>
                  <a:lnTo>
                    <a:pt x="859" y="1362"/>
                  </a:lnTo>
                  <a:lnTo>
                    <a:pt x="830" y="1377"/>
                  </a:lnTo>
                  <a:lnTo>
                    <a:pt x="665" y="1259"/>
                  </a:lnTo>
                  <a:lnTo>
                    <a:pt x="929" y="297"/>
                  </a:lnTo>
                  <a:lnTo>
                    <a:pt x="1372" y="297"/>
                  </a:lnTo>
                  <a:lnTo>
                    <a:pt x="1372" y="297"/>
                  </a:lnTo>
                  <a:close/>
                  <a:moveTo>
                    <a:pt x="520" y="1320"/>
                  </a:moveTo>
                  <a:lnTo>
                    <a:pt x="520" y="1320"/>
                  </a:lnTo>
                  <a:lnTo>
                    <a:pt x="732" y="1464"/>
                  </a:lnTo>
                  <a:lnTo>
                    <a:pt x="711" y="1493"/>
                  </a:lnTo>
                  <a:lnTo>
                    <a:pt x="695" y="1523"/>
                  </a:lnTo>
                  <a:lnTo>
                    <a:pt x="682" y="1554"/>
                  </a:lnTo>
                  <a:lnTo>
                    <a:pt x="673" y="1584"/>
                  </a:lnTo>
                  <a:lnTo>
                    <a:pt x="669" y="1614"/>
                  </a:lnTo>
                  <a:lnTo>
                    <a:pt x="669" y="1642"/>
                  </a:lnTo>
                  <a:lnTo>
                    <a:pt x="672" y="1670"/>
                  </a:lnTo>
                  <a:lnTo>
                    <a:pt x="680" y="1695"/>
                  </a:lnTo>
                  <a:lnTo>
                    <a:pt x="693" y="1719"/>
                  </a:lnTo>
                  <a:lnTo>
                    <a:pt x="709" y="1740"/>
                  </a:lnTo>
                  <a:lnTo>
                    <a:pt x="728" y="1756"/>
                  </a:lnTo>
                  <a:lnTo>
                    <a:pt x="750" y="1768"/>
                  </a:lnTo>
                  <a:lnTo>
                    <a:pt x="774" y="1775"/>
                  </a:lnTo>
                  <a:lnTo>
                    <a:pt x="800" y="1780"/>
                  </a:lnTo>
                  <a:lnTo>
                    <a:pt x="827" y="1781"/>
                  </a:lnTo>
                  <a:lnTo>
                    <a:pt x="854" y="1778"/>
                  </a:lnTo>
                  <a:lnTo>
                    <a:pt x="882" y="1771"/>
                  </a:lnTo>
                  <a:lnTo>
                    <a:pt x="910" y="1761"/>
                  </a:lnTo>
                  <a:lnTo>
                    <a:pt x="901" y="1790"/>
                  </a:lnTo>
                  <a:lnTo>
                    <a:pt x="894" y="1818"/>
                  </a:lnTo>
                  <a:lnTo>
                    <a:pt x="892" y="1846"/>
                  </a:lnTo>
                  <a:lnTo>
                    <a:pt x="892" y="1873"/>
                  </a:lnTo>
                  <a:lnTo>
                    <a:pt x="895" y="1898"/>
                  </a:lnTo>
                  <a:lnTo>
                    <a:pt x="904" y="1921"/>
                  </a:lnTo>
                  <a:lnTo>
                    <a:pt x="916" y="1943"/>
                  </a:lnTo>
                  <a:lnTo>
                    <a:pt x="931" y="1963"/>
                  </a:lnTo>
                  <a:lnTo>
                    <a:pt x="952" y="1979"/>
                  </a:lnTo>
                  <a:lnTo>
                    <a:pt x="973" y="1991"/>
                  </a:lnTo>
                  <a:lnTo>
                    <a:pt x="998" y="1999"/>
                  </a:lnTo>
                  <a:lnTo>
                    <a:pt x="1024" y="2004"/>
                  </a:lnTo>
                  <a:lnTo>
                    <a:pt x="1051" y="2004"/>
                  </a:lnTo>
                  <a:lnTo>
                    <a:pt x="1079" y="2000"/>
                  </a:lnTo>
                  <a:lnTo>
                    <a:pt x="1108" y="1993"/>
                  </a:lnTo>
                  <a:lnTo>
                    <a:pt x="1137" y="1982"/>
                  </a:lnTo>
                  <a:lnTo>
                    <a:pt x="1167" y="1968"/>
                  </a:lnTo>
                  <a:lnTo>
                    <a:pt x="1195" y="1951"/>
                  </a:lnTo>
                  <a:lnTo>
                    <a:pt x="1188" y="1980"/>
                  </a:lnTo>
                  <a:lnTo>
                    <a:pt x="1187" y="2009"/>
                  </a:lnTo>
                  <a:lnTo>
                    <a:pt x="1190" y="2037"/>
                  </a:lnTo>
                  <a:lnTo>
                    <a:pt x="1198" y="2064"/>
                  </a:lnTo>
                  <a:lnTo>
                    <a:pt x="1211" y="2089"/>
                  </a:lnTo>
                  <a:lnTo>
                    <a:pt x="1229" y="2110"/>
                  </a:lnTo>
                  <a:lnTo>
                    <a:pt x="1250" y="2128"/>
                  </a:lnTo>
                  <a:lnTo>
                    <a:pt x="1274" y="2139"/>
                  </a:lnTo>
                  <a:lnTo>
                    <a:pt x="1299" y="2148"/>
                  </a:lnTo>
                  <a:lnTo>
                    <a:pt x="1326" y="2151"/>
                  </a:lnTo>
                  <a:lnTo>
                    <a:pt x="1354" y="2151"/>
                  </a:lnTo>
                  <a:lnTo>
                    <a:pt x="1382" y="2146"/>
                  </a:lnTo>
                  <a:lnTo>
                    <a:pt x="1411" y="2137"/>
                  </a:lnTo>
                  <a:lnTo>
                    <a:pt x="1410" y="2164"/>
                  </a:lnTo>
                  <a:lnTo>
                    <a:pt x="1414" y="2190"/>
                  </a:lnTo>
                  <a:lnTo>
                    <a:pt x="1423" y="2215"/>
                  </a:lnTo>
                  <a:lnTo>
                    <a:pt x="1435" y="2238"/>
                  </a:lnTo>
                  <a:lnTo>
                    <a:pt x="1452" y="2258"/>
                  </a:lnTo>
                  <a:lnTo>
                    <a:pt x="1473" y="2276"/>
                  </a:lnTo>
                  <a:lnTo>
                    <a:pt x="1496" y="2289"/>
                  </a:lnTo>
                  <a:lnTo>
                    <a:pt x="1522" y="2297"/>
                  </a:lnTo>
                  <a:lnTo>
                    <a:pt x="1549" y="2301"/>
                  </a:lnTo>
                  <a:lnTo>
                    <a:pt x="1577" y="2299"/>
                  </a:lnTo>
                  <a:lnTo>
                    <a:pt x="1605" y="2295"/>
                  </a:lnTo>
                  <a:lnTo>
                    <a:pt x="1633" y="2285"/>
                  </a:lnTo>
                  <a:lnTo>
                    <a:pt x="1661" y="2272"/>
                  </a:lnTo>
                  <a:lnTo>
                    <a:pt x="1688" y="2255"/>
                  </a:lnTo>
                  <a:lnTo>
                    <a:pt x="1712" y="2233"/>
                  </a:lnTo>
                  <a:lnTo>
                    <a:pt x="1726" y="2218"/>
                  </a:lnTo>
                  <a:lnTo>
                    <a:pt x="1738" y="2202"/>
                  </a:lnTo>
                  <a:lnTo>
                    <a:pt x="1772" y="2236"/>
                  </a:lnTo>
                  <a:lnTo>
                    <a:pt x="1798" y="2259"/>
                  </a:lnTo>
                  <a:lnTo>
                    <a:pt x="1829" y="2278"/>
                  </a:lnTo>
                  <a:lnTo>
                    <a:pt x="1861" y="2291"/>
                  </a:lnTo>
                  <a:lnTo>
                    <a:pt x="1895" y="2298"/>
                  </a:lnTo>
                  <a:lnTo>
                    <a:pt x="1928" y="2301"/>
                  </a:lnTo>
                  <a:lnTo>
                    <a:pt x="1963" y="2298"/>
                  </a:lnTo>
                  <a:lnTo>
                    <a:pt x="1996" y="2291"/>
                  </a:lnTo>
                  <a:lnTo>
                    <a:pt x="2029" y="2278"/>
                  </a:lnTo>
                  <a:lnTo>
                    <a:pt x="2059" y="2259"/>
                  </a:lnTo>
                  <a:lnTo>
                    <a:pt x="2086" y="2236"/>
                  </a:lnTo>
                  <a:lnTo>
                    <a:pt x="2105" y="2213"/>
                  </a:lnTo>
                  <a:lnTo>
                    <a:pt x="2121" y="2189"/>
                  </a:lnTo>
                  <a:lnTo>
                    <a:pt x="2133" y="2163"/>
                  </a:lnTo>
                  <a:lnTo>
                    <a:pt x="2142" y="2136"/>
                  </a:lnTo>
                  <a:lnTo>
                    <a:pt x="2173" y="2146"/>
                  </a:lnTo>
                  <a:lnTo>
                    <a:pt x="2204" y="2151"/>
                  </a:lnTo>
                  <a:lnTo>
                    <a:pt x="2236" y="2152"/>
                  </a:lnTo>
                  <a:lnTo>
                    <a:pt x="2268" y="2148"/>
                  </a:lnTo>
                  <a:lnTo>
                    <a:pt x="2300" y="2139"/>
                  </a:lnTo>
                  <a:lnTo>
                    <a:pt x="2329" y="2126"/>
                  </a:lnTo>
                  <a:lnTo>
                    <a:pt x="2357" y="2109"/>
                  </a:lnTo>
                  <a:lnTo>
                    <a:pt x="2383" y="2087"/>
                  </a:lnTo>
                  <a:lnTo>
                    <a:pt x="2402" y="2065"/>
                  </a:lnTo>
                  <a:lnTo>
                    <a:pt x="2417" y="2040"/>
                  </a:lnTo>
                  <a:lnTo>
                    <a:pt x="2430" y="2015"/>
                  </a:lnTo>
                  <a:lnTo>
                    <a:pt x="2439" y="1988"/>
                  </a:lnTo>
                  <a:lnTo>
                    <a:pt x="2469" y="1998"/>
                  </a:lnTo>
                  <a:lnTo>
                    <a:pt x="2502" y="2004"/>
                  </a:lnTo>
                  <a:lnTo>
                    <a:pt x="2533" y="2004"/>
                  </a:lnTo>
                  <a:lnTo>
                    <a:pt x="2566" y="2000"/>
                  </a:lnTo>
                  <a:lnTo>
                    <a:pt x="2596" y="1992"/>
                  </a:lnTo>
                  <a:lnTo>
                    <a:pt x="2626" y="1979"/>
                  </a:lnTo>
                  <a:lnTo>
                    <a:pt x="2654" y="1962"/>
                  </a:lnTo>
                  <a:lnTo>
                    <a:pt x="2678" y="1939"/>
                  </a:lnTo>
                  <a:lnTo>
                    <a:pt x="2698" y="1916"/>
                  </a:lnTo>
                  <a:lnTo>
                    <a:pt x="2714" y="1892"/>
                  </a:lnTo>
                  <a:lnTo>
                    <a:pt x="2726" y="1866"/>
                  </a:lnTo>
                  <a:lnTo>
                    <a:pt x="2736" y="1839"/>
                  </a:lnTo>
                  <a:lnTo>
                    <a:pt x="2766" y="1849"/>
                  </a:lnTo>
                  <a:lnTo>
                    <a:pt x="2797" y="1854"/>
                  </a:lnTo>
                  <a:lnTo>
                    <a:pt x="2830" y="1855"/>
                  </a:lnTo>
                  <a:lnTo>
                    <a:pt x="2861" y="1851"/>
                  </a:lnTo>
                  <a:lnTo>
                    <a:pt x="2892" y="1844"/>
                  </a:lnTo>
                  <a:lnTo>
                    <a:pt x="2922" y="1831"/>
                  </a:lnTo>
                  <a:lnTo>
                    <a:pt x="2950" y="1812"/>
                  </a:lnTo>
                  <a:lnTo>
                    <a:pt x="2976" y="1791"/>
                  </a:lnTo>
                  <a:lnTo>
                    <a:pt x="3000" y="1762"/>
                  </a:lnTo>
                  <a:lnTo>
                    <a:pt x="3018" y="1732"/>
                  </a:lnTo>
                  <a:lnTo>
                    <a:pt x="3031" y="1701"/>
                  </a:lnTo>
                  <a:lnTo>
                    <a:pt x="3038" y="1667"/>
                  </a:lnTo>
                  <a:lnTo>
                    <a:pt x="3041" y="1633"/>
                  </a:lnTo>
                  <a:lnTo>
                    <a:pt x="3038" y="1599"/>
                  </a:lnTo>
                  <a:lnTo>
                    <a:pt x="3031" y="1566"/>
                  </a:lnTo>
                  <a:lnTo>
                    <a:pt x="3018" y="1533"/>
                  </a:lnTo>
                  <a:lnTo>
                    <a:pt x="3000" y="1503"/>
                  </a:lnTo>
                  <a:lnTo>
                    <a:pt x="2976" y="1476"/>
                  </a:lnTo>
                  <a:lnTo>
                    <a:pt x="2929" y="1430"/>
                  </a:lnTo>
                  <a:lnTo>
                    <a:pt x="3041" y="1320"/>
                  </a:lnTo>
                  <a:lnTo>
                    <a:pt x="2744" y="149"/>
                  </a:lnTo>
                  <a:lnTo>
                    <a:pt x="816" y="149"/>
                  </a:lnTo>
                  <a:lnTo>
                    <a:pt x="520" y="1320"/>
                  </a:lnTo>
                  <a:lnTo>
                    <a:pt x="520" y="1320"/>
                  </a:lnTo>
                  <a:close/>
                  <a:moveTo>
                    <a:pt x="2893" y="75"/>
                  </a:moveTo>
                  <a:lnTo>
                    <a:pt x="2893" y="75"/>
                  </a:lnTo>
                  <a:lnTo>
                    <a:pt x="3227" y="1337"/>
                  </a:lnTo>
                  <a:lnTo>
                    <a:pt x="3561" y="1262"/>
                  </a:lnTo>
                  <a:lnTo>
                    <a:pt x="3227" y="0"/>
                  </a:lnTo>
                  <a:lnTo>
                    <a:pt x="2893" y="75"/>
                  </a:lnTo>
                  <a:lnTo>
                    <a:pt x="2893" y="75"/>
                  </a:lnTo>
                  <a:close/>
                  <a:moveTo>
                    <a:pt x="333" y="0"/>
                  </a:moveTo>
                  <a:lnTo>
                    <a:pt x="333" y="0"/>
                  </a:lnTo>
                  <a:lnTo>
                    <a:pt x="667" y="75"/>
                  </a:lnTo>
                  <a:lnTo>
                    <a:pt x="333" y="1337"/>
                  </a:lnTo>
                  <a:lnTo>
                    <a:pt x="0" y="1262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smtClean="0">
                <a:solidFill>
                  <a:srgbClr val="313131"/>
                </a:solidFill>
                <a:latin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6166" y="1524000"/>
              <a:ext cx="21934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Stronger Community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268241" y="1876654"/>
              <a:ext cx="1845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519717" y="3241152"/>
            <a:ext cx="2560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solidFill>
                  <a:srgbClr val="00346A"/>
                </a:solidFill>
              </a:rPr>
              <a:t>Workday’s centralized data centers reduce energy consumption and use computing resources more efficiently, helping Yale stay green.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519717" y="2423160"/>
            <a:ext cx="2560320" cy="706606"/>
            <a:chOff x="6519717" y="1508760"/>
            <a:chExt cx="2560320" cy="706606"/>
          </a:xfrm>
        </p:grpSpPr>
        <p:sp>
          <p:nvSpPr>
            <p:cNvPr id="28" name="Rounded Rectangle 27"/>
            <p:cNvSpPr/>
            <p:nvPr/>
          </p:nvSpPr>
          <p:spPr>
            <a:xfrm>
              <a:off x="6519717" y="1508760"/>
              <a:ext cx="2560320" cy="706606"/>
            </a:xfrm>
            <a:prstGeom prst="roundRect">
              <a:avLst/>
            </a:prstGeom>
            <a:solidFill>
              <a:srgbClr val="00346A"/>
            </a:solidFill>
            <a:ln>
              <a:solidFill>
                <a:srgbClr val="00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tlCol="0" anchor="ctr"/>
            <a:lstStyle/>
            <a:p>
              <a:pPr>
                <a:spcAft>
                  <a:spcPts val="3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78004" y="1523999"/>
              <a:ext cx="17309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US" sz="1600" b="1" dirty="0" smtClean="0">
                  <a:solidFill>
                    <a:prstClr val="white"/>
                  </a:solidFill>
                </a:rPr>
                <a:t>Lighter Footprint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35"/>
            <p:cNvSpPr>
              <a:spLocks noChangeAspect="1" noEditPoints="1"/>
            </p:cNvSpPr>
            <p:nvPr/>
          </p:nvSpPr>
          <p:spPr bwMode="auto">
            <a:xfrm>
              <a:off x="6781800" y="1588234"/>
              <a:ext cx="415151" cy="548640"/>
            </a:xfrm>
            <a:custGeom>
              <a:avLst/>
              <a:gdLst>
                <a:gd name="T0" fmla="*/ 124 w 156"/>
                <a:gd name="T1" fmla="*/ 0 h 213"/>
                <a:gd name="T2" fmla="*/ 68 w 156"/>
                <a:gd name="T3" fmla="*/ 33 h 213"/>
                <a:gd name="T4" fmla="*/ 27 w 156"/>
                <a:gd name="T5" fmla="*/ 1 h 213"/>
                <a:gd name="T6" fmla="*/ 0 w 156"/>
                <a:gd name="T7" fmla="*/ 3 h 213"/>
                <a:gd name="T8" fmla="*/ 60 w 156"/>
                <a:gd name="T9" fmla="*/ 57 h 213"/>
                <a:gd name="T10" fmla="*/ 60 w 156"/>
                <a:gd name="T11" fmla="*/ 213 h 213"/>
                <a:gd name="T12" fmla="*/ 75 w 156"/>
                <a:gd name="T13" fmla="*/ 213 h 213"/>
                <a:gd name="T14" fmla="*/ 75 w 156"/>
                <a:gd name="T15" fmla="*/ 65 h 213"/>
                <a:gd name="T16" fmla="*/ 156 w 156"/>
                <a:gd name="T17" fmla="*/ 6 h 213"/>
                <a:gd name="T18" fmla="*/ 124 w 156"/>
                <a:gd name="T19" fmla="*/ 0 h 213"/>
                <a:gd name="T20" fmla="*/ 19 w 156"/>
                <a:gd name="T21" fmla="*/ 13 h 213"/>
                <a:gd name="T22" fmla="*/ 68 w 156"/>
                <a:gd name="T23" fmla="*/ 43 h 213"/>
                <a:gd name="T24" fmla="*/ 128 w 156"/>
                <a:gd name="T25" fmla="*/ 19 h 213"/>
                <a:gd name="T26" fmla="*/ 68 w 156"/>
                <a:gd name="T27" fmla="*/ 57 h 213"/>
                <a:gd name="T28" fmla="*/ 19 w 156"/>
                <a:gd name="T29" fmla="*/ 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213">
                  <a:moveTo>
                    <a:pt x="124" y="0"/>
                  </a:moveTo>
                  <a:cubicBezTo>
                    <a:pt x="88" y="1"/>
                    <a:pt x="73" y="13"/>
                    <a:pt x="68" y="33"/>
                  </a:cubicBezTo>
                  <a:cubicBezTo>
                    <a:pt x="68" y="33"/>
                    <a:pt x="57" y="4"/>
                    <a:pt x="27" y="1"/>
                  </a:cubicBezTo>
                  <a:cubicBezTo>
                    <a:pt x="18" y="0"/>
                    <a:pt x="8" y="1"/>
                    <a:pt x="0" y="3"/>
                  </a:cubicBezTo>
                  <a:cubicBezTo>
                    <a:pt x="14" y="70"/>
                    <a:pt x="46" y="64"/>
                    <a:pt x="60" y="57"/>
                  </a:cubicBezTo>
                  <a:cubicBezTo>
                    <a:pt x="60" y="213"/>
                    <a:pt x="60" y="213"/>
                    <a:pt x="60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90" y="75"/>
                    <a:pt x="132" y="91"/>
                    <a:pt x="156" y="6"/>
                  </a:cubicBezTo>
                  <a:cubicBezTo>
                    <a:pt x="147" y="3"/>
                    <a:pt x="135" y="0"/>
                    <a:pt x="124" y="0"/>
                  </a:cubicBezTo>
                  <a:close/>
                  <a:moveTo>
                    <a:pt x="19" y="13"/>
                  </a:moveTo>
                  <a:cubicBezTo>
                    <a:pt x="51" y="20"/>
                    <a:pt x="68" y="43"/>
                    <a:pt x="68" y="43"/>
                  </a:cubicBezTo>
                  <a:cubicBezTo>
                    <a:pt x="68" y="43"/>
                    <a:pt x="84" y="17"/>
                    <a:pt x="128" y="19"/>
                  </a:cubicBezTo>
                  <a:cubicBezTo>
                    <a:pt x="128" y="19"/>
                    <a:pt x="78" y="35"/>
                    <a:pt x="68" y="57"/>
                  </a:cubicBezTo>
                  <a:cubicBezTo>
                    <a:pt x="64" y="44"/>
                    <a:pt x="46" y="34"/>
                    <a:pt x="19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kern="0" smtClean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278004" y="1893331"/>
              <a:ext cx="18020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2743200" y="1371600"/>
            <a:ext cx="3632826" cy="783290"/>
            <a:chOff x="-388139" y="4561683"/>
            <a:chExt cx="4288753" cy="924717"/>
          </a:xfrm>
        </p:grpSpPr>
        <p:sp>
          <p:nvSpPr>
            <p:cNvPr id="45" name="Round Diagonal Corner Rectangle 44"/>
            <p:cNvSpPr/>
            <p:nvPr/>
          </p:nvSpPr>
          <p:spPr>
            <a:xfrm>
              <a:off x="-388139" y="4561683"/>
              <a:ext cx="4288753" cy="924717"/>
            </a:xfrm>
            <a:prstGeom prst="round2DiagRect">
              <a:avLst>
                <a:gd name="adj1" fmla="val 0"/>
                <a:gd name="adj2" fmla="val 18840"/>
              </a:avLst>
            </a:prstGeom>
            <a:solidFill>
              <a:srgbClr val="F9A01A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731520"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Compare cloud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computing to living in a condominium… 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8"/>
            <p:cNvSpPr>
              <a:spLocks noChangeAspect="1" noEditPoints="1"/>
            </p:cNvSpPr>
            <p:nvPr/>
          </p:nvSpPr>
          <p:spPr bwMode="auto">
            <a:xfrm>
              <a:off x="-298181" y="4658282"/>
              <a:ext cx="956032" cy="731519"/>
            </a:xfrm>
            <a:custGeom>
              <a:avLst/>
              <a:gdLst>
                <a:gd name="T0" fmla="*/ 6075 w 6498"/>
                <a:gd name="T1" fmla="*/ 2335 h 4972"/>
                <a:gd name="T2" fmla="*/ 423 w 6498"/>
                <a:gd name="T3" fmla="*/ 2335 h 4972"/>
                <a:gd name="T4" fmla="*/ 3231 w 6498"/>
                <a:gd name="T5" fmla="*/ 0 h 4972"/>
                <a:gd name="T6" fmla="*/ 3428 w 6498"/>
                <a:gd name="T7" fmla="*/ 41 h 4972"/>
                <a:gd name="T8" fmla="*/ 3586 w 6498"/>
                <a:gd name="T9" fmla="*/ 155 h 4972"/>
                <a:gd name="T10" fmla="*/ 5244 w 6498"/>
                <a:gd name="T11" fmla="*/ 211 h 4972"/>
                <a:gd name="T12" fmla="*/ 5368 w 6498"/>
                <a:gd name="T13" fmla="*/ 270 h 4972"/>
                <a:gd name="T14" fmla="*/ 5441 w 6498"/>
                <a:gd name="T15" fmla="*/ 374 h 4972"/>
                <a:gd name="T16" fmla="*/ 5458 w 6498"/>
                <a:gd name="T17" fmla="*/ 500 h 4972"/>
                <a:gd name="T18" fmla="*/ 5423 w 6498"/>
                <a:gd name="T19" fmla="*/ 622 h 4972"/>
                <a:gd name="T20" fmla="*/ 6407 w 6498"/>
                <a:gd name="T21" fmla="*/ 2359 h 4972"/>
                <a:gd name="T22" fmla="*/ 6480 w 6498"/>
                <a:gd name="T23" fmla="*/ 2438 h 4972"/>
                <a:gd name="T24" fmla="*/ 6494 w 6498"/>
                <a:gd name="T25" fmla="*/ 2544 h 4972"/>
                <a:gd name="T26" fmla="*/ 6370 w 6498"/>
                <a:gd name="T27" fmla="*/ 2790 h 4972"/>
                <a:gd name="T28" fmla="*/ 6140 w 6498"/>
                <a:gd name="T29" fmla="*/ 3058 h 4972"/>
                <a:gd name="T30" fmla="*/ 5844 w 6498"/>
                <a:gd name="T31" fmla="*/ 3257 h 4972"/>
                <a:gd name="T32" fmla="*/ 5502 w 6498"/>
                <a:gd name="T33" fmla="*/ 3371 h 4972"/>
                <a:gd name="T34" fmla="*/ 5128 w 6498"/>
                <a:gd name="T35" fmla="*/ 3389 h 4972"/>
                <a:gd name="T36" fmla="*/ 4771 w 6498"/>
                <a:gd name="T37" fmla="*/ 3304 h 4972"/>
                <a:gd name="T38" fmla="*/ 4458 w 6498"/>
                <a:gd name="T39" fmla="*/ 3133 h 4972"/>
                <a:gd name="T40" fmla="*/ 4204 w 6498"/>
                <a:gd name="T41" fmla="*/ 2887 h 4972"/>
                <a:gd name="T42" fmla="*/ 4023 w 6498"/>
                <a:gd name="T43" fmla="*/ 2581 h 4972"/>
                <a:gd name="T44" fmla="*/ 4019 w 6498"/>
                <a:gd name="T45" fmla="*/ 2448 h 4972"/>
                <a:gd name="T46" fmla="*/ 4098 w 6498"/>
                <a:gd name="T47" fmla="*/ 2359 h 4972"/>
                <a:gd name="T48" fmla="*/ 3627 w 6498"/>
                <a:gd name="T49" fmla="*/ 752 h 4972"/>
                <a:gd name="T50" fmla="*/ 3489 w 6498"/>
                <a:gd name="T51" fmla="*/ 884 h 4972"/>
                <a:gd name="T52" fmla="*/ 4576 w 6498"/>
                <a:gd name="T53" fmla="*/ 4060 h 4972"/>
                <a:gd name="T54" fmla="*/ 4773 w 6498"/>
                <a:gd name="T55" fmla="*/ 4143 h 4972"/>
                <a:gd name="T56" fmla="*/ 4911 w 6498"/>
                <a:gd name="T57" fmla="*/ 4302 h 4972"/>
                <a:gd name="T58" fmla="*/ 4962 w 6498"/>
                <a:gd name="T59" fmla="*/ 4513 h 4972"/>
                <a:gd name="T60" fmla="*/ 4942 w 6498"/>
                <a:gd name="T61" fmla="*/ 4870 h 4972"/>
                <a:gd name="T62" fmla="*/ 4858 w 6498"/>
                <a:gd name="T63" fmla="*/ 4952 h 4972"/>
                <a:gd name="T64" fmla="*/ 1668 w 6498"/>
                <a:gd name="T65" fmla="*/ 4972 h 4972"/>
                <a:gd name="T66" fmla="*/ 1554 w 6498"/>
                <a:gd name="T67" fmla="*/ 4931 h 4972"/>
                <a:gd name="T68" fmla="*/ 1489 w 6498"/>
                <a:gd name="T69" fmla="*/ 4830 h 4972"/>
                <a:gd name="T70" fmla="*/ 1491 w 6498"/>
                <a:gd name="T71" fmla="*/ 4438 h 4972"/>
                <a:gd name="T72" fmla="*/ 1573 w 6498"/>
                <a:gd name="T73" fmla="*/ 4243 h 4972"/>
                <a:gd name="T74" fmla="*/ 1733 w 6498"/>
                <a:gd name="T75" fmla="*/ 4106 h 4972"/>
                <a:gd name="T76" fmla="*/ 1944 w 6498"/>
                <a:gd name="T77" fmla="*/ 4054 h 4972"/>
                <a:gd name="T78" fmla="*/ 2912 w 6498"/>
                <a:gd name="T79" fmla="*/ 839 h 4972"/>
                <a:gd name="T80" fmla="*/ 1445 w 6498"/>
                <a:gd name="T81" fmla="*/ 752 h 4972"/>
                <a:gd name="T82" fmla="*/ 2432 w 6498"/>
                <a:gd name="T83" fmla="*/ 2381 h 4972"/>
                <a:gd name="T84" fmla="*/ 2489 w 6498"/>
                <a:gd name="T85" fmla="*/ 2491 h 4972"/>
                <a:gd name="T86" fmla="*/ 2424 w 6498"/>
                <a:gd name="T87" fmla="*/ 2690 h 4972"/>
                <a:gd name="T88" fmla="*/ 2215 w 6498"/>
                <a:gd name="T89" fmla="*/ 2977 h 4972"/>
                <a:gd name="T90" fmla="*/ 1942 w 6498"/>
                <a:gd name="T91" fmla="*/ 3200 h 4972"/>
                <a:gd name="T92" fmla="*/ 1613 w 6498"/>
                <a:gd name="T93" fmla="*/ 3344 h 4972"/>
                <a:gd name="T94" fmla="*/ 1244 w 6498"/>
                <a:gd name="T95" fmla="*/ 3395 h 4972"/>
                <a:gd name="T96" fmla="*/ 876 w 6498"/>
                <a:gd name="T97" fmla="*/ 3344 h 4972"/>
                <a:gd name="T98" fmla="*/ 549 w 6498"/>
                <a:gd name="T99" fmla="*/ 3200 h 4972"/>
                <a:gd name="T100" fmla="*/ 274 w 6498"/>
                <a:gd name="T101" fmla="*/ 2977 h 4972"/>
                <a:gd name="T102" fmla="*/ 65 w 6498"/>
                <a:gd name="T103" fmla="*/ 2690 h 4972"/>
                <a:gd name="T104" fmla="*/ 0 w 6498"/>
                <a:gd name="T105" fmla="*/ 2509 h 4972"/>
                <a:gd name="T106" fmla="*/ 35 w 6498"/>
                <a:gd name="T107" fmla="*/ 2406 h 4972"/>
                <a:gd name="T108" fmla="*/ 124 w 6498"/>
                <a:gd name="T109" fmla="*/ 2345 h 4972"/>
                <a:gd name="T110" fmla="*/ 1034 w 6498"/>
                <a:gd name="T111" fmla="*/ 614 h 4972"/>
                <a:gd name="T112" fmla="*/ 1002 w 6498"/>
                <a:gd name="T113" fmla="*/ 494 h 4972"/>
                <a:gd name="T114" fmla="*/ 1024 w 6498"/>
                <a:gd name="T115" fmla="*/ 370 h 4972"/>
                <a:gd name="T116" fmla="*/ 1095 w 6498"/>
                <a:gd name="T117" fmla="*/ 268 h 4972"/>
                <a:gd name="T118" fmla="*/ 1219 w 6498"/>
                <a:gd name="T119" fmla="*/ 211 h 4972"/>
                <a:gd name="T120" fmla="*/ 2875 w 6498"/>
                <a:gd name="T121" fmla="*/ 155 h 4972"/>
                <a:gd name="T122" fmla="*/ 3034 w 6498"/>
                <a:gd name="T123" fmla="*/ 41 h 4972"/>
                <a:gd name="T124" fmla="*/ 3231 w 6498"/>
                <a:gd name="T125" fmla="*/ 0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98" h="4972">
                  <a:moveTo>
                    <a:pt x="5254" y="914"/>
                  </a:moveTo>
                  <a:lnTo>
                    <a:pt x="4430" y="2335"/>
                  </a:lnTo>
                  <a:lnTo>
                    <a:pt x="6075" y="2335"/>
                  </a:lnTo>
                  <a:lnTo>
                    <a:pt x="5254" y="914"/>
                  </a:lnTo>
                  <a:close/>
                  <a:moveTo>
                    <a:pt x="1244" y="914"/>
                  </a:moveTo>
                  <a:lnTo>
                    <a:pt x="423" y="2335"/>
                  </a:lnTo>
                  <a:lnTo>
                    <a:pt x="2066" y="2335"/>
                  </a:lnTo>
                  <a:lnTo>
                    <a:pt x="1244" y="914"/>
                  </a:lnTo>
                  <a:close/>
                  <a:moveTo>
                    <a:pt x="3231" y="0"/>
                  </a:moveTo>
                  <a:lnTo>
                    <a:pt x="3300" y="4"/>
                  </a:lnTo>
                  <a:lnTo>
                    <a:pt x="3365" y="18"/>
                  </a:lnTo>
                  <a:lnTo>
                    <a:pt x="3428" y="41"/>
                  </a:lnTo>
                  <a:lnTo>
                    <a:pt x="3485" y="73"/>
                  </a:lnTo>
                  <a:lnTo>
                    <a:pt x="3538" y="110"/>
                  </a:lnTo>
                  <a:lnTo>
                    <a:pt x="3586" y="155"/>
                  </a:lnTo>
                  <a:lnTo>
                    <a:pt x="3627" y="207"/>
                  </a:lnTo>
                  <a:lnTo>
                    <a:pt x="5189" y="207"/>
                  </a:lnTo>
                  <a:lnTo>
                    <a:pt x="5244" y="211"/>
                  </a:lnTo>
                  <a:lnTo>
                    <a:pt x="5291" y="224"/>
                  </a:lnTo>
                  <a:lnTo>
                    <a:pt x="5332" y="244"/>
                  </a:lnTo>
                  <a:lnTo>
                    <a:pt x="5368" y="270"/>
                  </a:lnTo>
                  <a:lnTo>
                    <a:pt x="5399" y="299"/>
                  </a:lnTo>
                  <a:lnTo>
                    <a:pt x="5423" y="335"/>
                  </a:lnTo>
                  <a:lnTo>
                    <a:pt x="5441" y="374"/>
                  </a:lnTo>
                  <a:lnTo>
                    <a:pt x="5452" y="415"/>
                  </a:lnTo>
                  <a:lnTo>
                    <a:pt x="5458" y="457"/>
                  </a:lnTo>
                  <a:lnTo>
                    <a:pt x="5458" y="500"/>
                  </a:lnTo>
                  <a:lnTo>
                    <a:pt x="5452" y="543"/>
                  </a:lnTo>
                  <a:lnTo>
                    <a:pt x="5441" y="585"/>
                  </a:lnTo>
                  <a:lnTo>
                    <a:pt x="5423" y="622"/>
                  </a:lnTo>
                  <a:lnTo>
                    <a:pt x="5399" y="658"/>
                  </a:lnTo>
                  <a:lnTo>
                    <a:pt x="6374" y="2345"/>
                  </a:lnTo>
                  <a:lnTo>
                    <a:pt x="6407" y="2359"/>
                  </a:lnTo>
                  <a:lnTo>
                    <a:pt x="6437" y="2381"/>
                  </a:lnTo>
                  <a:lnTo>
                    <a:pt x="6461" y="2406"/>
                  </a:lnTo>
                  <a:lnTo>
                    <a:pt x="6480" y="2438"/>
                  </a:lnTo>
                  <a:lnTo>
                    <a:pt x="6492" y="2471"/>
                  </a:lnTo>
                  <a:lnTo>
                    <a:pt x="6498" y="2509"/>
                  </a:lnTo>
                  <a:lnTo>
                    <a:pt x="6494" y="2544"/>
                  </a:lnTo>
                  <a:lnTo>
                    <a:pt x="6484" y="2581"/>
                  </a:lnTo>
                  <a:lnTo>
                    <a:pt x="6431" y="2690"/>
                  </a:lnTo>
                  <a:lnTo>
                    <a:pt x="6370" y="2790"/>
                  </a:lnTo>
                  <a:lnTo>
                    <a:pt x="6301" y="2887"/>
                  </a:lnTo>
                  <a:lnTo>
                    <a:pt x="6224" y="2977"/>
                  </a:lnTo>
                  <a:lnTo>
                    <a:pt x="6140" y="3058"/>
                  </a:lnTo>
                  <a:lnTo>
                    <a:pt x="6047" y="3133"/>
                  </a:lnTo>
                  <a:lnTo>
                    <a:pt x="5949" y="3200"/>
                  </a:lnTo>
                  <a:lnTo>
                    <a:pt x="5844" y="3257"/>
                  </a:lnTo>
                  <a:lnTo>
                    <a:pt x="5734" y="3304"/>
                  </a:lnTo>
                  <a:lnTo>
                    <a:pt x="5620" y="3344"/>
                  </a:lnTo>
                  <a:lnTo>
                    <a:pt x="5502" y="3371"/>
                  </a:lnTo>
                  <a:lnTo>
                    <a:pt x="5380" y="3389"/>
                  </a:lnTo>
                  <a:lnTo>
                    <a:pt x="5254" y="3395"/>
                  </a:lnTo>
                  <a:lnTo>
                    <a:pt x="5128" y="3389"/>
                  </a:lnTo>
                  <a:lnTo>
                    <a:pt x="5003" y="3371"/>
                  </a:lnTo>
                  <a:lnTo>
                    <a:pt x="4885" y="3344"/>
                  </a:lnTo>
                  <a:lnTo>
                    <a:pt x="4771" y="3304"/>
                  </a:lnTo>
                  <a:lnTo>
                    <a:pt x="4661" y="3257"/>
                  </a:lnTo>
                  <a:lnTo>
                    <a:pt x="4556" y="3200"/>
                  </a:lnTo>
                  <a:lnTo>
                    <a:pt x="4458" y="3133"/>
                  </a:lnTo>
                  <a:lnTo>
                    <a:pt x="4367" y="3058"/>
                  </a:lnTo>
                  <a:lnTo>
                    <a:pt x="4281" y="2977"/>
                  </a:lnTo>
                  <a:lnTo>
                    <a:pt x="4204" y="2887"/>
                  </a:lnTo>
                  <a:lnTo>
                    <a:pt x="4135" y="2790"/>
                  </a:lnTo>
                  <a:lnTo>
                    <a:pt x="4074" y="2690"/>
                  </a:lnTo>
                  <a:lnTo>
                    <a:pt x="4023" y="2581"/>
                  </a:lnTo>
                  <a:lnTo>
                    <a:pt x="4009" y="2536"/>
                  </a:lnTo>
                  <a:lnTo>
                    <a:pt x="4009" y="2491"/>
                  </a:lnTo>
                  <a:lnTo>
                    <a:pt x="4019" y="2448"/>
                  </a:lnTo>
                  <a:lnTo>
                    <a:pt x="4041" y="2408"/>
                  </a:lnTo>
                  <a:lnTo>
                    <a:pt x="4066" y="2381"/>
                  </a:lnTo>
                  <a:lnTo>
                    <a:pt x="4098" y="2359"/>
                  </a:lnTo>
                  <a:lnTo>
                    <a:pt x="4133" y="2343"/>
                  </a:lnTo>
                  <a:lnTo>
                    <a:pt x="5051" y="752"/>
                  </a:lnTo>
                  <a:lnTo>
                    <a:pt x="3627" y="752"/>
                  </a:lnTo>
                  <a:lnTo>
                    <a:pt x="3588" y="803"/>
                  </a:lnTo>
                  <a:lnTo>
                    <a:pt x="3540" y="847"/>
                  </a:lnTo>
                  <a:lnTo>
                    <a:pt x="3489" y="884"/>
                  </a:lnTo>
                  <a:lnTo>
                    <a:pt x="3672" y="4054"/>
                  </a:lnTo>
                  <a:lnTo>
                    <a:pt x="4503" y="4054"/>
                  </a:lnTo>
                  <a:lnTo>
                    <a:pt x="4576" y="4060"/>
                  </a:lnTo>
                  <a:lnTo>
                    <a:pt x="4647" y="4078"/>
                  </a:lnTo>
                  <a:lnTo>
                    <a:pt x="4714" y="4106"/>
                  </a:lnTo>
                  <a:lnTo>
                    <a:pt x="4773" y="4143"/>
                  </a:lnTo>
                  <a:lnTo>
                    <a:pt x="4826" y="4190"/>
                  </a:lnTo>
                  <a:lnTo>
                    <a:pt x="4874" y="4243"/>
                  </a:lnTo>
                  <a:lnTo>
                    <a:pt x="4911" y="4302"/>
                  </a:lnTo>
                  <a:lnTo>
                    <a:pt x="4938" y="4369"/>
                  </a:lnTo>
                  <a:lnTo>
                    <a:pt x="4956" y="4438"/>
                  </a:lnTo>
                  <a:lnTo>
                    <a:pt x="4962" y="4513"/>
                  </a:lnTo>
                  <a:lnTo>
                    <a:pt x="4962" y="4789"/>
                  </a:lnTo>
                  <a:lnTo>
                    <a:pt x="4956" y="4830"/>
                  </a:lnTo>
                  <a:lnTo>
                    <a:pt x="4942" y="4870"/>
                  </a:lnTo>
                  <a:lnTo>
                    <a:pt x="4921" y="4903"/>
                  </a:lnTo>
                  <a:lnTo>
                    <a:pt x="4893" y="4931"/>
                  </a:lnTo>
                  <a:lnTo>
                    <a:pt x="4858" y="4952"/>
                  </a:lnTo>
                  <a:lnTo>
                    <a:pt x="4820" y="4966"/>
                  </a:lnTo>
                  <a:lnTo>
                    <a:pt x="4777" y="4972"/>
                  </a:lnTo>
                  <a:lnTo>
                    <a:pt x="1668" y="4972"/>
                  </a:lnTo>
                  <a:lnTo>
                    <a:pt x="1626" y="4966"/>
                  </a:lnTo>
                  <a:lnTo>
                    <a:pt x="1587" y="4952"/>
                  </a:lnTo>
                  <a:lnTo>
                    <a:pt x="1554" y="4931"/>
                  </a:lnTo>
                  <a:lnTo>
                    <a:pt x="1526" y="4903"/>
                  </a:lnTo>
                  <a:lnTo>
                    <a:pt x="1504" y="4870"/>
                  </a:lnTo>
                  <a:lnTo>
                    <a:pt x="1489" y="4830"/>
                  </a:lnTo>
                  <a:lnTo>
                    <a:pt x="1485" y="4789"/>
                  </a:lnTo>
                  <a:lnTo>
                    <a:pt x="1485" y="4513"/>
                  </a:lnTo>
                  <a:lnTo>
                    <a:pt x="1491" y="4438"/>
                  </a:lnTo>
                  <a:lnTo>
                    <a:pt x="1508" y="4369"/>
                  </a:lnTo>
                  <a:lnTo>
                    <a:pt x="1536" y="4302"/>
                  </a:lnTo>
                  <a:lnTo>
                    <a:pt x="1573" y="4243"/>
                  </a:lnTo>
                  <a:lnTo>
                    <a:pt x="1619" y="4190"/>
                  </a:lnTo>
                  <a:lnTo>
                    <a:pt x="1674" y="4143"/>
                  </a:lnTo>
                  <a:lnTo>
                    <a:pt x="1733" y="4106"/>
                  </a:lnTo>
                  <a:lnTo>
                    <a:pt x="1800" y="4078"/>
                  </a:lnTo>
                  <a:lnTo>
                    <a:pt x="1869" y="4060"/>
                  </a:lnTo>
                  <a:lnTo>
                    <a:pt x="1944" y="4054"/>
                  </a:lnTo>
                  <a:lnTo>
                    <a:pt x="2774" y="4054"/>
                  </a:lnTo>
                  <a:lnTo>
                    <a:pt x="2958" y="874"/>
                  </a:lnTo>
                  <a:lnTo>
                    <a:pt x="2912" y="839"/>
                  </a:lnTo>
                  <a:lnTo>
                    <a:pt x="2871" y="799"/>
                  </a:lnTo>
                  <a:lnTo>
                    <a:pt x="2836" y="752"/>
                  </a:lnTo>
                  <a:lnTo>
                    <a:pt x="1445" y="752"/>
                  </a:lnTo>
                  <a:lnTo>
                    <a:pt x="2365" y="2343"/>
                  </a:lnTo>
                  <a:lnTo>
                    <a:pt x="2400" y="2359"/>
                  </a:lnTo>
                  <a:lnTo>
                    <a:pt x="2432" y="2381"/>
                  </a:lnTo>
                  <a:lnTo>
                    <a:pt x="2455" y="2408"/>
                  </a:lnTo>
                  <a:lnTo>
                    <a:pt x="2477" y="2448"/>
                  </a:lnTo>
                  <a:lnTo>
                    <a:pt x="2489" y="2491"/>
                  </a:lnTo>
                  <a:lnTo>
                    <a:pt x="2489" y="2536"/>
                  </a:lnTo>
                  <a:lnTo>
                    <a:pt x="2475" y="2581"/>
                  </a:lnTo>
                  <a:lnTo>
                    <a:pt x="2424" y="2690"/>
                  </a:lnTo>
                  <a:lnTo>
                    <a:pt x="2363" y="2790"/>
                  </a:lnTo>
                  <a:lnTo>
                    <a:pt x="2294" y="2887"/>
                  </a:lnTo>
                  <a:lnTo>
                    <a:pt x="2215" y="2977"/>
                  </a:lnTo>
                  <a:lnTo>
                    <a:pt x="2131" y="3058"/>
                  </a:lnTo>
                  <a:lnTo>
                    <a:pt x="2040" y="3133"/>
                  </a:lnTo>
                  <a:lnTo>
                    <a:pt x="1942" y="3200"/>
                  </a:lnTo>
                  <a:lnTo>
                    <a:pt x="1837" y="3257"/>
                  </a:lnTo>
                  <a:lnTo>
                    <a:pt x="1727" y="3304"/>
                  </a:lnTo>
                  <a:lnTo>
                    <a:pt x="1613" y="3344"/>
                  </a:lnTo>
                  <a:lnTo>
                    <a:pt x="1493" y="3371"/>
                  </a:lnTo>
                  <a:lnTo>
                    <a:pt x="1371" y="3389"/>
                  </a:lnTo>
                  <a:lnTo>
                    <a:pt x="1244" y="3395"/>
                  </a:lnTo>
                  <a:lnTo>
                    <a:pt x="1118" y="3389"/>
                  </a:lnTo>
                  <a:lnTo>
                    <a:pt x="996" y="3371"/>
                  </a:lnTo>
                  <a:lnTo>
                    <a:pt x="876" y="3344"/>
                  </a:lnTo>
                  <a:lnTo>
                    <a:pt x="762" y="3304"/>
                  </a:lnTo>
                  <a:lnTo>
                    <a:pt x="654" y="3257"/>
                  </a:lnTo>
                  <a:lnTo>
                    <a:pt x="549" y="3200"/>
                  </a:lnTo>
                  <a:lnTo>
                    <a:pt x="451" y="3133"/>
                  </a:lnTo>
                  <a:lnTo>
                    <a:pt x="358" y="3058"/>
                  </a:lnTo>
                  <a:lnTo>
                    <a:pt x="274" y="2977"/>
                  </a:lnTo>
                  <a:lnTo>
                    <a:pt x="197" y="2887"/>
                  </a:lnTo>
                  <a:lnTo>
                    <a:pt x="126" y="2790"/>
                  </a:lnTo>
                  <a:lnTo>
                    <a:pt x="65" y="2690"/>
                  </a:lnTo>
                  <a:lnTo>
                    <a:pt x="14" y="2581"/>
                  </a:lnTo>
                  <a:lnTo>
                    <a:pt x="2" y="2544"/>
                  </a:lnTo>
                  <a:lnTo>
                    <a:pt x="0" y="2509"/>
                  </a:lnTo>
                  <a:lnTo>
                    <a:pt x="6" y="2471"/>
                  </a:lnTo>
                  <a:lnTo>
                    <a:pt x="18" y="2438"/>
                  </a:lnTo>
                  <a:lnTo>
                    <a:pt x="35" y="2406"/>
                  </a:lnTo>
                  <a:lnTo>
                    <a:pt x="61" y="2381"/>
                  </a:lnTo>
                  <a:lnTo>
                    <a:pt x="91" y="2359"/>
                  </a:lnTo>
                  <a:lnTo>
                    <a:pt x="124" y="2345"/>
                  </a:lnTo>
                  <a:lnTo>
                    <a:pt x="1083" y="683"/>
                  </a:lnTo>
                  <a:lnTo>
                    <a:pt x="1055" y="650"/>
                  </a:lnTo>
                  <a:lnTo>
                    <a:pt x="1034" y="614"/>
                  </a:lnTo>
                  <a:lnTo>
                    <a:pt x="1018" y="577"/>
                  </a:lnTo>
                  <a:lnTo>
                    <a:pt x="1008" y="536"/>
                  </a:lnTo>
                  <a:lnTo>
                    <a:pt x="1002" y="494"/>
                  </a:lnTo>
                  <a:lnTo>
                    <a:pt x="1004" y="451"/>
                  </a:lnTo>
                  <a:lnTo>
                    <a:pt x="1010" y="410"/>
                  </a:lnTo>
                  <a:lnTo>
                    <a:pt x="1024" y="370"/>
                  </a:lnTo>
                  <a:lnTo>
                    <a:pt x="1042" y="331"/>
                  </a:lnTo>
                  <a:lnTo>
                    <a:pt x="1065" y="297"/>
                  </a:lnTo>
                  <a:lnTo>
                    <a:pt x="1095" y="268"/>
                  </a:lnTo>
                  <a:lnTo>
                    <a:pt x="1130" y="242"/>
                  </a:lnTo>
                  <a:lnTo>
                    <a:pt x="1172" y="222"/>
                  </a:lnTo>
                  <a:lnTo>
                    <a:pt x="1219" y="211"/>
                  </a:lnTo>
                  <a:lnTo>
                    <a:pt x="1272" y="207"/>
                  </a:lnTo>
                  <a:lnTo>
                    <a:pt x="2836" y="207"/>
                  </a:lnTo>
                  <a:lnTo>
                    <a:pt x="2875" y="155"/>
                  </a:lnTo>
                  <a:lnTo>
                    <a:pt x="2922" y="110"/>
                  </a:lnTo>
                  <a:lnTo>
                    <a:pt x="2975" y="73"/>
                  </a:lnTo>
                  <a:lnTo>
                    <a:pt x="3034" y="41"/>
                  </a:lnTo>
                  <a:lnTo>
                    <a:pt x="3095" y="18"/>
                  </a:lnTo>
                  <a:lnTo>
                    <a:pt x="3162" y="4"/>
                  </a:lnTo>
                  <a:lnTo>
                    <a:pt x="32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1237367" y="5264905"/>
            <a:ext cx="2560320" cy="671349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bg1"/>
            </a:solidFill>
            <a:prstDash val="solid"/>
          </a:ln>
          <a:effectLst/>
        </p:spPr>
        <p:txBody>
          <a:bodyPr lIns="91440" tIns="91440" bIns="91440" anchor="ctr"/>
          <a:lstStyle/>
          <a:p>
            <a:pPr>
              <a:defRPr/>
            </a:pPr>
            <a:r>
              <a:rPr lang="en-US" sz="1400" kern="0" dirty="0" smtClean="0">
                <a:solidFill>
                  <a:srgbClr val="00346A"/>
                </a:solidFill>
                <a:ea typeface="MS PGothic" pitchFamily="34" charset="-128"/>
              </a:rPr>
              <a:t>When a building’s management provides services to all tenants, and as it improves services, all tenants benefit (</a:t>
            </a:r>
            <a:r>
              <a:rPr lang="en-US" sz="1400" i="1" kern="0" dirty="0" smtClean="0">
                <a:solidFill>
                  <a:srgbClr val="00346A"/>
                </a:solidFill>
                <a:ea typeface="MS PGothic" pitchFamily="34" charset="-128"/>
              </a:rPr>
              <a:t>i.e. air conditioning is repaired, parking lot is paved).</a:t>
            </a:r>
            <a:endParaRPr lang="en-US" sz="1400" kern="0" dirty="0">
              <a:solidFill>
                <a:srgbClr val="00346A"/>
              </a:solidFill>
              <a:ea typeface="MS PGothic" pitchFamily="34" charset="-128"/>
            </a:endParaRPr>
          </a:p>
        </p:txBody>
      </p:sp>
      <p:sp>
        <p:nvSpPr>
          <p:cNvPr id="54" name="Freeform 73"/>
          <p:cNvSpPr>
            <a:spLocks noChangeAspect="1" noEditPoints="1"/>
          </p:cNvSpPr>
          <p:nvPr/>
        </p:nvSpPr>
        <p:spPr bwMode="auto">
          <a:xfrm>
            <a:off x="330361" y="5335222"/>
            <a:ext cx="517191" cy="731520"/>
          </a:xfrm>
          <a:custGeom>
            <a:avLst/>
            <a:gdLst>
              <a:gd name="T0" fmla="*/ 207 w 222"/>
              <a:gd name="T1" fmla="*/ 156 h 314"/>
              <a:gd name="T2" fmla="*/ 214 w 222"/>
              <a:gd name="T3" fmla="*/ 144 h 314"/>
              <a:gd name="T4" fmla="*/ 147 w 222"/>
              <a:gd name="T5" fmla="*/ 13 h 314"/>
              <a:gd name="T6" fmla="*/ 153 w 222"/>
              <a:gd name="T7" fmla="*/ 0 h 314"/>
              <a:gd name="T8" fmla="*/ 8 w 222"/>
              <a:gd name="T9" fmla="*/ 13 h 314"/>
              <a:gd name="T10" fmla="*/ 14 w 222"/>
              <a:gd name="T11" fmla="*/ 287 h 314"/>
              <a:gd name="T12" fmla="*/ 0 w 222"/>
              <a:gd name="T13" fmla="*/ 314 h 314"/>
              <a:gd name="T14" fmla="*/ 222 w 222"/>
              <a:gd name="T15" fmla="*/ 287 h 314"/>
              <a:gd name="T16" fmla="*/ 69 w 222"/>
              <a:gd name="T17" fmla="*/ 276 h 314"/>
              <a:gd name="T18" fmla="*/ 42 w 222"/>
              <a:gd name="T19" fmla="*/ 236 h 314"/>
              <a:gd name="T20" fmla="*/ 69 w 222"/>
              <a:gd name="T21" fmla="*/ 276 h 314"/>
              <a:gd name="T22" fmla="*/ 42 w 222"/>
              <a:gd name="T23" fmla="*/ 211 h 314"/>
              <a:gd name="T24" fmla="*/ 69 w 222"/>
              <a:gd name="T25" fmla="*/ 171 h 314"/>
              <a:gd name="T26" fmla="*/ 69 w 222"/>
              <a:gd name="T27" fmla="*/ 144 h 314"/>
              <a:gd name="T28" fmla="*/ 42 w 222"/>
              <a:gd name="T29" fmla="*/ 104 h 314"/>
              <a:gd name="T30" fmla="*/ 69 w 222"/>
              <a:gd name="T31" fmla="*/ 144 h 314"/>
              <a:gd name="T32" fmla="*/ 42 w 222"/>
              <a:gd name="T33" fmla="*/ 78 h 314"/>
              <a:gd name="T34" fmla="*/ 69 w 222"/>
              <a:gd name="T35" fmla="*/ 38 h 314"/>
              <a:gd name="T36" fmla="*/ 119 w 222"/>
              <a:gd name="T37" fmla="*/ 287 h 314"/>
              <a:gd name="T38" fmla="*/ 90 w 222"/>
              <a:gd name="T39" fmla="*/ 236 h 314"/>
              <a:gd name="T40" fmla="*/ 119 w 222"/>
              <a:gd name="T41" fmla="*/ 287 h 314"/>
              <a:gd name="T42" fmla="*/ 90 w 222"/>
              <a:gd name="T43" fmla="*/ 211 h 314"/>
              <a:gd name="T44" fmla="*/ 119 w 222"/>
              <a:gd name="T45" fmla="*/ 171 h 314"/>
              <a:gd name="T46" fmla="*/ 119 w 222"/>
              <a:gd name="T47" fmla="*/ 144 h 314"/>
              <a:gd name="T48" fmla="*/ 90 w 222"/>
              <a:gd name="T49" fmla="*/ 104 h 314"/>
              <a:gd name="T50" fmla="*/ 119 w 222"/>
              <a:gd name="T51" fmla="*/ 144 h 314"/>
              <a:gd name="T52" fmla="*/ 90 w 222"/>
              <a:gd name="T53" fmla="*/ 78 h 314"/>
              <a:gd name="T54" fmla="*/ 119 w 222"/>
              <a:gd name="T55" fmla="*/ 38 h 314"/>
              <a:gd name="T56" fmla="*/ 189 w 222"/>
              <a:gd name="T57" fmla="*/ 276 h 314"/>
              <a:gd name="T58" fmla="*/ 159 w 222"/>
              <a:gd name="T59" fmla="*/ 236 h 314"/>
              <a:gd name="T60" fmla="*/ 189 w 222"/>
              <a:gd name="T61" fmla="*/ 276 h 314"/>
              <a:gd name="T62" fmla="*/ 159 w 222"/>
              <a:gd name="T63" fmla="*/ 211 h 314"/>
              <a:gd name="T64" fmla="*/ 189 w 222"/>
              <a:gd name="T65" fmla="*/ 171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2" h="314">
                <a:moveTo>
                  <a:pt x="207" y="287"/>
                </a:moveTo>
                <a:lnTo>
                  <a:pt x="207" y="156"/>
                </a:lnTo>
                <a:lnTo>
                  <a:pt x="214" y="156"/>
                </a:lnTo>
                <a:lnTo>
                  <a:pt x="214" y="144"/>
                </a:lnTo>
                <a:lnTo>
                  <a:pt x="147" y="144"/>
                </a:lnTo>
                <a:lnTo>
                  <a:pt x="147" y="13"/>
                </a:lnTo>
                <a:lnTo>
                  <a:pt x="153" y="13"/>
                </a:lnTo>
                <a:lnTo>
                  <a:pt x="153" y="0"/>
                </a:lnTo>
                <a:lnTo>
                  <a:pt x="8" y="0"/>
                </a:lnTo>
                <a:lnTo>
                  <a:pt x="8" y="13"/>
                </a:lnTo>
                <a:lnTo>
                  <a:pt x="14" y="13"/>
                </a:lnTo>
                <a:lnTo>
                  <a:pt x="14" y="287"/>
                </a:lnTo>
                <a:lnTo>
                  <a:pt x="0" y="287"/>
                </a:lnTo>
                <a:lnTo>
                  <a:pt x="0" y="314"/>
                </a:lnTo>
                <a:lnTo>
                  <a:pt x="222" y="314"/>
                </a:lnTo>
                <a:lnTo>
                  <a:pt x="222" y="287"/>
                </a:lnTo>
                <a:lnTo>
                  <a:pt x="207" y="287"/>
                </a:lnTo>
                <a:close/>
                <a:moveTo>
                  <a:pt x="69" y="276"/>
                </a:moveTo>
                <a:lnTo>
                  <a:pt x="42" y="276"/>
                </a:lnTo>
                <a:lnTo>
                  <a:pt x="42" y="236"/>
                </a:lnTo>
                <a:lnTo>
                  <a:pt x="69" y="236"/>
                </a:lnTo>
                <a:lnTo>
                  <a:pt x="69" y="276"/>
                </a:lnTo>
                <a:close/>
                <a:moveTo>
                  <a:pt x="69" y="211"/>
                </a:moveTo>
                <a:lnTo>
                  <a:pt x="42" y="211"/>
                </a:lnTo>
                <a:lnTo>
                  <a:pt x="42" y="171"/>
                </a:lnTo>
                <a:lnTo>
                  <a:pt x="69" y="171"/>
                </a:lnTo>
                <a:lnTo>
                  <a:pt x="69" y="211"/>
                </a:lnTo>
                <a:close/>
                <a:moveTo>
                  <a:pt x="69" y="144"/>
                </a:moveTo>
                <a:lnTo>
                  <a:pt x="42" y="144"/>
                </a:lnTo>
                <a:lnTo>
                  <a:pt x="42" y="104"/>
                </a:lnTo>
                <a:lnTo>
                  <a:pt x="69" y="104"/>
                </a:lnTo>
                <a:lnTo>
                  <a:pt x="69" y="144"/>
                </a:lnTo>
                <a:close/>
                <a:moveTo>
                  <a:pt x="69" y="78"/>
                </a:moveTo>
                <a:lnTo>
                  <a:pt x="42" y="78"/>
                </a:lnTo>
                <a:lnTo>
                  <a:pt x="42" y="38"/>
                </a:lnTo>
                <a:lnTo>
                  <a:pt x="69" y="38"/>
                </a:lnTo>
                <a:lnTo>
                  <a:pt x="69" y="78"/>
                </a:lnTo>
                <a:close/>
                <a:moveTo>
                  <a:pt x="119" y="287"/>
                </a:moveTo>
                <a:lnTo>
                  <a:pt x="90" y="287"/>
                </a:lnTo>
                <a:lnTo>
                  <a:pt x="90" y="236"/>
                </a:lnTo>
                <a:lnTo>
                  <a:pt x="119" y="236"/>
                </a:lnTo>
                <a:lnTo>
                  <a:pt x="119" y="287"/>
                </a:lnTo>
                <a:close/>
                <a:moveTo>
                  <a:pt x="119" y="211"/>
                </a:moveTo>
                <a:lnTo>
                  <a:pt x="90" y="211"/>
                </a:lnTo>
                <a:lnTo>
                  <a:pt x="90" y="171"/>
                </a:lnTo>
                <a:lnTo>
                  <a:pt x="119" y="171"/>
                </a:lnTo>
                <a:lnTo>
                  <a:pt x="119" y="211"/>
                </a:lnTo>
                <a:close/>
                <a:moveTo>
                  <a:pt x="119" y="144"/>
                </a:moveTo>
                <a:lnTo>
                  <a:pt x="90" y="144"/>
                </a:lnTo>
                <a:lnTo>
                  <a:pt x="90" y="104"/>
                </a:lnTo>
                <a:lnTo>
                  <a:pt x="119" y="104"/>
                </a:lnTo>
                <a:lnTo>
                  <a:pt x="119" y="144"/>
                </a:lnTo>
                <a:close/>
                <a:moveTo>
                  <a:pt x="119" y="78"/>
                </a:moveTo>
                <a:lnTo>
                  <a:pt x="90" y="78"/>
                </a:lnTo>
                <a:lnTo>
                  <a:pt x="90" y="38"/>
                </a:lnTo>
                <a:lnTo>
                  <a:pt x="119" y="38"/>
                </a:lnTo>
                <a:lnTo>
                  <a:pt x="119" y="78"/>
                </a:lnTo>
                <a:close/>
                <a:moveTo>
                  <a:pt x="189" y="276"/>
                </a:moveTo>
                <a:lnTo>
                  <a:pt x="159" y="276"/>
                </a:lnTo>
                <a:lnTo>
                  <a:pt x="159" y="236"/>
                </a:lnTo>
                <a:lnTo>
                  <a:pt x="189" y="236"/>
                </a:lnTo>
                <a:lnTo>
                  <a:pt x="189" y="276"/>
                </a:lnTo>
                <a:close/>
                <a:moveTo>
                  <a:pt x="189" y="211"/>
                </a:moveTo>
                <a:lnTo>
                  <a:pt x="159" y="211"/>
                </a:lnTo>
                <a:lnTo>
                  <a:pt x="159" y="171"/>
                </a:lnTo>
                <a:lnTo>
                  <a:pt x="189" y="171"/>
                </a:lnTo>
                <a:lnTo>
                  <a:pt x="189" y="211"/>
                </a:lnTo>
                <a:close/>
              </a:path>
            </a:pathLst>
          </a:custGeom>
          <a:solidFill>
            <a:srgbClr val="0E90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7367" y="3228693"/>
            <a:ext cx="256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46A"/>
                </a:solidFill>
              </a:rPr>
              <a:t>SaaS </a:t>
            </a:r>
            <a:r>
              <a:rPr lang="en-US" sz="1400" dirty="0">
                <a:solidFill>
                  <a:srgbClr val="00346A"/>
                </a:solidFill>
              </a:rPr>
              <a:t>architecture allows Workday to make updates remotely and at the same time so no customer is left behind when updates are made to include new features.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237367" y="2445755"/>
            <a:ext cx="2560320" cy="661416"/>
            <a:chOff x="1237367" y="1512425"/>
            <a:chExt cx="2560320" cy="661416"/>
          </a:xfrm>
        </p:grpSpPr>
        <p:sp>
          <p:nvSpPr>
            <p:cNvPr id="2" name="Rounded Rectangle 1"/>
            <p:cNvSpPr/>
            <p:nvPr/>
          </p:nvSpPr>
          <p:spPr>
            <a:xfrm>
              <a:off x="1237367" y="1512425"/>
              <a:ext cx="2560320" cy="661416"/>
            </a:xfrm>
            <a:prstGeom prst="roundRect">
              <a:avLst/>
            </a:prstGeom>
            <a:solidFill>
              <a:srgbClr val="00346A"/>
            </a:solidFill>
            <a:ln>
              <a:solidFill>
                <a:srgbClr val="003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tlCol="0" anchor="ctr"/>
            <a:lstStyle/>
            <a:p>
              <a:pPr>
                <a:spcAft>
                  <a:spcPts val="30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19687" y="1512425"/>
              <a:ext cx="1778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US" sz="1600" b="1" dirty="0">
                  <a:solidFill>
                    <a:prstClr val="white"/>
                  </a:solidFill>
                </a:rPr>
                <a:t>Faster </a:t>
              </a:r>
              <a:r>
                <a:rPr lang="en-US" sz="1600" b="1" dirty="0" smtClean="0">
                  <a:solidFill>
                    <a:prstClr val="white"/>
                  </a:solidFill>
                </a:rPr>
                <a:t>Innovation</a:t>
              </a:r>
              <a:endParaRPr lang="en-US" sz="16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059269" y="1881757"/>
              <a:ext cx="173841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1475020" y="1531237"/>
              <a:ext cx="333614" cy="545711"/>
              <a:chOff x="1475020" y="1531237"/>
              <a:chExt cx="333614" cy="545711"/>
            </a:xfrm>
          </p:grpSpPr>
          <p:sp>
            <p:nvSpPr>
              <p:cNvPr id="57" name="Freeform 65"/>
              <p:cNvSpPr>
                <a:spLocks noEditPoints="1"/>
              </p:cNvSpPr>
              <p:nvPr/>
            </p:nvSpPr>
            <p:spPr bwMode="auto">
              <a:xfrm>
                <a:off x="1475020" y="1531237"/>
                <a:ext cx="333614" cy="422231"/>
              </a:xfrm>
              <a:custGeom>
                <a:avLst/>
                <a:gdLst>
                  <a:gd name="T0" fmla="*/ 61 w 122"/>
                  <a:gd name="T1" fmla="*/ 154 h 154"/>
                  <a:gd name="T2" fmla="*/ 80 w 122"/>
                  <a:gd name="T3" fmla="*/ 154 h 154"/>
                  <a:gd name="T4" fmla="*/ 89 w 122"/>
                  <a:gd name="T5" fmla="*/ 142 h 154"/>
                  <a:gd name="T6" fmla="*/ 100 w 122"/>
                  <a:gd name="T7" fmla="*/ 114 h 154"/>
                  <a:gd name="T8" fmla="*/ 118 w 122"/>
                  <a:gd name="T9" fmla="*/ 55 h 154"/>
                  <a:gd name="T10" fmla="*/ 114 w 122"/>
                  <a:gd name="T11" fmla="*/ 40 h 154"/>
                  <a:gd name="T12" fmla="*/ 9 w 122"/>
                  <a:gd name="T13" fmla="*/ 40 h 154"/>
                  <a:gd name="T14" fmla="*/ 4 w 122"/>
                  <a:gd name="T15" fmla="*/ 55 h 154"/>
                  <a:gd name="T16" fmla="*/ 23 w 122"/>
                  <a:gd name="T17" fmla="*/ 114 h 154"/>
                  <a:gd name="T18" fmla="*/ 34 w 122"/>
                  <a:gd name="T19" fmla="*/ 142 h 154"/>
                  <a:gd name="T20" fmla="*/ 42 w 122"/>
                  <a:gd name="T21" fmla="*/ 154 h 154"/>
                  <a:gd name="T22" fmla="*/ 61 w 122"/>
                  <a:gd name="T23" fmla="*/ 154 h 154"/>
                  <a:gd name="T24" fmla="*/ 19 w 122"/>
                  <a:gd name="T25" fmla="*/ 68 h 154"/>
                  <a:gd name="T26" fmla="*/ 29 w 122"/>
                  <a:gd name="T27" fmla="*/ 36 h 154"/>
                  <a:gd name="T28" fmla="*/ 33 w 122"/>
                  <a:gd name="T29" fmla="*/ 41 h 154"/>
                  <a:gd name="T30" fmla="*/ 20 w 122"/>
                  <a:gd name="T31" fmla="*/ 69 h 154"/>
                  <a:gd name="T32" fmla="*/ 19 w 122"/>
                  <a:gd name="T33" fmla="*/ 6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154">
                    <a:moveTo>
                      <a:pt x="61" y="154"/>
                    </a:moveTo>
                    <a:cubicBezTo>
                      <a:pt x="80" y="154"/>
                      <a:pt x="80" y="154"/>
                      <a:pt x="80" y="154"/>
                    </a:cubicBezTo>
                    <a:cubicBezTo>
                      <a:pt x="88" y="154"/>
                      <a:pt x="88" y="147"/>
                      <a:pt x="89" y="142"/>
                    </a:cubicBezTo>
                    <a:cubicBezTo>
                      <a:pt x="91" y="131"/>
                      <a:pt x="95" y="122"/>
                      <a:pt x="100" y="114"/>
                    </a:cubicBezTo>
                    <a:cubicBezTo>
                      <a:pt x="111" y="96"/>
                      <a:pt x="122" y="76"/>
                      <a:pt x="118" y="55"/>
                    </a:cubicBezTo>
                    <a:cubicBezTo>
                      <a:pt x="117" y="49"/>
                      <a:pt x="116" y="45"/>
                      <a:pt x="114" y="40"/>
                    </a:cubicBezTo>
                    <a:cubicBezTo>
                      <a:pt x="94" y="0"/>
                      <a:pt x="29" y="0"/>
                      <a:pt x="9" y="40"/>
                    </a:cubicBezTo>
                    <a:cubicBezTo>
                      <a:pt x="7" y="45"/>
                      <a:pt x="5" y="49"/>
                      <a:pt x="4" y="55"/>
                    </a:cubicBezTo>
                    <a:cubicBezTo>
                      <a:pt x="0" y="76"/>
                      <a:pt x="12" y="96"/>
                      <a:pt x="23" y="114"/>
                    </a:cubicBezTo>
                    <a:cubicBezTo>
                      <a:pt x="28" y="122"/>
                      <a:pt x="32" y="131"/>
                      <a:pt x="34" y="142"/>
                    </a:cubicBezTo>
                    <a:cubicBezTo>
                      <a:pt x="35" y="147"/>
                      <a:pt x="35" y="154"/>
                      <a:pt x="42" y="154"/>
                    </a:cubicBezTo>
                    <a:cubicBezTo>
                      <a:pt x="61" y="154"/>
                      <a:pt x="61" y="154"/>
                      <a:pt x="61" y="154"/>
                    </a:cubicBezTo>
                    <a:close/>
                    <a:moveTo>
                      <a:pt x="19" y="68"/>
                    </a:moveTo>
                    <a:cubicBezTo>
                      <a:pt x="19" y="68"/>
                      <a:pt x="14" y="49"/>
                      <a:pt x="29" y="36"/>
                    </a:cubicBezTo>
                    <a:cubicBezTo>
                      <a:pt x="34" y="31"/>
                      <a:pt x="39" y="37"/>
                      <a:pt x="33" y="41"/>
                    </a:cubicBezTo>
                    <a:cubicBezTo>
                      <a:pt x="20" y="51"/>
                      <a:pt x="20" y="64"/>
                      <a:pt x="20" y="69"/>
                    </a:cubicBezTo>
                    <a:cubicBezTo>
                      <a:pt x="20" y="70"/>
                      <a:pt x="19" y="68"/>
                      <a:pt x="19" y="6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Freeform 64"/>
              <p:cNvSpPr>
                <a:spLocks/>
              </p:cNvSpPr>
              <p:nvPr/>
            </p:nvSpPr>
            <p:spPr bwMode="auto">
              <a:xfrm>
                <a:off x="1610550" y="2057400"/>
                <a:ext cx="62553" cy="19548"/>
              </a:xfrm>
              <a:custGeom>
                <a:avLst/>
                <a:gdLst>
                  <a:gd name="T0" fmla="*/ 0 w 23"/>
                  <a:gd name="T1" fmla="*/ 0 h 7"/>
                  <a:gd name="T2" fmla="*/ 23 w 23"/>
                  <a:gd name="T3" fmla="*/ 0 h 7"/>
                  <a:gd name="T4" fmla="*/ 11 w 23"/>
                  <a:gd name="T5" fmla="*/ 7 h 7"/>
                  <a:gd name="T6" fmla="*/ 0 w 2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1" y="4"/>
                      <a:pt x="16" y="7"/>
                      <a:pt x="11" y="7"/>
                    </a:cubicBezTo>
                    <a:cubicBezTo>
                      <a:pt x="6" y="7"/>
                      <a:pt x="2" y="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8" name="Freeform 66"/>
              <p:cNvSpPr>
                <a:spLocks/>
              </p:cNvSpPr>
              <p:nvPr/>
            </p:nvSpPr>
            <p:spPr bwMode="auto">
              <a:xfrm>
                <a:off x="1571455" y="1963778"/>
                <a:ext cx="140743" cy="88616"/>
              </a:xfrm>
              <a:custGeom>
                <a:avLst/>
                <a:gdLst>
                  <a:gd name="T0" fmla="*/ 51 w 51"/>
                  <a:gd name="T1" fmla="*/ 14 h 32"/>
                  <a:gd name="T2" fmla="*/ 48 w 51"/>
                  <a:gd name="T3" fmla="*/ 12 h 32"/>
                  <a:gd name="T4" fmla="*/ 48 w 51"/>
                  <a:gd name="T5" fmla="*/ 9 h 32"/>
                  <a:gd name="T6" fmla="*/ 51 w 51"/>
                  <a:gd name="T7" fmla="*/ 7 h 32"/>
                  <a:gd name="T8" fmla="*/ 48 w 51"/>
                  <a:gd name="T9" fmla="*/ 5 h 32"/>
                  <a:gd name="T10" fmla="*/ 48 w 51"/>
                  <a:gd name="T11" fmla="*/ 0 h 32"/>
                  <a:gd name="T12" fmla="*/ 25 w 51"/>
                  <a:gd name="T13" fmla="*/ 0 h 32"/>
                  <a:gd name="T14" fmla="*/ 3 w 51"/>
                  <a:gd name="T15" fmla="*/ 0 h 32"/>
                  <a:gd name="T16" fmla="*/ 3 w 51"/>
                  <a:gd name="T17" fmla="*/ 5 h 32"/>
                  <a:gd name="T18" fmla="*/ 0 w 51"/>
                  <a:gd name="T19" fmla="*/ 7 h 32"/>
                  <a:gd name="T20" fmla="*/ 3 w 51"/>
                  <a:gd name="T21" fmla="*/ 9 h 32"/>
                  <a:gd name="T22" fmla="*/ 3 w 51"/>
                  <a:gd name="T23" fmla="*/ 12 h 32"/>
                  <a:gd name="T24" fmla="*/ 0 w 51"/>
                  <a:gd name="T25" fmla="*/ 14 h 32"/>
                  <a:gd name="T26" fmla="*/ 3 w 51"/>
                  <a:gd name="T27" fmla="*/ 16 h 32"/>
                  <a:gd name="T28" fmla="*/ 3 w 51"/>
                  <a:gd name="T29" fmla="*/ 20 h 32"/>
                  <a:gd name="T30" fmla="*/ 0 w 51"/>
                  <a:gd name="T31" fmla="*/ 22 h 32"/>
                  <a:gd name="T32" fmla="*/ 3 w 51"/>
                  <a:gd name="T33" fmla="*/ 24 h 32"/>
                  <a:gd name="T34" fmla="*/ 3 w 51"/>
                  <a:gd name="T35" fmla="*/ 26 h 32"/>
                  <a:gd name="T36" fmla="*/ 8 w 51"/>
                  <a:gd name="T37" fmla="*/ 32 h 32"/>
                  <a:gd name="T38" fmla="*/ 25 w 51"/>
                  <a:gd name="T39" fmla="*/ 32 h 32"/>
                  <a:gd name="T40" fmla="*/ 42 w 51"/>
                  <a:gd name="T41" fmla="*/ 32 h 32"/>
                  <a:gd name="T42" fmla="*/ 48 w 51"/>
                  <a:gd name="T43" fmla="*/ 26 h 32"/>
                  <a:gd name="T44" fmla="*/ 48 w 51"/>
                  <a:gd name="T45" fmla="*/ 24 h 32"/>
                  <a:gd name="T46" fmla="*/ 51 w 51"/>
                  <a:gd name="T47" fmla="*/ 22 h 32"/>
                  <a:gd name="T48" fmla="*/ 48 w 51"/>
                  <a:gd name="T49" fmla="*/ 20 h 32"/>
                  <a:gd name="T50" fmla="*/ 48 w 51"/>
                  <a:gd name="T51" fmla="*/ 16 h 32"/>
                  <a:gd name="T52" fmla="*/ 51 w 51"/>
                  <a:gd name="T53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32">
                    <a:moveTo>
                      <a:pt x="51" y="14"/>
                    </a:moveTo>
                    <a:cubicBezTo>
                      <a:pt x="51" y="14"/>
                      <a:pt x="50" y="13"/>
                      <a:pt x="48" y="12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50" y="8"/>
                      <a:pt x="51" y="8"/>
                      <a:pt x="51" y="7"/>
                    </a:cubicBezTo>
                    <a:cubicBezTo>
                      <a:pt x="51" y="6"/>
                      <a:pt x="50" y="6"/>
                      <a:pt x="48" y="5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0" y="15"/>
                      <a:pt x="1" y="16"/>
                      <a:pt x="3" y="16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5" y="32"/>
                      <a:pt x="8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6" y="32"/>
                      <a:pt x="48" y="29"/>
                      <a:pt x="48" y="2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4"/>
                      <a:pt x="51" y="23"/>
                      <a:pt x="51" y="22"/>
                    </a:cubicBezTo>
                    <a:cubicBezTo>
                      <a:pt x="51" y="22"/>
                      <a:pt x="50" y="21"/>
                      <a:pt x="48" y="20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50" y="16"/>
                      <a:pt x="51" y="15"/>
                      <a:pt x="51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64" name="Freeform 197"/>
          <p:cNvSpPr>
            <a:spLocks noChangeAspect="1" noEditPoints="1"/>
          </p:cNvSpPr>
          <p:nvPr/>
        </p:nvSpPr>
        <p:spPr bwMode="auto">
          <a:xfrm>
            <a:off x="175600" y="3555431"/>
            <a:ext cx="826715" cy="365760"/>
          </a:xfrm>
          <a:custGeom>
            <a:avLst/>
            <a:gdLst>
              <a:gd name="T0" fmla="*/ 5 w 155"/>
              <a:gd name="T1" fmla="*/ 61 h 68"/>
              <a:gd name="T2" fmla="*/ 8 w 155"/>
              <a:gd name="T3" fmla="*/ 50 h 68"/>
              <a:gd name="T4" fmla="*/ 5 w 155"/>
              <a:gd name="T5" fmla="*/ 39 h 68"/>
              <a:gd name="T6" fmla="*/ 4 w 155"/>
              <a:gd name="T7" fmla="*/ 38 h 68"/>
              <a:gd name="T8" fmla="*/ 2 w 155"/>
              <a:gd name="T9" fmla="*/ 39 h 68"/>
              <a:gd name="T10" fmla="*/ 0 w 155"/>
              <a:gd name="T11" fmla="*/ 50 h 68"/>
              <a:gd name="T12" fmla="*/ 2 w 155"/>
              <a:gd name="T13" fmla="*/ 61 h 68"/>
              <a:gd name="T14" fmla="*/ 4 w 155"/>
              <a:gd name="T15" fmla="*/ 62 h 68"/>
              <a:gd name="T16" fmla="*/ 5 w 155"/>
              <a:gd name="T17" fmla="*/ 61 h 68"/>
              <a:gd name="T18" fmla="*/ 21 w 155"/>
              <a:gd name="T19" fmla="*/ 67 h 68"/>
              <a:gd name="T20" fmla="*/ 23 w 155"/>
              <a:gd name="T21" fmla="*/ 50 h 68"/>
              <a:gd name="T22" fmla="*/ 21 w 155"/>
              <a:gd name="T23" fmla="*/ 24 h 68"/>
              <a:gd name="T24" fmla="*/ 19 w 155"/>
              <a:gd name="T25" fmla="*/ 23 h 68"/>
              <a:gd name="T26" fmla="*/ 17 w 155"/>
              <a:gd name="T27" fmla="*/ 24 h 68"/>
              <a:gd name="T28" fmla="*/ 15 w 155"/>
              <a:gd name="T29" fmla="*/ 50 h 68"/>
              <a:gd name="T30" fmla="*/ 17 w 155"/>
              <a:gd name="T31" fmla="*/ 67 h 68"/>
              <a:gd name="T32" fmla="*/ 19 w 155"/>
              <a:gd name="T33" fmla="*/ 68 h 68"/>
              <a:gd name="T34" fmla="*/ 21 w 155"/>
              <a:gd name="T35" fmla="*/ 67 h 68"/>
              <a:gd name="T36" fmla="*/ 37 w 155"/>
              <a:gd name="T37" fmla="*/ 67 h 68"/>
              <a:gd name="T38" fmla="*/ 39 w 155"/>
              <a:gd name="T39" fmla="*/ 50 h 68"/>
              <a:gd name="T40" fmla="*/ 37 w 155"/>
              <a:gd name="T41" fmla="*/ 16 h 68"/>
              <a:gd name="T42" fmla="*/ 35 w 155"/>
              <a:gd name="T43" fmla="*/ 14 h 68"/>
              <a:gd name="T44" fmla="*/ 32 w 155"/>
              <a:gd name="T45" fmla="*/ 16 h 68"/>
              <a:gd name="T46" fmla="*/ 31 w 155"/>
              <a:gd name="T47" fmla="*/ 50 h 68"/>
              <a:gd name="T48" fmla="*/ 32 w 155"/>
              <a:gd name="T49" fmla="*/ 67 h 68"/>
              <a:gd name="T50" fmla="*/ 35 w 155"/>
              <a:gd name="T51" fmla="*/ 68 h 68"/>
              <a:gd name="T52" fmla="*/ 37 w 155"/>
              <a:gd name="T53" fmla="*/ 67 h 68"/>
              <a:gd name="T54" fmla="*/ 53 w 155"/>
              <a:gd name="T55" fmla="*/ 67 h 68"/>
              <a:gd name="T56" fmla="*/ 54 w 155"/>
              <a:gd name="T57" fmla="*/ 50 h 68"/>
              <a:gd name="T58" fmla="*/ 53 w 155"/>
              <a:gd name="T59" fmla="*/ 16 h 68"/>
              <a:gd name="T60" fmla="*/ 50 w 155"/>
              <a:gd name="T61" fmla="*/ 14 h 68"/>
              <a:gd name="T62" fmla="*/ 48 w 155"/>
              <a:gd name="T63" fmla="*/ 16 h 68"/>
              <a:gd name="T64" fmla="*/ 46 w 155"/>
              <a:gd name="T65" fmla="*/ 50 h 68"/>
              <a:gd name="T66" fmla="*/ 48 w 155"/>
              <a:gd name="T67" fmla="*/ 67 h 68"/>
              <a:gd name="T68" fmla="*/ 50 w 155"/>
              <a:gd name="T69" fmla="*/ 68 h 68"/>
              <a:gd name="T70" fmla="*/ 53 w 155"/>
              <a:gd name="T71" fmla="*/ 67 h 68"/>
              <a:gd name="T72" fmla="*/ 68 w 155"/>
              <a:gd name="T73" fmla="*/ 66 h 68"/>
              <a:gd name="T74" fmla="*/ 70 w 155"/>
              <a:gd name="T75" fmla="*/ 50 h 68"/>
              <a:gd name="T76" fmla="*/ 68 w 155"/>
              <a:gd name="T77" fmla="*/ 11 h 68"/>
              <a:gd name="T78" fmla="*/ 66 w 155"/>
              <a:gd name="T79" fmla="*/ 9 h 68"/>
              <a:gd name="T80" fmla="*/ 63 w 155"/>
              <a:gd name="T81" fmla="*/ 11 h 68"/>
              <a:gd name="T82" fmla="*/ 62 w 155"/>
              <a:gd name="T83" fmla="*/ 50 h 68"/>
              <a:gd name="T84" fmla="*/ 63 w 155"/>
              <a:gd name="T85" fmla="*/ 66 h 68"/>
              <a:gd name="T86" fmla="*/ 66 w 155"/>
              <a:gd name="T87" fmla="*/ 68 h 68"/>
              <a:gd name="T88" fmla="*/ 68 w 155"/>
              <a:gd name="T89" fmla="*/ 66 h 68"/>
              <a:gd name="T90" fmla="*/ 79 w 155"/>
              <a:gd name="T91" fmla="*/ 68 h 68"/>
              <a:gd name="T92" fmla="*/ 135 w 155"/>
              <a:gd name="T93" fmla="*/ 68 h 68"/>
              <a:gd name="T94" fmla="*/ 155 w 155"/>
              <a:gd name="T95" fmla="*/ 49 h 68"/>
              <a:gd name="T96" fmla="*/ 135 w 155"/>
              <a:gd name="T97" fmla="*/ 30 h 68"/>
              <a:gd name="T98" fmla="*/ 127 w 155"/>
              <a:gd name="T99" fmla="*/ 31 h 68"/>
              <a:gd name="T100" fmla="*/ 92 w 155"/>
              <a:gd name="T101" fmla="*/ 0 h 68"/>
              <a:gd name="T102" fmla="*/ 79 w 155"/>
              <a:gd name="T103" fmla="*/ 3 h 68"/>
              <a:gd name="T104" fmla="*/ 77 w 155"/>
              <a:gd name="T105" fmla="*/ 5 h 68"/>
              <a:gd name="T106" fmla="*/ 77 w 155"/>
              <a:gd name="T107" fmla="*/ 66 h 68"/>
              <a:gd name="T108" fmla="*/ 79 w 155"/>
              <a:gd name="T10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5" h="68">
                <a:moveTo>
                  <a:pt x="5" y="61"/>
                </a:moveTo>
                <a:cubicBezTo>
                  <a:pt x="8" y="50"/>
                  <a:pt x="8" y="50"/>
                  <a:pt x="8" y="5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4" y="38"/>
                  <a:pt x="4" y="38"/>
                </a:cubicBezTo>
                <a:cubicBezTo>
                  <a:pt x="3" y="38"/>
                  <a:pt x="2" y="39"/>
                  <a:pt x="2" y="39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61"/>
                  <a:pt x="2" y="61"/>
                  <a:pt x="2" y="61"/>
                </a:cubicBezTo>
                <a:cubicBezTo>
                  <a:pt x="2" y="61"/>
                  <a:pt x="3" y="62"/>
                  <a:pt x="4" y="62"/>
                </a:cubicBezTo>
                <a:cubicBezTo>
                  <a:pt x="4" y="62"/>
                  <a:pt x="5" y="61"/>
                  <a:pt x="5" y="61"/>
                </a:cubicBezTo>
                <a:close/>
                <a:moveTo>
                  <a:pt x="21" y="67"/>
                </a:moveTo>
                <a:cubicBezTo>
                  <a:pt x="23" y="50"/>
                  <a:pt x="23" y="50"/>
                  <a:pt x="23" y="50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0" y="23"/>
                  <a:pt x="19" y="23"/>
                </a:cubicBezTo>
                <a:cubicBezTo>
                  <a:pt x="18" y="23"/>
                  <a:pt x="17" y="24"/>
                  <a:pt x="17" y="24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8"/>
                  <a:pt x="18" y="68"/>
                  <a:pt x="19" y="68"/>
                </a:cubicBezTo>
                <a:cubicBezTo>
                  <a:pt x="20" y="68"/>
                  <a:pt x="21" y="68"/>
                  <a:pt x="21" y="67"/>
                </a:cubicBezTo>
                <a:close/>
                <a:moveTo>
                  <a:pt x="37" y="67"/>
                </a:moveTo>
                <a:cubicBezTo>
                  <a:pt x="39" y="50"/>
                  <a:pt x="39" y="50"/>
                  <a:pt x="39" y="50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5"/>
                  <a:pt x="36" y="14"/>
                  <a:pt x="35" y="14"/>
                </a:cubicBezTo>
                <a:cubicBezTo>
                  <a:pt x="33" y="14"/>
                  <a:pt x="33" y="15"/>
                  <a:pt x="32" y="16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67"/>
                  <a:pt x="32" y="67"/>
                  <a:pt x="32" y="67"/>
                </a:cubicBezTo>
                <a:cubicBezTo>
                  <a:pt x="33" y="68"/>
                  <a:pt x="33" y="68"/>
                  <a:pt x="35" y="68"/>
                </a:cubicBezTo>
                <a:cubicBezTo>
                  <a:pt x="36" y="68"/>
                  <a:pt x="37" y="68"/>
                  <a:pt x="37" y="67"/>
                </a:cubicBezTo>
                <a:close/>
                <a:moveTo>
                  <a:pt x="53" y="67"/>
                </a:moveTo>
                <a:cubicBezTo>
                  <a:pt x="54" y="50"/>
                  <a:pt x="54" y="50"/>
                  <a:pt x="54" y="50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5"/>
                  <a:pt x="52" y="14"/>
                  <a:pt x="50" y="14"/>
                </a:cubicBezTo>
                <a:cubicBezTo>
                  <a:pt x="49" y="14"/>
                  <a:pt x="48" y="15"/>
                  <a:pt x="48" y="16"/>
                </a:cubicBezTo>
                <a:cubicBezTo>
                  <a:pt x="46" y="50"/>
                  <a:pt x="46" y="50"/>
                  <a:pt x="46" y="50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8"/>
                  <a:pt x="49" y="68"/>
                  <a:pt x="50" y="68"/>
                </a:cubicBezTo>
                <a:cubicBezTo>
                  <a:pt x="52" y="68"/>
                  <a:pt x="53" y="68"/>
                  <a:pt x="53" y="67"/>
                </a:cubicBezTo>
                <a:close/>
                <a:moveTo>
                  <a:pt x="68" y="66"/>
                </a:moveTo>
                <a:cubicBezTo>
                  <a:pt x="70" y="50"/>
                  <a:pt x="70" y="50"/>
                  <a:pt x="70" y="50"/>
                </a:cubicBezTo>
                <a:cubicBezTo>
                  <a:pt x="68" y="11"/>
                  <a:pt x="68" y="11"/>
                  <a:pt x="68" y="11"/>
                </a:cubicBezTo>
                <a:cubicBezTo>
                  <a:pt x="68" y="9"/>
                  <a:pt x="67" y="9"/>
                  <a:pt x="66" y="9"/>
                </a:cubicBezTo>
                <a:cubicBezTo>
                  <a:pt x="64" y="9"/>
                  <a:pt x="63" y="9"/>
                  <a:pt x="63" y="11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50"/>
                  <a:pt x="63" y="66"/>
                  <a:pt x="63" y="66"/>
                </a:cubicBezTo>
                <a:cubicBezTo>
                  <a:pt x="63" y="67"/>
                  <a:pt x="64" y="68"/>
                  <a:pt x="66" y="68"/>
                </a:cubicBezTo>
                <a:cubicBezTo>
                  <a:pt x="67" y="68"/>
                  <a:pt x="68" y="67"/>
                  <a:pt x="68" y="66"/>
                </a:cubicBezTo>
                <a:close/>
                <a:moveTo>
                  <a:pt x="79" y="68"/>
                </a:moveTo>
                <a:cubicBezTo>
                  <a:pt x="80" y="68"/>
                  <a:pt x="134" y="68"/>
                  <a:pt x="135" y="68"/>
                </a:cubicBezTo>
                <a:cubicBezTo>
                  <a:pt x="146" y="68"/>
                  <a:pt x="155" y="60"/>
                  <a:pt x="155" y="49"/>
                </a:cubicBezTo>
                <a:cubicBezTo>
                  <a:pt x="155" y="38"/>
                  <a:pt x="146" y="30"/>
                  <a:pt x="135" y="30"/>
                </a:cubicBezTo>
                <a:cubicBezTo>
                  <a:pt x="132" y="30"/>
                  <a:pt x="129" y="30"/>
                  <a:pt x="127" y="31"/>
                </a:cubicBezTo>
                <a:cubicBezTo>
                  <a:pt x="125" y="14"/>
                  <a:pt x="110" y="0"/>
                  <a:pt x="92" y="0"/>
                </a:cubicBezTo>
                <a:cubicBezTo>
                  <a:pt x="88" y="0"/>
                  <a:pt x="83" y="1"/>
                  <a:pt x="79" y="3"/>
                </a:cubicBezTo>
                <a:cubicBezTo>
                  <a:pt x="78" y="3"/>
                  <a:pt x="77" y="4"/>
                  <a:pt x="77" y="5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8" y="68"/>
                  <a:pt x="79" y="68"/>
                </a:cubicBezTo>
                <a:close/>
              </a:path>
            </a:pathLst>
          </a:custGeom>
          <a:solidFill>
            <a:srgbClr val="0E90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12621" y="4908083"/>
            <a:ext cx="24913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00346A"/>
                </a:solidFill>
              </a:rPr>
              <a:t>Condominiums create a natural community for tenants, who often share outdoor community space or use a shared online portal to post questions about the apartment, buy/sell furniture, pay rent, etc.</a:t>
            </a:r>
            <a:endParaRPr lang="en-US" sz="1400" dirty="0">
              <a:solidFill>
                <a:srgbClr val="00346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54198" y="4908083"/>
            <a:ext cx="24913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00346A"/>
                </a:solidFill>
              </a:rPr>
              <a:t>Condominium buildings use less energy and cost less to heat/cool than a single occupancy unit as a result of centralizing and sharing these services. </a:t>
            </a:r>
            <a:endParaRPr lang="en-US" sz="1400" dirty="0">
              <a:solidFill>
                <a:srgbClr val="003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Concept#9: Integrations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577838" y="1531203"/>
            <a:ext cx="741376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Traditional ERP applications did not consider the need for data-processing and communication with other systems. Today, achieving integrations from legacy systems is complex, due to: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52399" y="951509"/>
            <a:ext cx="7437409" cy="1280160"/>
            <a:chOff x="228600" y="-624840"/>
            <a:chExt cx="5843678" cy="1005840"/>
          </a:xfrm>
        </p:grpSpPr>
        <p:sp>
          <p:nvSpPr>
            <p:cNvPr id="22" name="TextBox 21"/>
            <p:cNvSpPr txBox="1"/>
            <p:nvPr/>
          </p:nvSpPr>
          <p:spPr>
            <a:xfrm>
              <a:off x="1752600" y="-609600"/>
              <a:ext cx="4319678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Why are integrations from legacy systems so complex?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3" name="Picture 22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28600" y="-62484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959831" y="2590800"/>
            <a:ext cx="8031769" cy="1280160"/>
            <a:chOff x="2493789" y="1550126"/>
            <a:chExt cx="6310675" cy="1005840"/>
          </a:xfrm>
        </p:grpSpPr>
        <p:sp>
          <p:nvSpPr>
            <p:cNvPr id="25" name="TextBox 24"/>
            <p:cNvSpPr txBox="1"/>
            <p:nvPr/>
          </p:nvSpPr>
          <p:spPr>
            <a:xfrm>
              <a:off x="2493789" y="2098766"/>
              <a:ext cx="4297412" cy="321061"/>
            </a:xfrm>
            <a:prstGeom prst="wedgeRoundRectCallout">
              <a:avLst>
                <a:gd name="adj1" fmla="val 79822"/>
                <a:gd name="adj2" fmla="val -70050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Will integrations with Workday be less complex?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98624" y="15501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8"/>
          <p:cNvSpPr txBox="1"/>
          <p:nvPr/>
        </p:nvSpPr>
        <p:spPr>
          <a:xfrm>
            <a:off x="152400" y="3962400"/>
            <a:ext cx="899364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i="1" dirty="0" smtClean="0">
                <a:solidFill>
                  <a:srgbClr val="73AB20"/>
                </a:solidFill>
              </a:rPr>
              <a:t>Yes. To simplify integrations, Workday offers a variety of packaged </a:t>
            </a:r>
            <a:r>
              <a:rPr lang="en-US" i="1" dirty="0" smtClean="0">
                <a:solidFill>
                  <a:srgbClr val="73AB20"/>
                </a:solidFill>
              </a:rPr>
              <a:t>integration </a:t>
            </a:r>
            <a:r>
              <a:rPr lang="en-US" i="1" dirty="0" smtClean="0">
                <a:solidFill>
                  <a:srgbClr val="73AB20"/>
                </a:solidFill>
              </a:rPr>
              <a:t>tools: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7838" y="2362200"/>
            <a:ext cx="3263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296DC0"/>
                </a:solidFill>
                <a:cs typeface="Calibri" pitchFamily="34" charset="0"/>
              </a:rPr>
              <a:t>Different systems</a:t>
            </a: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296DC0"/>
                </a:solidFill>
                <a:cs typeface="Calibri" pitchFamily="34" charset="0"/>
              </a:rPr>
              <a:t>D</a:t>
            </a:r>
            <a:r>
              <a:rPr lang="en-US" b="1" i="1" dirty="0" smtClean="0">
                <a:solidFill>
                  <a:srgbClr val="296DC0"/>
                </a:solidFill>
                <a:cs typeface="Calibri" pitchFamily="34" charset="0"/>
              </a:rPr>
              <a:t>isparate technologies</a:t>
            </a:r>
            <a:endParaRPr lang="en-US" i="1" dirty="0">
              <a:solidFill>
                <a:srgbClr val="296DC0"/>
              </a:solidFill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2911" y="23622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296DC0"/>
                </a:solidFill>
                <a:cs typeface="Calibri" pitchFamily="34" charset="0"/>
              </a:rPr>
              <a:t>Required ongoing </a:t>
            </a:r>
            <a:r>
              <a:rPr lang="en-US" b="1" i="1" dirty="0">
                <a:solidFill>
                  <a:srgbClr val="296DC0"/>
                </a:solidFill>
                <a:cs typeface="Calibri" pitchFamily="34" charset="0"/>
              </a:rPr>
              <a:t>maintenance </a:t>
            </a:r>
            <a:endParaRPr lang="en-US" b="1" i="1" dirty="0" smtClean="0">
              <a:solidFill>
                <a:srgbClr val="296DC0"/>
              </a:solidFill>
              <a:cs typeface="Calibri" pitchFamily="34" charset="0"/>
            </a:endParaRPr>
          </a:p>
          <a:p>
            <a:pPr marL="285750" indent="-285750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296DC0"/>
                </a:solidFill>
                <a:cs typeface="Calibri" pitchFamily="34" charset="0"/>
              </a:rPr>
              <a:t>Escalating costs</a:t>
            </a:r>
            <a:endParaRPr lang="en-US" i="1" dirty="0">
              <a:solidFill>
                <a:srgbClr val="296DC0"/>
              </a:solidFill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4549660"/>
            <a:ext cx="4688523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+mj-lt"/>
              <a:buAutoNum type="arabicPeriod"/>
              <a:tabLst>
                <a:tab pos="287338" algn="l"/>
              </a:tabLst>
            </a:pPr>
            <a:r>
              <a:rPr lang="en-US" b="1" i="1" dirty="0" smtClean="0">
                <a:solidFill>
                  <a:srgbClr val="73AB20"/>
                </a:solidFill>
                <a:cs typeface="Calibri" pitchFamily="34" charset="0"/>
              </a:rPr>
              <a:t>Application Programming Interfaces (APIs): </a:t>
            </a:r>
            <a:r>
              <a:rPr lang="en-US" sz="1600" i="1" dirty="0" smtClean="0">
                <a:solidFill>
                  <a:srgbClr val="73AB20"/>
                </a:solidFill>
                <a:cs typeface="Calibri" pitchFamily="34" charset="0"/>
              </a:rPr>
              <a:t>APIs specify how various software components interact. Workday offers comprehensive </a:t>
            </a:r>
            <a:r>
              <a:rPr lang="en-US" sz="1600" i="1" dirty="0" smtClean="0">
                <a:solidFill>
                  <a:srgbClr val="73AB20"/>
                </a:solidFill>
                <a:cs typeface="Calibri" pitchFamily="34" charset="0"/>
              </a:rPr>
              <a:t>APIs to support all integrations to and from Workday</a:t>
            </a:r>
            <a:endParaRPr lang="en-US" b="1" i="1" dirty="0" smtClean="0">
              <a:solidFill>
                <a:srgbClr val="73AB20"/>
              </a:solidFill>
              <a:cs typeface="Calibri" pitchFamily="34" charset="0"/>
            </a:endParaRPr>
          </a:p>
          <a:p>
            <a:pPr marL="233363" indent="-233363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+mj-lt"/>
              <a:buAutoNum type="arabicPeriod"/>
              <a:tabLst>
                <a:tab pos="287338" algn="l"/>
              </a:tabLst>
            </a:pPr>
            <a:r>
              <a:rPr lang="en-US" b="1" i="1" dirty="0" smtClean="0">
                <a:solidFill>
                  <a:srgbClr val="73AB20"/>
                </a:solidFill>
                <a:cs typeface="Calibri" pitchFamily="34" charset="0"/>
              </a:rPr>
              <a:t>Integration Cloud Platform: </a:t>
            </a:r>
            <a:r>
              <a:rPr lang="en-US" sz="1600" i="1" dirty="0" smtClean="0">
                <a:solidFill>
                  <a:srgbClr val="73AB20"/>
                </a:solidFill>
                <a:cs typeface="Calibri" pitchFamily="34" charset="0"/>
              </a:rPr>
              <a:t>Enables integrations to be built, deployed and managed in Workday’s Cloud</a:t>
            </a:r>
            <a:endParaRPr lang="en-US" b="1" i="1" dirty="0" smtClean="0">
              <a:solidFill>
                <a:srgbClr val="73AB20"/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8854" y="4549660"/>
            <a:ext cx="40027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</a:pPr>
            <a:r>
              <a:rPr lang="en-US" b="1" i="1" dirty="0" smtClean="0">
                <a:solidFill>
                  <a:srgbClr val="73AB20"/>
                </a:solidFill>
                <a:cs typeface="Calibri" pitchFamily="34" charset="0"/>
              </a:rPr>
              <a:t>3. Integration </a:t>
            </a:r>
            <a:r>
              <a:rPr lang="en-US" b="1" i="1" dirty="0">
                <a:solidFill>
                  <a:srgbClr val="73AB20"/>
                </a:solidFill>
                <a:cs typeface="Calibri" pitchFamily="34" charset="0"/>
              </a:rPr>
              <a:t>Cloud </a:t>
            </a:r>
            <a:r>
              <a:rPr lang="en-US" b="1" i="1" dirty="0" smtClean="0">
                <a:solidFill>
                  <a:srgbClr val="73AB20"/>
                </a:solidFill>
                <a:cs typeface="Calibri" pitchFamily="34" charset="0"/>
              </a:rPr>
              <a:t>Connect: </a:t>
            </a:r>
            <a:r>
              <a:rPr lang="en-US" sz="1600" i="1" dirty="0" smtClean="0">
                <a:solidFill>
                  <a:srgbClr val="73AB20"/>
                </a:solidFill>
                <a:cs typeface="Calibri" pitchFamily="34" charset="0"/>
              </a:rPr>
              <a:t>Workday’s ecosystem of packaged integrations and </a:t>
            </a:r>
            <a:r>
              <a:rPr lang="en-US" sz="1600" i="1" dirty="0" smtClean="0">
                <a:solidFill>
                  <a:srgbClr val="73AB20"/>
                </a:solidFill>
                <a:cs typeface="Calibri" pitchFamily="34" charset="0"/>
              </a:rPr>
              <a:t>connectors are </a:t>
            </a:r>
            <a:r>
              <a:rPr lang="en-US" sz="1600" i="1" dirty="0" smtClean="0">
                <a:solidFill>
                  <a:srgbClr val="73AB20"/>
                </a:solidFill>
                <a:cs typeface="Calibri" pitchFamily="34" charset="0"/>
              </a:rPr>
              <a:t>managed in the Workday Cloud. This vendor-supported approach significantly shifts the cost, risk and burden of integrations from the customer to Workday.</a:t>
            </a:r>
            <a:endParaRPr lang="en-US" i="1" dirty="0">
              <a:solidFill>
                <a:srgbClr val="73AB2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Concept#9: Integrations</a:t>
            </a:r>
            <a:endParaRPr sz="2400" spc="-20" dirty="0"/>
          </a:p>
        </p:txBody>
      </p:sp>
      <p:sp>
        <p:nvSpPr>
          <p:cNvPr id="14" name="Rectangle 13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05400" y="990600"/>
            <a:ext cx="8595360" cy="365760"/>
            <a:chOff x="274320" y="2377440"/>
            <a:chExt cx="85953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1828800" y="237744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Workday’s Integration Cloud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4" t="21502" r="20249" b="14210"/>
          <a:stretch/>
        </p:blipFill>
        <p:spPr bwMode="auto">
          <a:xfrm>
            <a:off x="932542" y="1600200"/>
            <a:ext cx="7278916" cy="4662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Concept#10: Why Change Management?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626007" y="1574833"/>
            <a:ext cx="6603594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Change Management (CM) is the process by which an organization  prepares for and adapts to change.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296DC0"/>
                </a:solidFill>
                <a:cs typeface="Calibri" pitchFamily="34" charset="0"/>
              </a:rPr>
              <a:t>CM encompasses an integrated approach to </a:t>
            </a:r>
            <a:r>
              <a:rPr lang="en-US" b="1" i="1" dirty="0" smtClean="0">
                <a:solidFill>
                  <a:srgbClr val="296DC0"/>
                </a:solidFill>
                <a:cs typeface="Calibri" pitchFamily="34" charset="0"/>
              </a:rPr>
              <a:t>communications, engagement, and training. </a:t>
            </a:r>
            <a:endParaRPr lang="en-US" i="1" dirty="0" smtClean="0">
              <a:solidFill>
                <a:srgbClr val="296DC0"/>
              </a:solidFill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152399" y="1005840"/>
            <a:ext cx="6003807" cy="1280160"/>
            <a:chOff x="228600" y="-615993"/>
            <a:chExt cx="4747260" cy="1012233"/>
          </a:xfrm>
        </p:grpSpPr>
        <p:sp>
          <p:nvSpPr>
            <p:cNvPr id="22" name="TextBox 21"/>
            <p:cNvSpPr txBox="1"/>
            <p:nvPr/>
          </p:nvSpPr>
          <p:spPr>
            <a:xfrm>
              <a:off x="2057400" y="-615993"/>
              <a:ext cx="2918460" cy="323102"/>
            </a:xfrm>
            <a:prstGeom prst="wedgeRoundRectCallout">
              <a:avLst>
                <a:gd name="adj1" fmla="val -85425"/>
                <a:gd name="adj2" fmla="val -5999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What is Change Management?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3" name="Picture 22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28600" y="-609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595527" y="2987040"/>
            <a:ext cx="7441793" cy="1280160"/>
            <a:chOff x="2957342" y="1931126"/>
            <a:chExt cx="5847122" cy="1005840"/>
          </a:xfrm>
        </p:grpSpPr>
        <p:sp>
          <p:nvSpPr>
            <p:cNvPr id="25" name="TextBox 24"/>
            <p:cNvSpPr txBox="1"/>
            <p:nvPr/>
          </p:nvSpPr>
          <p:spPr>
            <a:xfrm>
              <a:off x="2957342" y="2022565"/>
              <a:ext cx="3581401" cy="359229"/>
            </a:xfrm>
            <a:prstGeom prst="wedgeRoundRectCallout">
              <a:avLst>
                <a:gd name="adj1" fmla="val 90127"/>
                <a:gd name="adj2" fmla="val 87947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cs typeface="Arial" panose="020B0604020202020204" pitchFamily="34" charset="0"/>
                </a:rPr>
                <a:t>Why do we need Change Management?</a:t>
              </a:r>
              <a:endParaRPr lang="en-US" b="1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98624" y="19311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bject 8"/>
          <p:cNvSpPr txBox="1"/>
          <p:nvPr/>
        </p:nvSpPr>
        <p:spPr>
          <a:xfrm>
            <a:off x="371391" y="3949005"/>
            <a:ext cx="7705810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</a:rPr>
              <a:t>Workday will impact everyone in the Yale Community and change the way we do work. The transition to Workday </a:t>
            </a:r>
            <a:r>
              <a:rPr lang="en-US" i="1" dirty="0" smtClean="0">
                <a:solidFill>
                  <a:srgbClr val="73AB20"/>
                </a:solidFill>
              </a:rPr>
              <a:t>will </a:t>
            </a:r>
            <a:r>
              <a:rPr lang="en-US" i="1" dirty="0" smtClean="0">
                <a:solidFill>
                  <a:srgbClr val="73AB20"/>
                </a:solidFill>
              </a:rPr>
              <a:t>not only replace obsolete systems, but will give Yale the opportunity to reimagine our business process environment.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</a:rPr>
              <a:t>Workday’s </a:t>
            </a:r>
            <a:r>
              <a:rPr lang="en-US" b="1" i="1" dirty="0" smtClean="0">
                <a:solidFill>
                  <a:srgbClr val="73AB20"/>
                </a:solidFill>
              </a:rPr>
              <a:t>twice yearly release </a:t>
            </a:r>
            <a:r>
              <a:rPr lang="en-US" b="1" i="1" dirty="0" smtClean="0">
                <a:solidFill>
                  <a:srgbClr val="73AB20"/>
                </a:solidFill>
              </a:rPr>
              <a:t>schedule </a:t>
            </a:r>
            <a:r>
              <a:rPr lang="en-US" i="1" dirty="0" smtClean="0">
                <a:solidFill>
                  <a:srgbClr val="73AB20"/>
                </a:solidFill>
              </a:rPr>
              <a:t>and the Program’s </a:t>
            </a:r>
            <a:r>
              <a:rPr lang="en-US" b="1" i="1" dirty="0" smtClean="0">
                <a:solidFill>
                  <a:srgbClr val="73AB20"/>
                </a:solidFill>
              </a:rPr>
              <a:t>rapid pace of change </a:t>
            </a:r>
            <a:r>
              <a:rPr lang="en-US" i="1" dirty="0" smtClean="0">
                <a:solidFill>
                  <a:srgbClr val="73AB20"/>
                </a:solidFill>
              </a:rPr>
              <a:t>requires effective change management and a network of strong leaders at every level to help create a culture of change.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73AB20"/>
                </a:solidFill>
              </a:rPr>
              <a:t>The Workday@Yale CM team works to engage the Yale Community and identify the most effective means of increasing organization-wide commitment.</a:t>
            </a:r>
            <a:endParaRPr lang="en-US" i="1" dirty="0">
              <a:solidFill>
                <a:srgbClr val="73AB2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#1: Employee Self Service</a:t>
            </a:r>
            <a:endParaRPr sz="2400" spc="-20" dirty="0"/>
          </a:p>
        </p:txBody>
      </p:sp>
      <p:grpSp>
        <p:nvGrpSpPr>
          <p:cNvPr id="9" name="Group 8"/>
          <p:cNvGrpSpPr/>
          <p:nvPr/>
        </p:nvGrpSpPr>
        <p:grpSpPr>
          <a:xfrm>
            <a:off x="274320" y="1005840"/>
            <a:ext cx="8595360" cy="365760"/>
            <a:chOff x="274320" y="3749040"/>
            <a:chExt cx="85953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74320" y="393192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 bwMode="auto">
            <a:xfrm>
              <a:off x="1828800" y="374904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cs typeface="Calibri" pitchFamily="34" charset="0"/>
                </a:rPr>
                <a:t>Employee Self</a:t>
              </a:r>
              <a:r>
                <a:rPr kumimoji="0" lang="en-US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Georgia" panose="02040502050405020303" pitchFamily="18" charset="0"/>
                  <a:cs typeface="Calibri" pitchFamily="34" charset="0"/>
                </a:rPr>
                <a:t> Service tasks are accessible through Workday’s Home page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pic>
        <p:nvPicPr>
          <p:cNvPr id="1026" name="Picture 2" descr="C:\Users\jmcandrews\AppData\Local\Microsoft\Windows\Temporary Internet Files\Content.Outlook\55HT1YIV\Home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" b="2834"/>
          <a:stretch/>
        </p:blipFill>
        <p:spPr bwMode="auto">
          <a:xfrm>
            <a:off x="632891" y="1676400"/>
            <a:ext cx="7878218" cy="4419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Concept#10: Why Change Management?</a:t>
            </a:r>
            <a:endParaRPr sz="2400" spc="-20" dirty="0"/>
          </a:p>
        </p:txBody>
      </p:sp>
      <p:sp>
        <p:nvSpPr>
          <p:cNvPr id="14" name="Rectangle 13"/>
          <p:cNvSpPr/>
          <p:nvPr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For additional </a:t>
            </a:r>
            <a:r>
              <a:rPr lang="en-US" sz="1000" dirty="0" smtClean="0">
                <a:solidFill>
                  <a:prstClr val="black"/>
                </a:solidFill>
              </a:rPr>
              <a:t>information or questions about </a:t>
            </a:r>
            <a:r>
              <a:rPr lang="en-US" sz="1000" dirty="0">
                <a:solidFill>
                  <a:prstClr val="black"/>
                </a:solidFill>
              </a:rPr>
              <a:t>the Workday@Yale program, please visit the program website at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http://Workday.Yale.edu/</a:t>
            </a:r>
            <a:r>
              <a:rPr lang="en-US" sz="1000" dirty="0">
                <a:solidFill>
                  <a:prstClr val="black"/>
                </a:solidFill>
              </a:rPr>
              <a:t> or </a:t>
            </a:r>
            <a:r>
              <a:rPr lang="en-US" sz="1000" dirty="0" smtClean="0">
                <a:solidFill>
                  <a:prstClr val="black"/>
                </a:solidFill>
              </a:rPr>
              <a:t>email us at </a:t>
            </a:r>
            <a:r>
              <a:rPr lang="en-US" sz="1000" u="sng" dirty="0">
                <a:solidFill>
                  <a:prstClr val="black"/>
                </a:solidFill>
                <a:hlinkClick r:id="rId4"/>
              </a:rPr>
              <a:t>Workday@Yale.edu</a:t>
            </a:r>
            <a:r>
              <a:rPr lang="en-US" sz="1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5300" y="914398"/>
            <a:ext cx="8153400" cy="471259"/>
            <a:chOff x="274320" y="2438399"/>
            <a:chExt cx="85953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 bwMode="auto">
            <a:xfrm>
              <a:off x="2546679" y="2438399"/>
              <a:ext cx="4018507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defRPr/>
              </a:pPr>
              <a:r>
                <a:rPr lang="en-US" sz="1600" b="1" i="1" kern="0" dirty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Workday@Yale</a:t>
              </a:r>
              <a:r>
                <a:rPr lang="en-US" sz="1600" b="1" kern="0" dirty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 CM Approach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9710" y="4183117"/>
            <a:ext cx="7884581" cy="365760"/>
            <a:chOff x="-3581043" y="2438400"/>
            <a:chExt cx="16623939" cy="36576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-3581043" y="2621280"/>
              <a:ext cx="16623939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 bwMode="auto">
            <a:xfrm>
              <a:off x="182880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defRPr/>
              </a:pPr>
              <a:r>
                <a:rPr lang="en-US" sz="1600" b="1" kern="0" dirty="0">
                  <a:solidFill>
                    <a:prstClr val="black"/>
                  </a:solidFill>
                  <a:latin typeface="Georgia" panose="02040502050405020303" pitchFamily="18" charset="0"/>
                  <a:cs typeface="Calibri" pitchFamily="34" charset="0"/>
                </a:rPr>
                <a:t>Food for Thought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49013" r="31182" b="12314"/>
          <a:stretch/>
        </p:blipFill>
        <p:spPr bwMode="auto">
          <a:xfrm>
            <a:off x="2280006" y="1385659"/>
            <a:ext cx="455350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73619" y="4572000"/>
            <a:ext cx="8018216" cy="1351826"/>
            <a:chOff x="4877368" y="3787874"/>
            <a:chExt cx="4076700" cy="1994256"/>
          </a:xfrm>
        </p:grpSpPr>
        <p:sp>
          <p:nvSpPr>
            <p:cNvPr id="36" name="Rectangular Callout 35"/>
            <p:cNvSpPr/>
            <p:nvPr/>
          </p:nvSpPr>
          <p:spPr>
            <a:xfrm>
              <a:off x="4877368" y="3960058"/>
              <a:ext cx="4076700" cy="1822072"/>
            </a:xfrm>
            <a:prstGeom prst="wedgeRectCallout">
              <a:avLst>
                <a:gd name="adj1" fmla="val 29552"/>
                <a:gd name="adj2" fmla="val 73667"/>
              </a:avLst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22960" tIns="88900" rIns="88900" bIns="88900" rtlCol="0" anchor="ctr">
              <a:noAutofit/>
            </a:bodyPr>
            <a:lstStyle/>
            <a:p>
              <a:endParaRPr lang="en-US" sz="1100" kern="0" dirty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99659" y="4132309"/>
              <a:ext cx="4054407" cy="148395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algn="ctr" eaLnBrk="0" hangingPunct="0">
                <a:lnSpc>
                  <a:spcPct val="106000"/>
                </a:lnSpc>
              </a:pPr>
              <a:r>
                <a:rPr lang="en-US" sz="1400" dirty="0" smtClean="0">
                  <a:solidFill>
                    <a:srgbClr val="00346A"/>
                  </a:solidFill>
                  <a:cs typeface="Calibri" panose="020F0502020204030204" pitchFamily="34" charset="0"/>
                </a:rPr>
                <a:t>         Existing </a:t>
              </a:r>
              <a:r>
                <a:rPr lang="en-US" sz="1400" dirty="0">
                  <a:solidFill>
                    <a:srgbClr val="00346A"/>
                  </a:solidFill>
                  <a:cs typeface="Calibri" panose="020F0502020204030204" pitchFamily="34" charset="0"/>
                </a:rPr>
                <a:t>models of higher education are broken; </a:t>
              </a:r>
              <a:r>
                <a:rPr lang="en-US" sz="1400" b="1" i="1" dirty="0">
                  <a:solidFill>
                    <a:srgbClr val="00346A"/>
                  </a:solidFill>
                  <a:cs typeface="Calibri" panose="020F0502020204030204" pitchFamily="34" charset="0"/>
                </a:rPr>
                <a:t>universities must embrace rapid change </a:t>
              </a:r>
              <a:r>
                <a:rPr lang="en-US" sz="1400" dirty="0">
                  <a:solidFill>
                    <a:srgbClr val="00346A"/>
                  </a:solidFill>
                  <a:cs typeface="Calibri" panose="020F0502020204030204" pitchFamily="34" charset="0"/>
                </a:rPr>
                <a:t>or have obsolescence visited upon them; in today’s market, </a:t>
              </a:r>
              <a:r>
                <a:rPr lang="en-US" sz="1400" b="1" i="1" dirty="0">
                  <a:solidFill>
                    <a:srgbClr val="00346A"/>
                  </a:solidFill>
                  <a:cs typeface="Calibri" panose="020F0502020204030204" pitchFamily="34" charset="0"/>
                </a:rPr>
                <a:t>technology drives this </a:t>
              </a:r>
              <a:r>
                <a:rPr lang="en-US" sz="1400" dirty="0">
                  <a:solidFill>
                    <a:srgbClr val="00346A"/>
                  </a:solidFill>
                  <a:cs typeface="Calibri" panose="020F0502020204030204" pitchFamily="34" charset="0"/>
                </a:rPr>
                <a:t>and nothing can stop it. However, our study determined that technology does not have a free hand in driving change. </a:t>
              </a:r>
              <a:r>
                <a:rPr lang="en-US" sz="1400" b="1" u="sng" dirty="0" smtClean="0">
                  <a:solidFill>
                    <a:srgbClr val="00346A"/>
                  </a:solidFill>
                  <a:cs typeface="Calibri" panose="020F0502020204030204" pitchFamily="34" charset="0"/>
                </a:rPr>
                <a:t>Change </a:t>
              </a:r>
              <a:r>
                <a:rPr lang="en-US" sz="1400" b="1" u="sng" dirty="0">
                  <a:solidFill>
                    <a:srgbClr val="00346A"/>
                  </a:solidFill>
                  <a:cs typeface="Calibri" panose="020F0502020204030204" pitchFamily="34" charset="0"/>
                </a:rPr>
                <a:t>is driven (and held back) by people</a:t>
              </a:r>
              <a:r>
                <a:rPr lang="en-US" sz="1400" dirty="0">
                  <a:solidFill>
                    <a:srgbClr val="00346A"/>
                  </a:solidFill>
                  <a:cs typeface="Calibri" panose="020F0502020204030204" pitchFamily="34" charset="0"/>
                </a:rPr>
                <a:t>.”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929148" y="3787874"/>
              <a:ext cx="276453" cy="136212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sz="5400" b="1" dirty="0">
                  <a:ln w="12700">
                    <a:solidFill>
                      <a:srgbClr val="00346A">
                        <a:alpha val="76078"/>
                      </a:srgbClr>
                    </a:solidFill>
                  </a:ln>
                  <a:solidFill>
                    <a:srgbClr val="00346A">
                      <a:alpha val="88000"/>
                    </a:srgbClr>
                  </a:solidFill>
                  <a:effectLst>
                    <a:outerShdw blurRad="38100" dist="25400" dir="7800000" sy="30000" kx="1300200" algn="ctr" rotWithShape="0">
                      <a:prstClr val="black">
                        <a:alpha val="58000"/>
                      </a:prstClr>
                    </a:outerShdw>
                  </a:effectLst>
                  <a:latin typeface="Georgia" panose="02040502050405020303" pitchFamily="18" charset="0"/>
                </a:rPr>
                <a:t>“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0" y="6172199"/>
            <a:ext cx="4484426" cy="25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 eaLnBrk="0" hangingPunct="0">
              <a:lnSpc>
                <a:spcPct val="106000"/>
              </a:lnSpc>
            </a:pPr>
            <a:r>
              <a:rPr lang="en-US" sz="1000" i="1" dirty="0">
                <a:solidFill>
                  <a:prstClr val="black"/>
                </a:solidFill>
                <a:cs typeface="Calibri" panose="020F0502020204030204" pitchFamily="34" charset="0"/>
              </a:rPr>
              <a:t>Observatory for </a:t>
            </a:r>
            <a:r>
              <a:rPr lang="en-US" sz="10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Borderless Higher </a:t>
            </a:r>
            <a:r>
              <a:rPr lang="en-US" sz="1000" i="1" dirty="0">
                <a:solidFill>
                  <a:prstClr val="black"/>
                </a:solidFill>
                <a:cs typeface="Calibri" panose="020F0502020204030204" pitchFamily="34" charset="0"/>
              </a:rPr>
              <a:t>Education’s 2020: Horizon Report, Sept. 2013</a:t>
            </a:r>
          </a:p>
        </p:txBody>
      </p:sp>
    </p:spTree>
    <p:extLst>
      <p:ext uri="{BB962C8B-B14F-4D97-AF65-F5344CB8AC3E}">
        <p14:creationId xmlns:p14="http://schemas.microsoft.com/office/powerpoint/2010/main" val="695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#2: Manager Self Service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997133" y="1754790"/>
            <a:ext cx="521623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Anyone who has employees reporting to them will have the Workday role of “Manager”, which grants a certain level of access.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04799" y="990600"/>
            <a:ext cx="7273635" cy="1280160"/>
            <a:chOff x="304800" y="990600"/>
            <a:chExt cx="5715000" cy="1005840"/>
          </a:xfrm>
        </p:grpSpPr>
        <p:sp>
          <p:nvSpPr>
            <p:cNvPr id="9" name="TextBox 8"/>
            <p:cNvSpPr txBox="1"/>
            <p:nvPr/>
          </p:nvSpPr>
          <p:spPr>
            <a:xfrm>
              <a:off x="2057400" y="1118949"/>
              <a:ext cx="3962400" cy="321061"/>
            </a:xfrm>
            <a:prstGeom prst="wedgeRoundRectCallout">
              <a:avLst>
                <a:gd name="adj1" fmla="val -73055"/>
                <a:gd name="adj2" fmla="val 40866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Who is considered a Manager in Workday?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304800" y="990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19201" y="3234086"/>
            <a:ext cx="7610301" cy="1280160"/>
            <a:chOff x="2885903" y="1931126"/>
            <a:chExt cx="5979521" cy="1005840"/>
          </a:xfrm>
        </p:grpSpPr>
        <p:sp>
          <p:nvSpPr>
            <p:cNvPr id="11" name="TextBox 10"/>
            <p:cNvSpPr txBox="1"/>
            <p:nvPr/>
          </p:nvSpPr>
          <p:spPr>
            <a:xfrm>
              <a:off x="2885903" y="2222938"/>
              <a:ext cx="4310741" cy="321061"/>
            </a:xfrm>
            <a:prstGeom prst="wedgeRoundRectCallout">
              <a:avLst>
                <a:gd name="adj1" fmla="val 74290"/>
                <a:gd name="adj2" fmla="val -20113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What can a Manager view and do in the system?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2" name="Picture 11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859584" y="19311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bject 8"/>
          <p:cNvSpPr txBox="1"/>
          <p:nvPr/>
        </p:nvSpPr>
        <p:spPr>
          <a:xfrm>
            <a:off x="1057100" y="4177605"/>
            <a:ext cx="70963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i="1" spc="-15" dirty="0" smtClean="0">
                <a:solidFill>
                  <a:srgbClr val="73AB20"/>
                </a:solidFill>
                <a:latin typeface="+mj-lt"/>
                <a:cs typeface="Arial"/>
              </a:rPr>
              <a:t>Manager Self Service provides supervisors with job, position, and compensation information for their direct reports, including access to numerous built-in reports to support HR-related analytics and decisions. Managers will not be able to view particular employee data such as direct deposit information and benefits enrollment/pension/retirement information.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4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5"/>
              </a:rPr>
              <a:t>Workday@Yale.edu</a:t>
            </a:r>
            <a:r>
              <a:rPr lang="en-US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6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74320" y="1249680"/>
            <a:ext cx="8595360" cy="0"/>
          </a:xfrm>
          <a:prstGeom prst="line">
            <a:avLst/>
          </a:prstGeom>
          <a:ln>
            <a:solidFill>
              <a:srgbClr val="003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#2: Manager Self Service</a:t>
            </a:r>
            <a:endParaRPr sz="2400" spc="-2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828800" y="1066800"/>
            <a:ext cx="5486400" cy="365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45720" rIns="4572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96DC0"/>
              </a:buClr>
              <a:buSzPct val="10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Calibri" pitchFamily="34" charset="0"/>
              </a:rPr>
              <a:t>Manager Self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Calibri" pitchFamily="34" charset="0"/>
              </a:rPr>
              <a:t> Service tasks are accessible through Workday’s “My Team” landing page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anose="02040502050405020303" pitchFamily="18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t="14180" r="19128" b="20450"/>
          <a:stretch/>
        </p:blipFill>
        <p:spPr bwMode="auto">
          <a:xfrm>
            <a:off x="861060" y="1816184"/>
            <a:ext cx="7421880" cy="4356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#3: Supervisory Organizations</a:t>
            </a:r>
            <a:endParaRPr sz="2400" spc="-20" dirty="0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sp>
        <p:nvSpPr>
          <p:cNvPr id="46" name="object 8"/>
          <p:cNvSpPr txBox="1"/>
          <p:nvPr/>
        </p:nvSpPr>
        <p:spPr>
          <a:xfrm>
            <a:off x="1417320" y="1539239"/>
            <a:ext cx="7802880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63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Supervisory Organizations group employees into a </a:t>
            </a:r>
            <a:r>
              <a:rPr lang="en-US" b="1" i="1" spc="-15" dirty="0" smtClean="0">
                <a:solidFill>
                  <a:srgbClr val="296DC0"/>
                </a:solidFill>
                <a:latin typeface="+mj-lt"/>
                <a:cs typeface="Arial"/>
              </a:rPr>
              <a:t>management hierarchy </a:t>
            </a: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and are </a:t>
            </a:r>
            <a:r>
              <a:rPr lang="en-US" b="1" i="1" spc="-15" dirty="0" smtClean="0">
                <a:solidFill>
                  <a:srgbClr val="296DC0"/>
                </a:solidFill>
                <a:latin typeface="+mj-lt"/>
                <a:cs typeface="Arial"/>
              </a:rPr>
              <a:t>required</a:t>
            </a: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. </a:t>
            </a:r>
          </a:p>
          <a:p>
            <a:pPr marL="298450" marR="63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b="1" i="1" spc="-15" dirty="0" smtClean="0">
                <a:solidFill>
                  <a:srgbClr val="296DC0"/>
                </a:solidFill>
                <a:latin typeface="+mj-lt"/>
                <a:cs typeface="Arial"/>
              </a:rPr>
              <a:t>All faculty and staff </a:t>
            </a: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are hired into a Supervisory Organization.</a:t>
            </a:r>
          </a:p>
          <a:p>
            <a:pPr marL="298450" marR="63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There is only </a:t>
            </a:r>
            <a:r>
              <a:rPr lang="en-US" b="1" i="1" spc="-15" dirty="0" smtClean="0">
                <a:solidFill>
                  <a:srgbClr val="296DC0"/>
                </a:solidFill>
                <a:latin typeface="+mj-lt"/>
                <a:cs typeface="Arial"/>
              </a:rPr>
              <a:t>one manager role </a:t>
            </a: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per Supervisory Organization.</a:t>
            </a:r>
          </a:p>
          <a:p>
            <a:pPr marL="298450" marR="6350" indent="-2857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Supervisory Organizations are </a:t>
            </a:r>
            <a:r>
              <a:rPr lang="en-US" b="1" i="1" spc="-15" dirty="0" smtClean="0">
                <a:solidFill>
                  <a:srgbClr val="296DC0"/>
                </a:solidFill>
                <a:latin typeface="+mj-lt"/>
                <a:cs typeface="Arial"/>
              </a:rPr>
              <a:t>not </a:t>
            </a: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used to manage finances and financial responsibilities; these are addressed through Cost Centers and other data elements.</a:t>
            </a:r>
            <a:endParaRPr lang="en-US" sz="1600" i="1" spc="-15" dirty="0">
              <a:solidFill>
                <a:srgbClr val="296DC0"/>
              </a:solidFill>
              <a:latin typeface="+mj-lt"/>
              <a:cs typeface="Arial"/>
            </a:endParaRP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60960" y="899160"/>
            <a:ext cx="6614160" cy="1280160"/>
            <a:chOff x="289560" y="-609600"/>
            <a:chExt cx="5196840" cy="1005840"/>
          </a:xfrm>
        </p:grpSpPr>
        <p:sp>
          <p:nvSpPr>
            <p:cNvPr id="54" name="TextBox 53"/>
            <p:cNvSpPr txBox="1"/>
            <p:nvPr/>
          </p:nvSpPr>
          <p:spPr>
            <a:xfrm>
              <a:off x="1752600" y="-481251"/>
              <a:ext cx="3733800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What is a Supervisory Organization?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56" name="Picture 55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89560" y="-609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1016064" y="3862215"/>
            <a:ext cx="7844157" cy="1280160"/>
            <a:chOff x="2290415" y="1854926"/>
            <a:chExt cx="6163266" cy="1005840"/>
          </a:xfrm>
        </p:grpSpPr>
        <p:sp>
          <p:nvSpPr>
            <p:cNvPr id="59" name="TextBox 58"/>
            <p:cNvSpPr txBox="1"/>
            <p:nvPr/>
          </p:nvSpPr>
          <p:spPr>
            <a:xfrm>
              <a:off x="2290415" y="2098766"/>
              <a:ext cx="4517609" cy="408623"/>
            </a:xfrm>
            <a:prstGeom prst="wedgeRoundRectCallout">
              <a:avLst>
                <a:gd name="adj1" fmla="val 82336"/>
                <a:gd name="adj2" fmla="val -82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How are Supervisory Organizations created?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61" name="Picture 60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47841" y="18549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object 8"/>
          <p:cNvSpPr txBox="1"/>
          <p:nvPr/>
        </p:nvSpPr>
        <p:spPr>
          <a:xfrm>
            <a:off x="426720" y="4822701"/>
            <a:ext cx="8260080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i="1" spc="-15" dirty="0" smtClean="0">
                <a:solidFill>
                  <a:srgbClr val="73AB20"/>
                </a:solidFill>
                <a:latin typeface="+mj-lt"/>
                <a:cs typeface="Arial"/>
              </a:rPr>
              <a:t>Supervisory Organizations are established by:</a:t>
            </a:r>
          </a:p>
          <a:p>
            <a:pPr marL="355600" marR="6350" indent="-34290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+mj-lt"/>
              <a:buAutoNum type="arabicPeriod"/>
            </a:pPr>
            <a:r>
              <a:rPr lang="en-US" i="1" spc="-15" dirty="0" smtClean="0">
                <a:solidFill>
                  <a:srgbClr val="73AB20"/>
                </a:solidFill>
                <a:latin typeface="+mj-lt"/>
                <a:cs typeface="Arial"/>
              </a:rPr>
              <a:t>Naming the organization</a:t>
            </a:r>
          </a:p>
          <a:p>
            <a:pPr marL="355600" marR="6350" indent="-34290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+mj-lt"/>
              <a:buAutoNum type="arabicPeriod"/>
            </a:pPr>
            <a:r>
              <a:rPr lang="en-US" i="1" spc="-15" dirty="0" smtClean="0">
                <a:solidFill>
                  <a:srgbClr val="73AB20"/>
                </a:solidFill>
                <a:latin typeface="+mj-lt"/>
                <a:cs typeface="Arial"/>
              </a:rPr>
              <a:t>Designating the owner: the employee who supervises and manages the people in the organization</a:t>
            </a:r>
          </a:p>
          <a:p>
            <a:pPr marL="355600" marR="6350" indent="-34290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+mj-lt"/>
              <a:buAutoNum type="arabicPeriod"/>
            </a:pPr>
            <a:r>
              <a:rPr lang="en-US" i="1" spc="-15" dirty="0" smtClean="0">
                <a:solidFill>
                  <a:srgbClr val="73AB20"/>
                </a:solidFill>
                <a:latin typeface="+mj-lt"/>
                <a:cs typeface="Arial"/>
              </a:rPr>
              <a:t>Assign members to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160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#3: Supervisory Organizations</a:t>
            </a:r>
            <a:endParaRPr sz="2400" spc="-20" dirty="0"/>
          </a:p>
        </p:txBody>
      </p:sp>
      <p:sp>
        <p:nvSpPr>
          <p:cNvPr id="9" name="Rectangle 8"/>
          <p:cNvSpPr/>
          <p:nvPr/>
        </p:nvSpPr>
        <p:spPr>
          <a:xfrm>
            <a:off x="21021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74320" y="988219"/>
            <a:ext cx="8595360" cy="365760"/>
            <a:chOff x="274320" y="2438400"/>
            <a:chExt cx="8595360" cy="36576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 bwMode="auto">
            <a:xfrm>
              <a:off x="182880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buFontTx/>
                <a:buNone/>
                <a:tabLst/>
                <a:defRPr/>
              </a:pPr>
              <a:r>
                <a:rPr lang="en-US" sz="1600" b="1" kern="0" dirty="0" smtClean="0">
                  <a:latin typeface="Georgia" panose="02040502050405020303" pitchFamily="18" charset="0"/>
                  <a:cs typeface="Calibri" pitchFamily="34" charset="0"/>
                </a:rPr>
                <a:t>Supervisory Organization Example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Calibri" pitchFamily="34" charset="0"/>
              </a:endParaRPr>
            </a:p>
          </p:txBody>
        </p:sp>
      </p:grpSp>
      <p:pic>
        <p:nvPicPr>
          <p:cNvPr id="2" name="Picture 2" descr="C:\Users\jmcandrews\Documents\Yale\Communications Resources\Supervisory Organization Example Newslet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8" y="1665890"/>
            <a:ext cx="8238818" cy="46305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5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#4: Roles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613135" y="4440744"/>
            <a:ext cx="5817881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73AB20"/>
              </a:buClr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All Workday users </a:t>
            </a:r>
            <a:r>
              <a:rPr lang="en-US" i="1" dirty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at Yale will </a:t>
            </a:r>
            <a:r>
              <a:rPr lang="en-US" i="1" dirty="0" smtClean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inherit or be assigned </a:t>
            </a:r>
            <a:r>
              <a:rPr lang="en-US" i="1" dirty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i="1" dirty="0" smtClean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System Role.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b="1" i="1" dirty="0" smtClean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Inherited roles </a:t>
            </a:r>
            <a:r>
              <a:rPr lang="en-US" i="1" dirty="0" smtClean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are the default roles provided by Workday, including “Employee” and “Manager”.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b="1" i="1" dirty="0" smtClean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Assigned roles </a:t>
            </a:r>
            <a:r>
              <a:rPr lang="en-US" i="1" dirty="0" smtClean="0">
                <a:solidFill>
                  <a:srgbClr val="73AB20"/>
                </a:solidFill>
                <a:latin typeface="Calibri" pitchFamily="34" charset="0"/>
                <a:cs typeface="Calibri" pitchFamily="34" charset="0"/>
              </a:rPr>
              <a:t>include “HR Partner” or “Management Partner”.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1639411" y="1613141"/>
            <a:ext cx="6742589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Roles:</a:t>
            </a:r>
          </a:p>
          <a:p>
            <a:pPr marL="298450" marR="6350" indent="-2857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Determine what you can see and what you can do in Workday. </a:t>
            </a:r>
          </a:p>
          <a:p>
            <a:pPr marL="298450" marR="6350" indent="-2857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i="1" spc="-15" dirty="0">
                <a:solidFill>
                  <a:srgbClr val="296DC0"/>
                </a:solidFill>
                <a:latin typeface="+mj-lt"/>
                <a:cs typeface="Arial"/>
              </a:rPr>
              <a:t>P</a:t>
            </a: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rovide individuals access to appropriate data within the assigned organizational structure. </a:t>
            </a:r>
          </a:p>
          <a:p>
            <a:pPr marL="298450" marR="6350" indent="-2857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i="1" spc="-15" dirty="0" smtClean="0">
                <a:solidFill>
                  <a:srgbClr val="296DC0"/>
                </a:solidFill>
                <a:latin typeface="+mj-lt"/>
                <a:cs typeface="Arial"/>
              </a:rPr>
              <a:t>Determine functional responsibilities and routing of actions in a business process</a:t>
            </a:r>
          </a:p>
          <a:p>
            <a:pPr marL="298450" marR="6350" indent="-285750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1600" i="1" spc="-15" dirty="0">
              <a:solidFill>
                <a:srgbClr val="296DC0"/>
              </a:solidFill>
              <a:latin typeface="+mj-lt"/>
              <a:cs typeface="Arial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52400" y="914400"/>
            <a:ext cx="6691746" cy="1280160"/>
            <a:chOff x="228600" y="-609600"/>
            <a:chExt cx="5257800" cy="1005840"/>
          </a:xfrm>
        </p:grpSpPr>
        <p:sp>
          <p:nvSpPr>
            <p:cNvPr id="14" name="TextBox 13"/>
            <p:cNvSpPr txBox="1"/>
            <p:nvPr/>
          </p:nvSpPr>
          <p:spPr>
            <a:xfrm>
              <a:off x="1752600" y="-481251"/>
              <a:ext cx="3733800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What is the purpose of roles?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228600" y="-609600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205655" y="3800664"/>
            <a:ext cx="5671909" cy="1280160"/>
            <a:chOff x="4134492" y="2003197"/>
            <a:chExt cx="4456500" cy="1005840"/>
          </a:xfrm>
        </p:grpSpPr>
        <p:sp>
          <p:nvSpPr>
            <p:cNvPr id="17" name="TextBox 16"/>
            <p:cNvSpPr txBox="1"/>
            <p:nvPr/>
          </p:nvSpPr>
          <p:spPr>
            <a:xfrm>
              <a:off x="4134492" y="2098766"/>
              <a:ext cx="2673531" cy="321061"/>
            </a:xfrm>
            <a:prstGeom prst="wedgeRoundRectCallout">
              <a:avLst>
                <a:gd name="adj1" fmla="val 82336"/>
                <a:gd name="adj2" fmla="val -82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Who will be assigned a role?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8" name="Picture 17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85152" y="2003197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 #4: Roles</a:t>
            </a:r>
            <a:endParaRPr sz="2400" spc="-2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93548"/>
              </p:ext>
            </p:extLst>
          </p:nvPr>
        </p:nvGraphicFramePr>
        <p:xfrm>
          <a:off x="152400" y="1522013"/>
          <a:ext cx="8763000" cy="4446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715000"/>
              </a:tblGrid>
              <a:tr h="41902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3AB20"/>
                          </a:solidFill>
                          <a:latin typeface="Georgia" panose="02040502050405020303" pitchFamily="18" charset="0"/>
                          <a:cs typeface="Calibri" pitchFamily="34" charset="0"/>
                        </a:rPr>
                        <a:t>Workday</a:t>
                      </a:r>
                      <a:r>
                        <a:rPr lang="en-US" sz="1600" b="1" baseline="0" dirty="0" smtClean="0">
                          <a:solidFill>
                            <a:srgbClr val="73AB20"/>
                          </a:solidFill>
                          <a:latin typeface="Georgia" panose="02040502050405020303" pitchFamily="18" charset="0"/>
                          <a:cs typeface="Calibri" pitchFamily="34" charset="0"/>
                        </a:rPr>
                        <a:t> Role</a:t>
                      </a:r>
                      <a:endParaRPr lang="en-US" sz="1600" b="1" dirty="0">
                        <a:solidFill>
                          <a:srgbClr val="73AB20"/>
                        </a:solidFill>
                        <a:latin typeface="Georgia" panose="02040502050405020303" pitchFamily="18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rgbClr val="73AB2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Calibri" pitchFamily="34" charset="0"/>
                        </a:rPr>
                        <a:t>Description</a:t>
                      </a:r>
                      <a:endParaRPr lang="en-US" sz="1600" b="1" dirty="0">
                        <a:solidFill>
                          <a:srgbClr val="73AB20"/>
                        </a:solidFill>
                        <a:latin typeface="Georgia" panose="02040502050405020303" pitchFamily="18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2BC"/>
                    </a:solidFill>
                  </a:tcPr>
                </a:tc>
              </a:tr>
              <a:tr h="460928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Employee</a:t>
                      </a:r>
                      <a:endParaRPr lang="en-US" sz="1800" b="1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kern="120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General</a:t>
                      </a:r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view of their own personal data,</a:t>
                      </a:r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pay, and benefits</a:t>
                      </a:r>
                      <a:endParaRPr lang="en-US" sz="1800" b="0" i="1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029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Manager</a:t>
                      </a:r>
                      <a:endParaRPr lang="en-US" sz="1800" b="1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General view of own personal data and direct reports’ position and pay information, with the ability to kick off business processes (TBD)</a:t>
                      </a:r>
                    </a:p>
                    <a:p>
                      <a:pPr algn="l"/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*Can also view their own Employee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136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Partners </a:t>
                      </a:r>
                      <a:b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(HR and FBO Business Partners, ITS, HRGs, Lead Administrators</a:t>
                      </a:r>
                      <a:r>
                        <a:rPr lang="en-US" sz="1800" b="1" baseline="0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endParaRPr lang="en-US" sz="1800" b="1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kern="120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General view of personal data,</a:t>
                      </a:r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pay, and benefits, client data, and often in the review or approval chain on business processes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*Can also view their own Employee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136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Administrators </a:t>
                      </a:r>
                      <a:b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1800" b="1" baseline="0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Med School, Central, &amp; Faculty, Research, Clinical Admin</a:t>
                      </a:r>
                      <a:r>
                        <a:rPr lang="en-US" sz="1800" b="1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1800" b="1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i="1" kern="120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General view of personal</a:t>
                      </a:r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data, pay, and benefits, organization data, and full data processes. May be a step in a business process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*Can also view their own Employee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4320" y="988219"/>
            <a:ext cx="8595360" cy="365760"/>
            <a:chOff x="274320" y="2438400"/>
            <a:chExt cx="8595360" cy="36576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74320" y="2621280"/>
              <a:ext cx="8595360" cy="0"/>
            </a:xfrm>
            <a:prstGeom prst="line">
              <a:avLst/>
            </a:prstGeom>
            <a:ln>
              <a:solidFill>
                <a:srgbClr val="003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 bwMode="auto">
            <a:xfrm>
              <a:off x="1828800" y="2438400"/>
              <a:ext cx="5486400" cy="365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45720" rIns="4572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96DC0"/>
                </a:buClr>
                <a:buSzPct val="100000"/>
                <a:buFontTx/>
                <a:buNone/>
                <a:tabLst/>
                <a:defRPr/>
              </a:pPr>
              <a:r>
                <a:rPr lang="en-US" sz="1600" b="1" kern="0" dirty="0" smtClean="0">
                  <a:latin typeface="Georgia" panose="02040502050405020303" pitchFamily="18" charset="0"/>
                  <a:cs typeface="Calibri" pitchFamily="34" charset="0"/>
                </a:rPr>
                <a:t>Four Common Roles Include: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6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  <a:lnTo>
                  <a:pt x="0" y="78671"/>
                </a:lnTo>
              </a:path>
            </a:pathLst>
          </a:custGeom>
          <a:solidFill>
            <a:srgbClr val="968D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50638"/>
            <a:ext cx="9144000" cy="78740"/>
          </a:xfrm>
          <a:custGeom>
            <a:avLst/>
            <a:gdLst/>
            <a:ahLst/>
            <a:cxnLst/>
            <a:rect l="l" t="t" r="r" b="b"/>
            <a:pathLst>
              <a:path w="9144000" h="78740">
                <a:moveTo>
                  <a:pt x="0" y="78671"/>
                </a:moveTo>
                <a:lnTo>
                  <a:pt x="9144000" y="78671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968D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8889" y="177165"/>
            <a:ext cx="87262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spc="-15" dirty="0" smtClean="0"/>
              <a:t>Workday Concept#5: Position Management</a:t>
            </a:r>
            <a:endParaRPr sz="2400" spc="-20" dirty="0"/>
          </a:p>
        </p:txBody>
      </p:sp>
      <p:sp>
        <p:nvSpPr>
          <p:cNvPr id="44" name="object 8"/>
          <p:cNvSpPr txBox="1"/>
          <p:nvPr/>
        </p:nvSpPr>
        <p:spPr>
          <a:xfrm>
            <a:off x="1757180" y="1640562"/>
            <a:ext cx="715821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en-US" i="1" dirty="0" smtClean="0">
                <a:solidFill>
                  <a:srgbClr val="296DC0"/>
                </a:solidFill>
                <a:latin typeface="Calibri" pitchFamily="34" charset="0"/>
                <a:cs typeface="Calibri" pitchFamily="34" charset="0"/>
              </a:rPr>
              <a:t>Staffing in Workday is driven by </a:t>
            </a:r>
            <a:r>
              <a:rPr lang="en-US" b="1" i="1" kern="0" dirty="0">
                <a:solidFill>
                  <a:srgbClr val="296DC0"/>
                </a:solidFill>
                <a:latin typeface="Calibri" pitchFamily="34" charset="0"/>
                <a:cs typeface="Calibri" pitchFamily="34" charset="0"/>
              </a:rPr>
              <a:t>staffing models—each supervisory organization is assigned a staffing model</a:t>
            </a:r>
            <a:r>
              <a:rPr lang="en-US" i="1" dirty="0" smtClean="0">
                <a:solidFill>
                  <a:srgbClr val="296DC0"/>
                </a:solidFill>
                <a:latin typeface="Calibri" pitchFamily="34" charset="0"/>
                <a:cs typeface="Calibri" pitchFamily="34" charset="0"/>
              </a:rPr>
              <a:t> that determines how workers are hired into that supervisory organization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63036"/>
              </p:ext>
            </p:extLst>
          </p:nvPr>
        </p:nvGraphicFramePr>
        <p:xfrm>
          <a:off x="152400" y="3276600"/>
          <a:ext cx="7505548" cy="1676400"/>
        </p:xfrm>
        <a:graphic>
          <a:graphicData uri="http://schemas.openxmlformats.org/drawingml/2006/table">
            <a:tbl>
              <a:tblPr firstRow="1" bandRow="1"/>
              <a:tblGrid>
                <a:gridCol w="2628747"/>
                <a:gridCol w="2629053"/>
                <a:gridCol w="2247748"/>
              </a:tblGrid>
              <a:tr h="347150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Position Management</a:t>
                      </a:r>
                      <a:endParaRPr lang="en-US" sz="1800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2B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Headcount Management</a:t>
                      </a:r>
                      <a:endParaRPr lang="en-US" sz="1800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2BC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rgbClr val="73AB20"/>
                          </a:solidFill>
                          <a:latin typeface="Calibri" pitchFamily="34" charset="0"/>
                          <a:cs typeface="Calibri" pitchFamily="34" charset="0"/>
                        </a:rPr>
                        <a:t>Job Management</a:t>
                      </a:r>
                      <a:endParaRPr lang="en-US" sz="1800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2BC"/>
                    </a:solidFill>
                  </a:tcPr>
                </a:tc>
              </a:tr>
              <a:tr h="92964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i="1" kern="120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single position must be created for each new employee. One position is approved at a time. </a:t>
                      </a:r>
                      <a:endParaRPr lang="en-US" sz="1600" i="1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i="1" kern="120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 group is created with a number of allocated positions in which to hire employees. One headcount group is approved at a time.</a:t>
                      </a:r>
                      <a:endParaRPr lang="en-US" sz="1600" i="1" dirty="0">
                        <a:solidFill>
                          <a:srgbClr val="73AB2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i="1" kern="120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No</a:t>
                      </a:r>
                      <a:r>
                        <a:rPr lang="en-US" sz="1600" i="1" kern="1200" baseline="0" dirty="0" smtClean="0">
                          <a:solidFill>
                            <a:srgbClr val="73AB2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position quantity is defined. Increased flexibility, decreased control.</a:t>
                      </a:r>
                      <a:endParaRPr lang="en-US" sz="1600" i="1" kern="1200" dirty="0">
                        <a:solidFill>
                          <a:srgbClr val="73AB2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For additional </a:t>
            </a:r>
            <a:r>
              <a:rPr lang="en-US" sz="1000" dirty="0" smtClean="0"/>
              <a:t>information or questions about </a:t>
            </a:r>
            <a:r>
              <a:rPr lang="en-US" sz="1000" dirty="0"/>
              <a:t>the Workday@Yale program, please visit the program website at </a:t>
            </a:r>
            <a:r>
              <a:rPr lang="en-US" sz="1000" u="sng" dirty="0">
                <a:hlinkClick r:id="rId3"/>
              </a:rPr>
              <a:t>http://Workday.Yale.edu/</a:t>
            </a:r>
            <a:r>
              <a:rPr lang="en-US" sz="1000" dirty="0"/>
              <a:t> or </a:t>
            </a:r>
            <a:r>
              <a:rPr lang="en-US" sz="1000" dirty="0" smtClean="0"/>
              <a:t>email us at </a:t>
            </a:r>
            <a:r>
              <a:rPr lang="en-US" sz="1000" u="sng" dirty="0">
                <a:hlinkClick r:id="rId4"/>
              </a:rPr>
              <a:t>Workday@Yale.edu</a:t>
            </a:r>
            <a:r>
              <a:rPr lang="en-US" sz="1000" dirty="0"/>
              <a:t>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14092" y="929640"/>
            <a:ext cx="5852160" cy="1280160"/>
            <a:chOff x="355644" y="-639329"/>
            <a:chExt cx="4598125" cy="1005840"/>
          </a:xfrm>
        </p:grpSpPr>
        <p:sp>
          <p:nvSpPr>
            <p:cNvPr id="22" name="TextBox 21"/>
            <p:cNvSpPr txBox="1"/>
            <p:nvPr/>
          </p:nvSpPr>
          <p:spPr>
            <a:xfrm>
              <a:off x="1752600" y="-481251"/>
              <a:ext cx="3201169" cy="321061"/>
            </a:xfrm>
            <a:prstGeom prst="wedgeRoundRectCallout">
              <a:avLst>
                <a:gd name="adj1" fmla="val -64700"/>
                <a:gd name="adj2" fmla="val -964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296DC0"/>
              </a:solidFill>
            </a:ln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What is a staffing model?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23" name="Picture 22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00A1D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355644" y="-639329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738787" y="2529840"/>
            <a:ext cx="7310620" cy="1280160"/>
            <a:chOff x="3060405" y="2007326"/>
            <a:chExt cx="5744059" cy="1005840"/>
          </a:xfrm>
        </p:grpSpPr>
        <p:sp>
          <p:nvSpPr>
            <p:cNvPr id="25" name="TextBox 24"/>
            <p:cNvSpPr txBox="1"/>
            <p:nvPr/>
          </p:nvSpPr>
          <p:spPr>
            <a:xfrm>
              <a:off x="3060405" y="2098766"/>
              <a:ext cx="3747618" cy="321061"/>
            </a:xfrm>
            <a:prstGeom prst="wedgeRoundRectCallout">
              <a:avLst>
                <a:gd name="adj1" fmla="val 82336"/>
                <a:gd name="adj2" fmla="val -822"/>
                <a:gd name="adj3" fmla="val 16667"/>
              </a:avLst>
            </a:prstGeom>
            <a:solidFill>
              <a:srgbClr val="F9F9F9"/>
            </a:solidFill>
            <a:ln w="28575">
              <a:solidFill>
                <a:srgbClr val="73AB2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b="1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What are Workday’s staffing model options?</a:t>
              </a:r>
              <a:endParaRPr lang="en-US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26" name="Picture 25" descr="C:\Users\cgraeff\Documents\Graphics Archive\_Icons\Man with hand outstretched_1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3C8A2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798624" y="2007326"/>
              <a:ext cx="100584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157655" y="3292365"/>
            <a:ext cx="2644293" cy="1658395"/>
          </a:xfrm>
          <a:prstGeom prst="rect">
            <a:avLst/>
          </a:prstGeom>
          <a:noFill/>
          <a:ln>
            <a:solidFill>
              <a:srgbClr val="73A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638800"/>
            <a:ext cx="769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ts val="600"/>
              </a:spcAft>
              <a:buClr>
                <a:srgbClr val="296DC0"/>
              </a:buClr>
              <a:buSzPct val="100000"/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Yale will employ Position Management in most departments, extending the method to encompass </a:t>
            </a:r>
            <a:r>
              <a:rPr lang="en-US" b="1" i="1" kern="0" dirty="0">
                <a:solidFill>
                  <a:srgbClr val="296DC0"/>
                </a:solidFill>
                <a:latin typeface="Calibri" pitchFamily="34" charset="0"/>
                <a:cs typeface="Calibri" pitchFamily="34" charset="0"/>
              </a:rPr>
              <a:t>faculty, post docs, staff and temporary hiring</a:t>
            </a:r>
          </a:p>
        </p:txBody>
      </p:sp>
      <p:sp>
        <p:nvSpPr>
          <p:cNvPr id="27" name="Freeform 26"/>
          <p:cNvSpPr/>
          <p:nvPr/>
        </p:nvSpPr>
        <p:spPr>
          <a:xfrm>
            <a:off x="128752" y="4983239"/>
            <a:ext cx="6195848" cy="579362"/>
          </a:xfrm>
          <a:custGeom>
            <a:avLst/>
            <a:gdLst>
              <a:gd name="connsiteX0" fmla="*/ 1705970 w 8461612"/>
              <a:gd name="connsiteY0" fmla="*/ 0 h 518615"/>
              <a:gd name="connsiteX1" fmla="*/ 1705970 w 8461612"/>
              <a:gd name="connsiteY1" fmla="*/ 0 h 518615"/>
              <a:gd name="connsiteX2" fmla="*/ 2674961 w 8461612"/>
              <a:gd name="connsiteY2" fmla="*/ 0 h 518615"/>
              <a:gd name="connsiteX3" fmla="*/ 8461612 w 8461612"/>
              <a:gd name="connsiteY3" fmla="*/ 518615 h 518615"/>
              <a:gd name="connsiteX4" fmla="*/ 0 w 8461612"/>
              <a:gd name="connsiteY4" fmla="*/ 518615 h 518615"/>
              <a:gd name="connsiteX5" fmla="*/ 1705970 w 8461612"/>
              <a:gd name="connsiteY5" fmla="*/ 0 h 51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1612" h="518615">
                <a:moveTo>
                  <a:pt x="1705970" y="0"/>
                </a:moveTo>
                <a:lnTo>
                  <a:pt x="1705970" y="0"/>
                </a:lnTo>
                <a:lnTo>
                  <a:pt x="2674961" y="0"/>
                </a:lnTo>
                <a:lnTo>
                  <a:pt x="8461612" y="518615"/>
                </a:lnTo>
                <a:lnTo>
                  <a:pt x="0" y="518615"/>
                </a:lnTo>
                <a:lnTo>
                  <a:pt x="1705970" y="0"/>
                </a:lnTo>
                <a:close/>
              </a:path>
            </a:pathLst>
          </a:custGeom>
          <a:gradFill flip="none" rotWithShape="1">
            <a:gsLst>
              <a:gs pos="0">
                <a:srgbClr val="73AB20"/>
              </a:gs>
              <a:gs pos="50000">
                <a:srgbClr val="73AB20">
                  <a:alpha val="62000"/>
                </a:srgb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29" tIns="45714" rIns="91429" bIns="45714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4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46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8959</TotalTime>
  <Words>2526</Words>
  <Application>Microsoft Office PowerPoint</Application>
  <PresentationFormat>On-screen Show (4:3)</PresentationFormat>
  <Paragraphs>203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Workday Concept #1: Employee Self Service</vt:lpstr>
      <vt:lpstr>Workday Concept #1: Employee Self Service</vt:lpstr>
      <vt:lpstr>Workday Concept #2: Manager Self Service</vt:lpstr>
      <vt:lpstr>Workday Concept #2: Manager Self Service</vt:lpstr>
      <vt:lpstr>Workday Concept #3: Supervisory Organizations</vt:lpstr>
      <vt:lpstr>Workday Concept #3: Supervisory Organizations</vt:lpstr>
      <vt:lpstr>Workday Concept #4: Roles</vt:lpstr>
      <vt:lpstr>Workday Concept #4: Roles</vt:lpstr>
      <vt:lpstr>Workday Concept#5: Position Management</vt:lpstr>
      <vt:lpstr>Workday Concept#5: Position Management</vt:lpstr>
      <vt:lpstr>Workday Concept#6: Configuration vs. Customization</vt:lpstr>
      <vt:lpstr>Workday Concept#6: Configuration vs. Customization</vt:lpstr>
      <vt:lpstr>Workday Concept#7: SaaS</vt:lpstr>
      <vt:lpstr>Workday Concept#7: SaaS</vt:lpstr>
      <vt:lpstr>Workday Concept#8: Tenant</vt:lpstr>
      <vt:lpstr>Workday Concept#8: Tenant</vt:lpstr>
      <vt:lpstr>Workday Concept#9: Integrations</vt:lpstr>
      <vt:lpstr>Workday Concept#9: Integrations</vt:lpstr>
      <vt:lpstr>Workday Concept#10: Why Change Management?</vt:lpstr>
      <vt:lpstr>Workday Concept#10: Why Change Management?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Workday functionality at the intersection of HCM, Payroll, and Financials</dc:title>
  <dc:creator>Lee, Andrea M</dc:creator>
  <cp:lastModifiedBy>Mcandrews, Jacqueline</cp:lastModifiedBy>
  <cp:revision>163</cp:revision>
  <dcterms:created xsi:type="dcterms:W3CDTF">2014-03-26T13:00:17Z</dcterms:created>
  <dcterms:modified xsi:type="dcterms:W3CDTF">2014-06-26T20:17:35Z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2013-10-10T00:00:00Z</vt:filetime>
  </property>
  <property fmtid="{D5CDD505-2E9C-101B-9397-08002B2CF9AE}" pid="3" name="LastSaved">
    <vt:filetime>2014-03-26T00:00:00Z</vt:filetime>
  </property>
</Properties>
</file>