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9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10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11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43" r:id="rId3"/>
    <p:sldMasterId id="2147483813" r:id="rId4"/>
    <p:sldMasterId id="2147483963" r:id="rId5"/>
    <p:sldMasterId id="2147484507" r:id="rId6"/>
    <p:sldMasterId id="2147484567" r:id="rId7"/>
    <p:sldMasterId id="2147484597" r:id="rId8"/>
    <p:sldMasterId id="2147484632" r:id="rId9"/>
    <p:sldMasterId id="2147484666" r:id="rId10"/>
    <p:sldMasterId id="2147484710" r:id="rId11"/>
    <p:sldMasterId id="2147484757" r:id="rId12"/>
  </p:sldMasterIdLst>
  <p:notesMasterIdLst>
    <p:notesMasterId r:id="rId34"/>
  </p:notesMasterIdLst>
  <p:handoutMasterIdLst>
    <p:handoutMasterId r:id="rId35"/>
  </p:handoutMasterIdLst>
  <p:sldIdLst>
    <p:sldId id="257" r:id="rId13"/>
    <p:sldId id="336" r:id="rId14"/>
    <p:sldId id="386" r:id="rId15"/>
    <p:sldId id="395" r:id="rId16"/>
    <p:sldId id="401" r:id="rId17"/>
    <p:sldId id="337" r:id="rId18"/>
    <p:sldId id="388" r:id="rId19"/>
    <p:sldId id="396" r:id="rId20"/>
    <p:sldId id="390" r:id="rId21"/>
    <p:sldId id="398" r:id="rId22"/>
    <p:sldId id="407" r:id="rId23"/>
    <p:sldId id="332" r:id="rId24"/>
    <p:sldId id="399" r:id="rId25"/>
    <p:sldId id="400" r:id="rId26"/>
    <p:sldId id="345" r:id="rId27"/>
    <p:sldId id="402" r:id="rId28"/>
    <p:sldId id="405" r:id="rId29"/>
    <p:sldId id="404" r:id="rId30"/>
    <p:sldId id="393" r:id="rId31"/>
    <p:sldId id="394" r:id="rId32"/>
    <p:sldId id="30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B"/>
    <a:srgbClr val="00336A"/>
    <a:srgbClr val="F9A01A"/>
    <a:srgbClr val="73AB20"/>
    <a:srgbClr val="978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147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E97E-169D-4988-A089-AC4400B732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01E4-5B26-402B-B2ED-26DA48B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7BD59E-5F88-4668-8111-8B82CEDF190A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F5709E-4D24-4FBC-9F07-9F58E2A475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F8BF-8C6C-43F9-9438-65462BC19E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1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4406-1BF6-408F-94A9-27C233C3FAB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0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64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DFABA-0694-4084-AC14-9F36746C6FA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9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9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 will train you – heaviest training for those</a:t>
            </a:r>
            <a:r>
              <a:rPr lang="en-US" b="1" baseline="0" dirty="0" smtClean="0"/>
              <a:t> that will use Workday the most (HR, business offices) and for those who will support the community (ESC, Help Desk, YSS, Change Partners)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Training: videos, quick guides, in-person, help text, notifications, maybe webinars, etc.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0213" y="534988"/>
            <a:ext cx="3563937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F8BF-8C6C-43F9-9438-65462BC19E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3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0213" y="534988"/>
            <a:ext cx="3563937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F8BF-8C6C-43F9-9438-65462BC19E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9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Service Groups is to provide meaningful feedback on business process design and represent the user in the development of other systems that will support Workday.  </a:t>
            </a:r>
          </a:p>
          <a:p>
            <a:pPr defTabSz="931774">
              <a:defRPr/>
            </a:pPr>
            <a:r>
              <a:rPr lang="en-US" dirty="0"/>
              <a:t>Service Groups represent the larger range of processes that intersect with Workday to help clarify service expectations and improve end-to-end service delivery</a:t>
            </a:r>
          </a:p>
          <a:p>
            <a:pPr>
              <a:spcBef>
                <a:spcPts val="306"/>
              </a:spcBef>
              <a:spcAft>
                <a:spcPts val="306"/>
              </a:spcAft>
            </a:pPr>
            <a:r>
              <a:rPr lang="en-US" b="1" dirty="0" smtClean="0"/>
              <a:t>Service Group Activities: </a:t>
            </a:r>
            <a:r>
              <a:rPr lang="en-US" dirty="0"/>
              <a:t>Evaluate if services and business processes meet the strategic objectives of Workday</a:t>
            </a:r>
          </a:p>
          <a:p>
            <a:pPr>
              <a:spcBef>
                <a:spcPts val="306"/>
              </a:spcBef>
              <a:spcAft>
                <a:spcPts val="306"/>
              </a:spcAft>
            </a:pPr>
            <a:r>
              <a:rPr lang="en-US" dirty="0"/>
              <a:t>Determine if there is measurable improvement in how the new processes will work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2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1158A-A9DD-4321-85D0-D088620309E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81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F8BF-8C6C-43F9-9438-65462BC19E0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1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64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DFABA-0694-4084-AC14-9F36746C6F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9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17" lvl="2" indent="-178017" defTabSz="949426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8017" lvl="2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Yale’s current systems are outdated, complex to support, and no longer meet the University’s needs and compliance requirements</a:t>
            </a:r>
          </a:p>
          <a:p>
            <a:pPr marL="178017" lvl="2" indent="-178017" defTabSz="949426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8017" lvl="2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The University needs a flexible, configurable system with the ability to support the increasingly global campus</a:t>
            </a:r>
          </a:p>
          <a:p>
            <a:pPr marL="178017" lvl="2" indent="-178017" defTabSz="949426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8017" lvl="2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Workday will result in both operating cost savings and non-financial benefits:</a:t>
            </a:r>
          </a:p>
          <a:p>
            <a:pPr marL="652729" lvl="3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Workday is less costly to support and offers enhanced, innovative functionality</a:t>
            </a:r>
          </a:p>
          <a:p>
            <a:pPr marL="652729" lvl="3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There is no local installation of hardware or software required</a:t>
            </a:r>
          </a:p>
          <a:p>
            <a:pPr marL="652729" lvl="3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Workday is recognized for its continuous innovation, releasing updates twice a year to provide new functionality </a:t>
            </a:r>
          </a:p>
          <a:p>
            <a:pPr marL="652729" lvl="3" indent="-178017" defTabSz="94942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Updates to the system are implemented automatically, so no coding or IT support is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7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9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64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DFABA-0694-4084-AC14-9F36746C6FA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9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Automated workflow: essentially “hands off” tasks requiring action to the correct 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Through Manager Self Service, Managers will be able to:</a:t>
            </a:r>
          </a:p>
          <a:p>
            <a:pPr lvl="2"/>
            <a:r>
              <a:rPr lang="en-US" dirty="0" smtClean="0"/>
              <a:t>Access real-time data</a:t>
            </a:r>
          </a:p>
          <a:p>
            <a:pPr lvl="2"/>
            <a:r>
              <a:rPr lang="en-US" dirty="0" smtClean="0"/>
              <a:t>Generate and export reports</a:t>
            </a:r>
          </a:p>
          <a:p>
            <a:pPr lvl="2"/>
            <a:r>
              <a:rPr lang="en-US" dirty="0" smtClean="0"/>
              <a:t>Initiate HR transactional data, such as promotions and transfers</a:t>
            </a:r>
          </a:p>
          <a:p>
            <a:pPr lvl="2"/>
            <a:r>
              <a:rPr lang="en-US" dirty="0" smtClean="0"/>
              <a:t>Request compensation changes and make changes to an employee’s job information (i.e. pay rate type, work location,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8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709E-4D24-4FBC-9F07-9F58E2A4753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 fontAlgn="base">
                  <a:spcBef>
                    <a:spcPct val="10000"/>
                  </a:spcBef>
                  <a:spcAft>
                    <a:spcPct val="0"/>
                  </a:spcAft>
                  <a:buClr>
                    <a:srgbClr val="000000"/>
                  </a:buClr>
                  <a:buSzPct val="85000"/>
                </a:pPr>
                <a:endParaRPr lang="en-US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fontAlgn="base" hangingPunct="0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2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1165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20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57200" y="12652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50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8"/>
          </a:xfrm>
          <a:prstGeom prst="rect">
            <a:avLst/>
          </a:prstGeom>
        </p:spPr>
        <p:txBody>
          <a:bodyPr tIns="73152" bIns="73152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6" y="208932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1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47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5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284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0057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1838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386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822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16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7073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11776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8526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1741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8344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611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61392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3157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1487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7912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471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8018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6372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3955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6819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2234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3267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14817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095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269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31204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79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0216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486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747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 fontAlgn="base">
                  <a:spcBef>
                    <a:spcPct val="10000"/>
                  </a:spcBef>
                  <a:spcAft>
                    <a:spcPct val="0"/>
                  </a:spcAft>
                  <a:buClr>
                    <a:srgbClr val="000000"/>
                  </a:buClr>
                  <a:buSzPct val="85000"/>
                </a:pPr>
                <a:endParaRPr lang="en-US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fontAlgn="base" hangingPunct="0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32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  <a:solidFill>
            <a:schemeClr val="accent2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969" indent="0">
              <a:buNone/>
              <a:defRPr sz="1800"/>
            </a:lvl2pPr>
            <a:lvl3pPr marL="913937" indent="0">
              <a:buNone/>
              <a:defRPr sz="1500"/>
            </a:lvl3pPr>
            <a:lvl4pPr marL="1370905" indent="0">
              <a:buNone/>
              <a:defRPr sz="1400"/>
            </a:lvl4pPr>
            <a:lvl5pPr marL="1827873" indent="0">
              <a:buNone/>
              <a:defRPr sz="1400"/>
            </a:lvl5pPr>
            <a:lvl6pPr marL="2284842" indent="0">
              <a:buNone/>
              <a:defRPr sz="1400"/>
            </a:lvl6pPr>
            <a:lvl7pPr marL="2741810" indent="0">
              <a:buNone/>
              <a:defRPr sz="1400"/>
            </a:lvl7pPr>
            <a:lvl8pPr marL="3198778" indent="0">
              <a:buNone/>
              <a:defRPr sz="1400"/>
            </a:lvl8pPr>
            <a:lvl9pPr marL="36557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1" y="6400801"/>
            <a:ext cx="2133600" cy="365125"/>
          </a:xfrm>
          <a:prstGeom prst="rect">
            <a:avLst/>
          </a:prstGeom>
          <a:ln/>
        </p:spPr>
        <p:txBody>
          <a:bodyPr lIns="91394" tIns="45697" rIns="91394" bIns="45697"/>
          <a:lstStyle>
            <a:lvl1pPr>
              <a:defRPr/>
            </a:lvl1pPr>
          </a:lstStyle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8"/>
          </a:xfrm>
          <a:prstGeom prst="rect">
            <a:avLst/>
          </a:prstGeom>
        </p:spPr>
        <p:txBody>
          <a:bodyPr tIns="73152" bIns="73152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6" y="208932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44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11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287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0278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7555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256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11642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0903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528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80598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4511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0832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32499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72564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5158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3833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01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12868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78169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9162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0784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2499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5785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9813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73743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5499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5742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72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2767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3488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6177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2680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3433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 Slide NORPAC(200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15575" y="1132983"/>
            <a:ext cx="8311415" cy="4874843"/>
          </a:xfrm>
        </p:spPr>
        <p:txBody>
          <a:bodyPr/>
          <a:lstStyle>
            <a:lvl1pPr marL="0" indent="0">
              <a:defRPr sz="1600"/>
            </a:lvl1pPr>
            <a:lvl2pPr>
              <a:defRPr sz="1500"/>
            </a:lvl2pPr>
            <a:lvl3pPr>
              <a:defRPr sz="13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05470" y="6553690"/>
            <a:ext cx="298695" cy="144905"/>
          </a:xfrm>
          <a:prstGeom prst="rect">
            <a:avLst/>
          </a:prstGeom>
        </p:spPr>
        <p:txBody>
          <a:bodyPr lIns="0" tIns="0" rIns="0" bIns="0"/>
          <a:lstStyle/>
          <a:p>
            <a:pPr defTabSz="879160" fontAlgn="base">
              <a:lnSpc>
                <a:spcPts val="1077"/>
              </a:lnSpc>
              <a:spcBef>
                <a:spcPct val="0"/>
              </a:spcBef>
              <a:spcAft>
                <a:spcPct val="0"/>
              </a:spcAft>
              <a:defRPr/>
            </a:pPr>
            <a:fld id="{CE2BFF26-2BFA-4A54-9DD5-787B43E30B1E}" type="slidenum">
              <a:rPr lang="en-US" sz="900" b="1">
                <a:solidFill>
                  <a:srgbClr val="002776"/>
                </a:solidFill>
                <a:cs typeface="Arial" charset="0"/>
              </a:rPr>
              <a:pPr defTabSz="879160" fontAlgn="base">
                <a:lnSpc>
                  <a:spcPts val="107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002776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982" y="817077"/>
            <a:ext cx="83380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914FA26A-D042-774A-A67D-8BA145438E93}" type="datetimeFigureOut">
              <a:rPr lang="en-US" smtClean="0">
                <a:solidFill>
                  <a:srgbClr val="000000"/>
                </a:solidFill>
              </a:rPr>
              <a:pPr/>
              <a:t>2/19/2015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65F68A8F-ED29-1A47-84F4-6B12F1EAD2A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56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>
                  <a:spcBef>
                    <a:spcPct val="10000"/>
                  </a:spcBef>
                  <a:buClr>
                    <a:srgbClr val="000000"/>
                  </a:buClr>
                  <a:buSzPct val="85000"/>
                </a:pPr>
                <a:endParaRPr lang="en-US" sz="16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hangingPunct="0">
                  <a:lnSpc>
                    <a:spcPct val="106000"/>
                  </a:lnSpc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517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chemeClr val="accent2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5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81691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77096"/>
            <a:ext cx="8229600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347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8256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3C24C-337E-45D4-B1F5-1DB3384F6F85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9AA8D-5FB4-468E-B58B-0A58D72651F7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0DD71-F89A-48AC-ADF8-255AD0D1AD9B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950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4" y="990600"/>
            <a:ext cx="435133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90600"/>
            <a:ext cx="435292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13A91-A49F-4BCE-9B0E-4A49A9CA6859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85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5AEAE-DA95-4C4C-9BC9-C3BB9ED61F70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38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C87C8-906A-4422-9B57-B314D5001B2E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23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AAE7-FEE2-4A16-AD30-F45C4037B700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80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EBE63-0880-407B-ADA1-A43D1F05C899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367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882B3-E747-47F9-8D68-C62598983848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595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C1CFD-F6A4-41E6-8629-58569472EA95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4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8160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2" y="76200"/>
            <a:ext cx="221297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4" y="76200"/>
            <a:ext cx="6491287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E13CC-473B-41B3-9803-EC727CD0D7A8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557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56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24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639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0681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1489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0105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34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5324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069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34974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93026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9227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8147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507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07604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2631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0572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9227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7349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09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2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1686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271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35872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76619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8194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6984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6084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5062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0915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6691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816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5219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 (full page w/2 col. hd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152144"/>
            <a:ext cx="8339328" cy="51389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2336" y="2715768"/>
            <a:ext cx="4005072" cy="3584448"/>
          </a:xfrm>
        </p:spPr>
        <p:txBody>
          <a:bodyPr/>
          <a:lstStyle>
            <a:lvl1pPr marL="0" indent="0"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11480"/>
            <a:ext cx="8339328" cy="3657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36592" y="2706624"/>
            <a:ext cx="4005072" cy="3584448"/>
          </a:xfrm>
        </p:spPr>
        <p:txBody>
          <a:bodyPr/>
          <a:lstStyle>
            <a:lvl1pPr marL="0" indent="0"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25450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8"/>
          </a:xfrm>
          <a:prstGeom prst="rect">
            <a:avLst/>
          </a:prstGeom>
        </p:spPr>
        <p:txBody>
          <a:bodyPr tIns="73152" bIns="73152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6" y="208932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7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09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9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44365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5988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1681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7459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451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27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0168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5244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98888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1397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714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8475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86581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4719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4905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46069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10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35839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8539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505204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17104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0218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9532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9605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9958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116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3269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27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86104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97202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834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 fontAlgn="base">
                  <a:spcBef>
                    <a:spcPct val="10000"/>
                  </a:spcBef>
                  <a:spcAft>
                    <a:spcPct val="0"/>
                  </a:spcAft>
                  <a:buClr>
                    <a:srgbClr val="000000"/>
                  </a:buClr>
                  <a:buSzPct val="85000"/>
                </a:pPr>
                <a:endParaRPr lang="en-US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fontAlgn="base" hangingPunct="0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830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762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400833"/>
            <a:ext cx="2133600" cy="365125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3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  <a:solidFill>
            <a:schemeClr val="accent2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969" indent="0">
              <a:buNone/>
              <a:defRPr sz="1800"/>
            </a:lvl2pPr>
            <a:lvl3pPr marL="913937" indent="0">
              <a:buNone/>
              <a:defRPr sz="1500"/>
            </a:lvl3pPr>
            <a:lvl4pPr marL="1370905" indent="0">
              <a:buNone/>
              <a:defRPr sz="1400"/>
            </a:lvl4pPr>
            <a:lvl5pPr marL="1827873" indent="0">
              <a:buNone/>
              <a:defRPr sz="1400"/>
            </a:lvl5pPr>
            <a:lvl6pPr marL="2284842" indent="0">
              <a:buNone/>
              <a:defRPr sz="1400"/>
            </a:lvl6pPr>
            <a:lvl7pPr marL="2741810" indent="0">
              <a:buNone/>
              <a:defRPr sz="1400"/>
            </a:lvl7pPr>
            <a:lvl8pPr marL="3198778" indent="0">
              <a:buNone/>
              <a:defRPr sz="1400"/>
            </a:lvl8pPr>
            <a:lvl9pPr marL="36557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1" y="6400801"/>
            <a:ext cx="2133600" cy="365125"/>
          </a:xfrm>
          <a:prstGeom prst="rect">
            <a:avLst/>
          </a:prstGeom>
          <a:ln/>
        </p:spPr>
        <p:txBody>
          <a:bodyPr lIns="91394" tIns="45697" rIns="91394" bIns="45697"/>
          <a:lstStyle>
            <a:lvl1pPr>
              <a:defRPr/>
            </a:lvl1pPr>
          </a:lstStyle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8"/>
          </a:xfrm>
          <a:prstGeom prst="rect">
            <a:avLst/>
          </a:prstGeom>
        </p:spPr>
        <p:txBody>
          <a:bodyPr tIns="73152" bIns="73152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6" y="208932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732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33550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033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17339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145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230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7144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44630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60666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01130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5569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01390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9350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187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4340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3835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4033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71532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54281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0877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35705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6995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6702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351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167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609205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50518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18238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18343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028770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078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32567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 fontAlgn="base">
                  <a:spcBef>
                    <a:spcPct val="10000"/>
                  </a:spcBef>
                  <a:spcAft>
                    <a:spcPct val="0"/>
                  </a:spcAft>
                  <a:buClr>
                    <a:srgbClr val="000000"/>
                  </a:buClr>
                  <a:buSzPct val="85000"/>
                </a:pPr>
                <a:endParaRPr lang="en-US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fontAlgn="base" hangingPunct="0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414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762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70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2" y="3663270"/>
            <a:ext cx="7472780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199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5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8" y="4380569"/>
            <a:ext cx="6583362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" y="-11330"/>
            <a:ext cx="9144002" cy="840671"/>
            <a:chOff x="-1" y="-11332"/>
            <a:chExt cx="9144002" cy="840672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0" y="-11332"/>
              <a:ext cx="9144000" cy="762000"/>
            </a:xfrm>
            <a:prstGeom prst="rect">
              <a:avLst/>
            </a:prstGeom>
            <a:solidFill>
              <a:srgbClr val="00346A"/>
            </a:solidFill>
            <a:ln w="12700">
              <a:solidFill>
                <a:srgbClr val="00346A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18288" tIns="18288" rIns="18288" bIns="18288" rtlCol="0" anchor="ctr" anchorCtr="1">
              <a:noAutofit/>
            </a:bodyPr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</a:pPr>
              <a:endParaRPr lang="en-US" sz="1500" dirty="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" name="Rectangle 1"/>
            <p:cNvSpPr/>
            <p:nvPr userDrawn="1"/>
          </p:nvSpPr>
          <p:spPr bwMode="gray">
            <a:xfrm>
              <a:off x="-1" y="750668"/>
              <a:ext cx="9144002" cy="78672"/>
            </a:xfrm>
            <a:prstGeom prst="rect">
              <a:avLst/>
            </a:prstGeom>
            <a:solidFill>
              <a:srgbClr val="978D85"/>
            </a:solidFill>
            <a:ln w="12700" cap="rnd" algn="ctr">
              <a:solidFill>
                <a:srgbClr val="978D85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6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15" rIns="0" bIns="73115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9"/>
          </a:xfrm>
          <a:prstGeom prst="rect">
            <a:avLst/>
          </a:prstGeom>
        </p:spPr>
        <p:txBody>
          <a:bodyPr tIns="73115" bIns="73115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79" tIns="18279" rIns="18279" bIns="18279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5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7" y="180262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4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5295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54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3" y="1152145"/>
            <a:ext cx="4014215" cy="5138929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79" tIns="18279" rIns="18279" bIns="18279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5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7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3" y="1152145"/>
            <a:ext cx="4014215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3" y="1152145"/>
            <a:ext cx="4014215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64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3" y="1399034"/>
            <a:ext cx="4014215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4"/>
            <a:ext cx="4014215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110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7" y="1399034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4" y="1399034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2" y="1399034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52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4"/>
            <a:ext cx="4014215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4"/>
            <a:ext cx="4014215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3" y="4041650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50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09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7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7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4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85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6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6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1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1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10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30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4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30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4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30" y="3456432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30" y="453542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30" y="561441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4" y="3456432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4" y="453542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4" y="561441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53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52958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30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30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30" y="3456432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9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50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6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4709161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4709161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5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45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3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50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3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9"/>
            <a:ext cx="2633472" cy="20299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7" y="4270249"/>
            <a:ext cx="2633472" cy="20299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9"/>
            <a:ext cx="2633472" cy="20299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4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3" y="4864609"/>
            <a:ext cx="4005072" cy="1088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3" y="4864609"/>
            <a:ext cx="4005072" cy="1088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796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2898648"/>
            <a:ext cx="4014215" cy="3392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2898648"/>
            <a:ext cx="4014215" cy="3392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174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1152145"/>
            <a:ext cx="4014215" cy="51389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91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2697479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2697479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4" y="13990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3" y="13990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69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9" y="1097283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1" y="1097283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9" y="241401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5" y="241401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9" y="373989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3" y="373989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9" y="50566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5" y="50566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54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51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762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3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3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3" y="4041648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48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99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231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6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6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1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1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32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6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1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193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75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10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2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6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74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2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6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9" y="3814520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23670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2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6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9" y="3814520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1" y="5158688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75855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  <a:solidFill>
            <a:schemeClr val="accent2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969" indent="0">
              <a:buNone/>
              <a:defRPr sz="1800"/>
            </a:lvl2pPr>
            <a:lvl3pPr marL="913937" indent="0">
              <a:buNone/>
              <a:defRPr sz="1500"/>
            </a:lvl3pPr>
            <a:lvl4pPr marL="1370905" indent="0">
              <a:buNone/>
              <a:defRPr sz="1400"/>
            </a:lvl4pPr>
            <a:lvl5pPr marL="1827873" indent="0">
              <a:buNone/>
              <a:defRPr sz="1400"/>
            </a:lvl5pPr>
            <a:lvl6pPr marL="2284842" indent="0">
              <a:buNone/>
              <a:defRPr sz="1400"/>
            </a:lvl6pPr>
            <a:lvl7pPr marL="2741810" indent="0">
              <a:buNone/>
              <a:defRPr sz="1400"/>
            </a:lvl7pPr>
            <a:lvl8pPr marL="3198778" indent="0">
              <a:buNone/>
              <a:defRPr sz="1400"/>
            </a:lvl8pPr>
            <a:lvl9pPr marL="36557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1" y="6400801"/>
            <a:ext cx="2133600" cy="365125"/>
          </a:xfrm>
          <a:prstGeom prst="rect">
            <a:avLst/>
          </a:prstGeom>
          <a:ln/>
        </p:spPr>
        <p:txBody>
          <a:bodyPr lIns="91394" tIns="45697" rIns="91394" bIns="456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6A262-85E6-48A3-8645-0EC680A4241F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6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 (full page w/2 col. hd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152144"/>
            <a:ext cx="8339328" cy="51389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2336" y="2715768"/>
            <a:ext cx="4005072" cy="3584448"/>
          </a:xfrm>
        </p:spPr>
        <p:txBody>
          <a:bodyPr/>
          <a:lstStyle>
            <a:lvl1pPr marL="0" indent="0"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11480"/>
            <a:ext cx="8339328" cy="3657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36592" y="2706624"/>
            <a:ext cx="4005072" cy="3584448"/>
          </a:xfrm>
        </p:spPr>
        <p:txBody>
          <a:bodyPr/>
          <a:lstStyle>
            <a:lvl1pPr marL="0" indent="0"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666064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35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3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33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312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06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949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0065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55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1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56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>
                  <a:spcBef>
                    <a:spcPct val="10000"/>
                  </a:spcBef>
                  <a:buClr>
                    <a:srgbClr val="000000"/>
                  </a:buClr>
                  <a:buSzPct val="85000"/>
                </a:pPr>
                <a:endParaRPr lang="en-US" sz="16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hangingPunct="0">
                  <a:lnSpc>
                    <a:spcPct val="106000"/>
                  </a:lnSpc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85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41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70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2" y="3663270"/>
            <a:ext cx="7472780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199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5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8" y="4380569"/>
            <a:ext cx="6583362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" y="-11330"/>
            <a:ext cx="9144002" cy="840671"/>
            <a:chOff x="-1" y="-11332"/>
            <a:chExt cx="9144002" cy="840672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0" y="-11332"/>
              <a:ext cx="9144000" cy="762000"/>
            </a:xfrm>
            <a:prstGeom prst="rect">
              <a:avLst/>
            </a:prstGeom>
            <a:solidFill>
              <a:srgbClr val="00346A"/>
            </a:solidFill>
            <a:ln w="12700">
              <a:solidFill>
                <a:srgbClr val="00346A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18288" tIns="18288" rIns="18288" bIns="18288" rtlCol="0" anchor="ctr" anchorCtr="1">
              <a:noAutofit/>
            </a:bodyPr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</a:pPr>
              <a:endParaRPr lang="en-US" sz="15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" name="Rectangle 1"/>
            <p:cNvSpPr/>
            <p:nvPr userDrawn="1"/>
          </p:nvSpPr>
          <p:spPr bwMode="gray">
            <a:xfrm>
              <a:off x="-1" y="750668"/>
              <a:ext cx="9144002" cy="78672"/>
            </a:xfrm>
            <a:prstGeom prst="rect">
              <a:avLst/>
            </a:prstGeom>
            <a:solidFill>
              <a:srgbClr val="978D85"/>
            </a:solidFill>
            <a:ln w="12700" cap="rnd" algn="ctr">
              <a:solidFill>
                <a:srgbClr val="978D85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0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6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15" rIns="0" bIns="73115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9"/>
          </a:xfrm>
          <a:prstGeom prst="rect">
            <a:avLst/>
          </a:prstGeom>
        </p:spPr>
        <p:txBody>
          <a:bodyPr tIns="73115" bIns="73115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79" tIns="18279" rIns="18279" bIns="18279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5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7" y="180262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577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3" y="1152145"/>
            <a:ext cx="4014215" cy="5138929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79" tIns="18279" rIns="18279" bIns="18279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5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9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3" y="1152145"/>
            <a:ext cx="4014215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3" y="1152145"/>
            <a:ext cx="4014215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49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3" y="1399034"/>
            <a:ext cx="4014215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4"/>
            <a:ext cx="4014215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730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7" y="1399034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4" y="1399034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2" y="1399034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197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4"/>
            <a:ext cx="4014215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4"/>
            <a:ext cx="4014215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3" y="4041650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50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05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7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7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7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31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6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6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1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1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69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30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4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30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4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30" y="3456432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30" y="453542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30" y="561441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4" y="3456432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4" y="453542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4" y="561441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98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30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5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30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7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30" y="3456432"/>
            <a:ext cx="3611880" cy="749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84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3" y="1243585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15" tIns="182787" rIns="73115" bIns="73115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46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6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4709161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4709161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5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76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3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50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47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9"/>
            <a:ext cx="2633472" cy="20299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7" y="4270249"/>
            <a:ext cx="2633472" cy="20299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9"/>
            <a:ext cx="2633472" cy="20299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42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3" y="4864609"/>
            <a:ext cx="4005072" cy="1088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3" y="4864609"/>
            <a:ext cx="4005072" cy="1088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61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2898648"/>
            <a:ext cx="4014215" cy="3392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2898648"/>
            <a:ext cx="4014215" cy="3392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4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08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1152145"/>
            <a:ext cx="4014215" cy="51389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86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2697479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2697479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4" y="13990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3" y="13990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48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9" y="1097283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1" y="1097283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9" y="241401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5" y="241401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9" y="373989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3" y="3739898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9" y="50566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5" y="5056634"/>
            <a:ext cx="2944368" cy="1204743"/>
          </a:xfrm>
          <a:prstGeom prst="rect">
            <a:avLst/>
          </a:prstGeom>
        </p:spPr>
        <p:txBody>
          <a:bodyPr lIns="54836" tIns="54836" rIns="54836" bIns="54836">
            <a:spAutoFit/>
          </a:bodyPr>
          <a:lstStyle>
            <a:lvl1pPr marL="0" indent="0">
              <a:lnSpc>
                <a:spcPct val="110000"/>
              </a:lnSpc>
              <a:spcBef>
                <a:spcPts val="131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38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3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3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3" y="4041648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48"/>
            <a:ext cx="4014215" cy="2203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5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4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4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6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6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1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1" y="5202937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28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6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1" y="3858769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98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6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1" y="2505458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76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6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1" y="1152145"/>
            <a:ext cx="3172968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78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2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6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3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20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2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6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9" y="3814520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96793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2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6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9" y="3814520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1" y="5158688"/>
            <a:ext cx="6684265" cy="10881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8911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92029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  <a:solidFill>
            <a:schemeClr val="accent2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969" indent="0">
              <a:buNone/>
              <a:defRPr sz="1800"/>
            </a:lvl2pPr>
            <a:lvl3pPr marL="913937" indent="0">
              <a:buNone/>
              <a:defRPr sz="1500"/>
            </a:lvl3pPr>
            <a:lvl4pPr marL="1370905" indent="0">
              <a:buNone/>
              <a:defRPr sz="1400"/>
            </a:lvl4pPr>
            <a:lvl5pPr marL="1827873" indent="0">
              <a:buNone/>
              <a:defRPr sz="1400"/>
            </a:lvl5pPr>
            <a:lvl6pPr marL="2284842" indent="0">
              <a:buNone/>
              <a:defRPr sz="1400"/>
            </a:lvl6pPr>
            <a:lvl7pPr marL="2741810" indent="0">
              <a:buNone/>
              <a:defRPr sz="1400"/>
            </a:lvl7pPr>
            <a:lvl8pPr marL="3198778" indent="0">
              <a:buNone/>
              <a:defRPr sz="1400"/>
            </a:lvl8pPr>
            <a:lvl9pPr marL="36557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1" y="6400801"/>
            <a:ext cx="2133600" cy="365125"/>
          </a:xfrm>
          <a:prstGeom prst="rect">
            <a:avLst/>
          </a:prstGeom>
          <a:ln/>
        </p:spPr>
        <p:txBody>
          <a:bodyPr lIns="91394" tIns="45697" rIns="91394" bIns="456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6A262-85E6-48A3-8645-0EC680A4241F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6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21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9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69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93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0131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63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92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55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42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82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762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575" y="6245372"/>
            <a:ext cx="2133787" cy="475168"/>
          </a:xfrm>
          <a:prstGeom prst="rect">
            <a:avLst/>
          </a:prstGeom>
          <a:ln/>
        </p:spPr>
        <p:txBody>
          <a:bodyPr lIns="68644" tIns="34322" rIns="68644" bIns="3432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42" y="6245372"/>
            <a:ext cx="2896721" cy="475168"/>
          </a:xfrm>
          <a:prstGeom prst="rect">
            <a:avLst/>
          </a:prstGeom>
          <a:ln/>
        </p:spPr>
        <p:txBody>
          <a:bodyPr lIns="68644" tIns="34322" rIns="68644" bIns="3432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642" y="6245372"/>
            <a:ext cx="2133786" cy="475168"/>
          </a:xfrm>
          <a:prstGeom prst="rect">
            <a:avLst/>
          </a:prstGeom>
          <a:ln/>
        </p:spPr>
        <p:txBody>
          <a:bodyPr lIns="68644" tIns="34322" rIns="68644" bIns="34322"/>
          <a:lstStyle>
            <a:lvl1pPr>
              <a:defRPr/>
            </a:lvl1pPr>
          </a:lstStyle>
          <a:p>
            <a:pPr>
              <a:defRPr/>
            </a:pPr>
            <a:fld id="{6DB0D353-2BDE-42A2-A035-5F99E5323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272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 (full page w/2 col. hd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152144"/>
            <a:ext cx="8339328" cy="51389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2336" y="2715768"/>
            <a:ext cx="4005072" cy="3584448"/>
          </a:xfrm>
        </p:spPr>
        <p:txBody>
          <a:bodyPr/>
          <a:lstStyle>
            <a:lvl1pPr marL="0" indent="0"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11480"/>
            <a:ext cx="8339328" cy="3657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36592" y="2706624"/>
            <a:ext cx="4005072" cy="3584448"/>
          </a:xfrm>
        </p:spPr>
        <p:txBody>
          <a:bodyPr/>
          <a:lstStyle>
            <a:lvl1pPr marL="0" indent="0"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062203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4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5" y="1152145"/>
            <a:ext cx="8352346" cy="513892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9184"/>
            <a:ext cx="8345486" cy="4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40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8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69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56" y="4380567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-11332"/>
            <a:ext cx="9144002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 fontAlgn="base">
                  <a:spcBef>
                    <a:spcPct val="10000"/>
                  </a:spcBef>
                  <a:spcAft>
                    <a:spcPct val="0"/>
                  </a:spcAft>
                  <a:buClr>
                    <a:srgbClr val="000000"/>
                  </a:buClr>
                  <a:buSzPct val="85000"/>
                </a:pPr>
                <a:endParaRPr lang="en-US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fontAlgn="base" hangingPunct="0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31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46504" y="2368296"/>
            <a:ext cx="5632704" cy="2487168"/>
          </a:xfrm>
          <a:prstGeom prst="rect">
            <a:avLst/>
          </a:prstGeom>
        </p:spPr>
        <p:txBody>
          <a:bodyPr tIns="73152" bIns="73152"/>
          <a:lstStyle>
            <a:lvl1pPr eaLnBrk="1" hangingPunct="1"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10164" r="12828" b="8518"/>
          <a:stretch/>
        </p:blipFill>
        <p:spPr bwMode="auto">
          <a:xfrm>
            <a:off x="5526118" y="159753"/>
            <a:ext cx="3455955" cy="52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9556" y="208932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9293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25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34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-11332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10164" r="12828" b="8518"/>
          <a:stretch/>
        </p:blipFill>
        <p:spPr bwMode="auto">
          <a:xfrm>
            <a:off x="5526121" y="168246"/>
            <a:ext cx="3455955" cy="52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6784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87855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04439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80206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7099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37294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0316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36154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91063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245500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864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7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4294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25069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246242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3751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019869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26661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760559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81952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39695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648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54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01752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09783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56213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873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236814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0412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18190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27307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1967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8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1726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7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67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78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2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54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87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778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01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44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898648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61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89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834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22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280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1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896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32"/>
            <a:ext cx="2944368" cy="496033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18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042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4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903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047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061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3081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008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8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8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8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2" y="5158686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3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55434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6A262-85E6-48A3-8645-0EC680A424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6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400" i="1">
                <a:latin typeface="+mj-lt"/>
              </a:defRPr>
            </a:lvl4pPr>
            <a:lvl5pPr>
              <a:defRPr sz="1400" i="1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978D8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5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0" y="1399032"/>
            <a:ext cx="6098178" cy="48828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171450" marR="0" indent="-16986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357188" marR="0" indent="-1857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581025" marR="0" indent="-1762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20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13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003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dmissions.yale.edu/sites/default/files/splash-arches.jpg?128111599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4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0669"/>
            <a:ext cx="9144000" cy="6107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9011" y="3663270"/>
            <a:ext cx="7472781" cy="6107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3600" b="1">
                <a:solidFill>
                  <a:srgbClr val="00346A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2589" y="4380569"/>
            <a:ext cx="6583363" cy="439737"/>
          </a:xfrm>
          <a:prstGeom prst="rect">
            <a:avLst/>
          </a:prstGeo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buNone/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2" y="-11332"/>
            <a:ext cx="9144003" cy="840672"/>
            <a:chOff x="-1" y="-11332"/>
            <a:chExt cx="9144002" cy="84067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1" y="-11332"/>
              <a:ext cx="9144002" cy="840672"/>
              <a:chOff x="-1" y="-11332"/>
              <a:chExt cx="9144002" cy="840672"/>
            </a:xfrm>
          </p:grpSpPr>
          <p:sp>
            <p:nvSpPr>
              <p:cNvPr id="8" name="Rectangle 7"/>
              <p:cNvSpPr/>
              <p:nvPr userDrawn="1"/>
            </p:nvSpPr>
            <p:spPr bwMode="auto">
              <a:xfrm>
                <a:off x="0" y="-11332"/>
                <a:ext cx="9144000" cy="762000"/>
              </a:xfrm>
              <a:prstGeom prst="rect">
                <a:avLst/>
              </a:prstGeom>
              <a:solidFill>
                <a:srgbClr val="00346A"/>
              </a:solidFill>
              <a:ln w="12700">
                <a:solidFill>
                  <a:srgbClr val="00346A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square" lIns="18288" tIns="18288" rIns="18288" bIns="18288" rtlCol="0" anchor="ctr" anchorCtr="1">
                <a:noAutofit/>
              </a:bodyPr>
              <a:lstStyle/>
              <a:p>
                <a:pPr algn="ctr">
                  <a:spcBef>
                    <a:spcPct val="10000"/>
                  </a:spcBef>
                  <a:buClr>
                    <a:srgbClr val="000000"/>
                  </a:buClr>
                  <a:buSzPct val="85000"/>
                </a:pPr>
                <a:endParaRPr lang="en-US" sz="16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 bwMode="gray">
              <a:xfrm>
                <a:off x="-1" y="750668"/>
                <a:ext cx="9144002" cy="78672"/>
              </a:xfrm>
              <a:prstGeom prst="rect">
                <a:avLst/>
              </a:prstGeom>
              <a:solidFill>
                <a:srgbClr val="978D85"/>
              </a:solidFill>
              <a:ln w="12700" cap="rnd" algn="ctr">
                <a:solidFill>
                  <a:srgbClr val="978D85"/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hangingPunct="0">
                  <a:lnSpc>
                    <a:spcPct val="106000"/>
                  </a:lnSpc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" t="10164" r="12828" b="8518"/>
            <a:stretch/>
          </p:blipFill>
          <p:spPr bwMode="auto">
            <a:xfrm>
              <a:off x="5461709" y="223703"/>
              <a:ext cx="3466335" cy="52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639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5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7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6886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43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115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3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3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56886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45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2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39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25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36593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2"/>
            <a:ext cx="4014216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6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55264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6480" y="1399032"/>
            <a:ext cx="2606040" cy="4892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13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2"/>
            <a:ext cx="4014216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93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399033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255264" y="1399033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26480" y="1399033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041840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55264" y="4041840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126480" y="4041840"/>
            <a:ext cx="2606040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2" y="750668"/>
            <a:ext cx="9144003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tIns="45720" rIns="91440" bIns="4572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7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58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75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65192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965192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95528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95528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65192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965192" y="453542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4965192" y="561441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80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955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138928" y="1289304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55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138928" y="2368296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95528" y="3456432"/>
            <a:ext cx="3611880" cy="7498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58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96313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9433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702553" y="1243584"/>
            <a:ext cx="2048256" cy="210312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73152" tIns="182880" rIns="73152" bIns="73152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16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3230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62272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4709160"/>
            <a:ext cx="400507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501384" y="1828800"/>
            <a:ext cx="2039112" cy="159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70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746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2" y="1399032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2" y="4041648"/>
            <a:ext cx="4005072" cy="225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00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59836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126480" y="4270248"/>
            <a:ext cx="2633472" cy="202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66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31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36592" y="4864608"/>
            <a:ext cx="4005072" cy="1088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41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3" y="2898649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2898649"/>
            <a:ext cx="4014216" cy="3392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9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3" y="1152144"/>
            <a:ext cx="4014216" cy="513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17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3931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736592" y="2697480"/>
            <a:ext cx="4005072" cy="3346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44752" y="1399065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788152" y="1399065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30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344168" y="1097313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69280" y="1097313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1344168" y="2414049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678424" y="2414049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344168" y="3739929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5788152" y="3739929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1344168" y="5056665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5678424" y="5056665"/>
            <a:ext cx="2944368" cy="1191095"/>
          </a:xfrm>
          <a:prstGeom prst="rect">
            <a:avLst/>
          </a:prstGeom>
        </p:spPr>
        <p:txBody>
          <a:bodyPr lIns="54864" tIns="54864" rIns="54864" bIns="54864">
            <a:spAutoFit/>
          </a:bodyPr>
          <a:lstStyle>
            <a:lvl1pPr marL="0" indent="0">
              <a:lnSpc>
                <a:spcPct val="110000"/>
              </a:lnSpc>
              <a:spcBef>
                <a:spcPts val="132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61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3193" y="1399033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36593" y="1399033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3193" y="4041649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36593" y="4041649"/>
            <a:ext cx="4014216" cy="220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6000"/>
              </a:lnSpc>
              <a:spcBef>
                <a:spcPts val="1056"/>
              </a:spcBef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0347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75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98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66544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66544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77840" y="3858768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577840" y="5202936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0" y="177581"/>
            <a:ext cx="834548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083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66544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577840" y="2505457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235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66544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577840" y="1152144"/>
            <a:ext cx="3172968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289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3197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9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142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045279" y="1144470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045279" y="2479494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045279" y="3814518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2048823" y="5158687"/>
            <a:ext cx="6684264" cy="108813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32" y="146611"/>
            <a:ext cx="8345487" cy="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9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0083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0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3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400" i="1">
                <a:latin typeface="+mj-lt"/>
              </a:defRPr>
            </a:lvl4pPr>
            <a:lvl5pPr>
              <a:defRPr sz="1400" i="1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400">
                <a:solidFill>
                  <a:srgbClr val="978D8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0083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400">
                <a:latin typeface="+mn-lt"/>
              </a:defRPr>
            </a:lvl1pPr>
          </a:lstStyle>
          <a:p>
            <a:fld id="{9166A262-85E6-48A3-8645-0EC680A424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5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2" y="1399033"/>
            <a:ext cx="6098179" cy="48828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81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1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3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171450" marR="0" indent="-16986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357188" marR="0" indent="-1857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581025" marR="0" indent="-1762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3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18" Type="http://schemas.openxmlformats.org/officeDocument/2006/relationships/slideLayout" Target="../slideLayouts/slideLayout295.xml"/><Relationship Id="rId26" Type="http://schemas.openxmlformats.org/officeDocument/2006/relationships/slideLayout" Target="../slideLayouts/slideLayout303.xml"/><Relationship Id="rId39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98.xml"/><Relationship Id="rId34" Type="http://schemas.openxmlformats.org/officeDocument/2006/relationships/slideLayout" Target="../slideLayouts/slideLayout311.xml"/><Relationship Id="rId42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17" Type="http://schemas.openxmlformats.org/officeDocument/2006/relationships/slideLayout" Target="../slideLayouts/slideLayout294.xml"/><Relationship Id="rId25" Type="http://schemas.openxmlformats.org/officeDocument/2006/relationships/slideLayout" Target="../slideLayouts/slideLayout302.xml"/><Relationship Id="rId33" Type="http://schemas.openxmlformats.org/officeDocument/2006/relationships/slideLayout" Target="../slideLayouts/slideLayout310.xml"/><Relationship Id="rId38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279.xml"/><Relationship Id="rId16" Type="http://schemas.openxmlformats.org/officeDocument/2006/relationships/slideLayout" Target="../slideLayouts/slideLayout293.xml"/><Relationship Id="rId20" Type="http://schemas.openxmlformats.org/officeDocument/2006/relationships/slideLayout" Target="../slideLayouts/slideLayout297.xml"/><Relationship Id="rId29" Type="http://schemas.openxmlformats.org/officeDocument/2006/relationships/slideLayout" Target="../slideLayouts/slideLayout306.xml"/><Relationship Id="rId41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24" Type="http://schemas.openxmlformats.org/officeDocument/2006/relationships/slideLayout" Target="../slideLayouts/slideLayout301.xml"/><Relationship Id="rId32" Type="http://schemas.openxmlformats.org/officeDocument/2006/relationships/slideLayout" Target="../slideLayouts/slideLayout309.xml"/><Relationship Id="rId37" Type="http://schemas.openxmlformats.org/officeDocument/2006/relationships/slideLayout" Target="../slideLayouts/slideLayout314.xml"/><Relationship Id="rId40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282.xml"/><Relationship Id="rId15" Type="http://schemas.openxmlformats.org/officeDocument/2006/relationships/slideLayout" Target="../slideLayouts/slideLayout292.xml"/><Relationship Id="rId23" Type="http://schemas.openxmlformats.org/officeDocument/2006/relationships/slideLayout" Target="../slideLayouts/slideLayout300.xml"/><Relationship Id="rId28" Type="http://schemas.openxmlformats.org/officeDocument/2006/relationships/slideLayout" Target="../slideLayouts/slideLayout305.xml"/><Relationship Id="rId36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287.xml"/><Relationship Id="rId19" Type="http://schemas.openxmlformats.org/officeDocument/2006/relationships/slideLayout" Target="../slideLayouts/slideLayout296.xml"/><Relationship Id="rId31" Type="http://schemas.openxmlformats.org/officeDocument/2006/relationships/slideLayout" Target="../slideLayouts/slideLayout308.xml"/><Relationship Id="rId44" Type="http://schemas.openxmlformats.org/officeDocument/2006/relationships/theme" Target="../theme/theme10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Relationship Id="rId22" Type="http://schemas.openxmlformats.org/officeDocument/2006/relationships/slideLayout" Target="../slideLayouts/slideLayout299.xml"/><Relationship Id="rId27" Type="http://schemas.openxmlformats.org/officeDocument/2006/relationships/slideLayout" Target="../slideLayouts/slideLayout304.xml"/><Relationship Id="rId30" Type="http://schemas.openxmlformats.org/officeDocument/2006/relationships/slideLayout" Target="../slideLayouts/slideLayout307.xml"/><Relationship Id="rId35" Type="http://schemas.openxmlformats.org/officeDocument/2006/relationships/slideLayout" Target="../slideLayouts/slideLayout312.xml"/><Relationship Id="rId43" Type="http://schemas.openxmlformats.org/officeDocument/2006/relationships/slideLayout" Target="../slideLayouts/slideLayout3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18" Type="http://schemas.openxmlformats.org/officeDocument/2006/relationships/slideLayout" Target="../slideLayouts/slideLayout338.xml"/><Relationship Id="rId26" Type="http://schemas.openxmlformats.org/officeDocument/2006/relationships/slideLayout" Target="../slideLayouts/slideLayout346.xml"/><Relationship Id="rId39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23.xml"/><Relationship Id="rId21" Type="http://schemas.openxmlformats.org/officeDocument/2006/relationships/slideLayout" Target="../slideLayouts/slideLayout341.xml"/><Relationship Id="rId34" Type="http://schemas.openxmlformats.org/officeDocument/2006/relationships/slideLayout" Target="../slideLayouts/slideLayout354.xml"/><Relationship Id="rId42" Type="http://schemas.openxmlformats.org/officeDocument/2006/relationships/slideLayout" Target="../slideLayouts/slideLayout362.xml"/><Relationship Id="rId47" Type="http://schemas.openxmlformats.org/officeDocument/2006/relationships/theme" Target="../theme/theme11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17" Type="http://schemas.openxmlformats.org/officeDocument/2006/relationships/slideLayout" Target="../slideLayouts/slideLayout337.xml"/><Relationship Id="rId25" Type="http://schemas.openxmlformats.org/officeDocument/2006/relationships/slideLayout" Target="../slideLayouts/slideLayout345.xml"/><Relationship Id="rId33" Type="http://schemas.openxmlformats.org/officeDocument/2006/relationships/slideLayout" Target="../slideLayouts/slideLayout353.xml"/><Relationship Id="rId38" Type="http://schemas.openxmlformats.org/officeDocument/2006/relationships/slideLayout" Target="../slideLayouts/slideLayout358.xml"/><Relationship Id="rId46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22.xml"/><Relationship Id="rId16" Type="http://schemas.openxmlformats.org/officeDocument/2006/relationships/slideLayout" Target="../slideLayouts/slideLayout336.xml"/><Relationship Id="rId20" Type="http://schemas.openxmlformats.org/officeDocument/2006/relationships/slideLayout" Target="../slideLayouts/slideLayout340.xml"/><Relationship Id="rId29" Type="http://schemas.openxmlformats.org/officeDocument/2006/relationships/slideLayout" Target="../slideLayouts/slideLayout349.xml"/><Relationship Id="rId41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24" Type="http://schemas.openxmlformats.org/officeDocument/2006/relationships/slideLayout" Target="../slideLayouts/slideLayout344.xml"/><Relationship Id="rId32" Type="http://schemas.openxmlformats.org/officeDocument/2006/relationships/slideLayout" Target="../slideLayouts/slideLayout352.xml"/><Relationship Id="rId37" Type="http://schemas.openxmlformats.org/officeDocument/2006/relationships/slideLayout" Target="../slideLayouts/slideLayout357.xml"/><Relationship Id="rId40" Type="http://schemas.openxmlformats.org/officeDocument/2006/relationships/slideLayout" Target="../slideLayouts/slideLayout360.xml"/><Relationship Id="rId45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25.xml"/><Relationship Id="rId15" Type="http://schemas.openxmlformats.org/officeDocument/2006/relationships/slideLayout" Target="../slideLayouts/slideLayout335.xml"/><Relationship Id="rId23" Type="http://schemas.openxmlformats.org/officeDocument/2006/relationships/slideLayout" Target="../slideLayouts/slideLayout343.xml"/><Relationship Id="rId28" Type="http://schemas.openxmlformats.org/officeDocument/2006/relationships/slideLayout" Target="../slideLayouts/slideLayout348.xml"/><Relationship Id="rId36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30.xml"/><Relationship Id="rId19" Type="http://schemas.openxmlformats.org/officeDocument/2006/relationships/slideLayout" Target="../slideLayouts/slideLayout339.xml"/><Relationship Id="rId31" Type="http://schemas.openxmlformats.org/officeDocument/2006/relationships/slideLayout" Target="../slideLayouts/slideLayout351.xml"/><Relationship Id="rId44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Relationship Id="rId22" Type="http://schemas.openxmlformats.org/officeDocument/2006/relationships/slideLayout" Target="../slideLayouts/slideLayout342.xml"/><Relationship Id="rId27" Type="http://schemas.openxmlformats.org/officeDocument/2006/relationships/slideLayout" Target="../slideLayouts/slideLayout347.xml"/><Relationship Id="rId30" Type="http://schemas.openxmlformats.org/officeDocument/2006/relationships/slideLayout" Target="../slideLayouts/slideLayout350.xml"/><Relationship Id="rId35" Type="http://schemas.openxmlformats.org/officeDocument/2006/relationships/slideLayout" Target="../slideLayouts/slideLayout355.xml"/><Relationship Id="rId43" Type="http://schemas.openxmlformats.org/officeDocument/2006/relationships/slideLayout" Target="../slideLayouts/slideLayout3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slideLayout" Target="../slideLayouts/slideLayout384.xml"/><Relationship Id="rId26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69.xml"/><Relationship Id="rId21" Type="http://schemas.openxmlformats.org/officeDocument/2006/relationships/slideLayout" Target="../slideLayouts/slideLayout387.xml"/><Relationship Id="rId34" Type="http://schemas.openxmlformats.org/officeDocument/2006/relationships/theme" Target="../theme/theme12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5" Type="http://schemas.openxmlformats.org/officeDocument/2006/relationships/slideLayout" Target="../slideLayouts/slideLayout391.xml"/><Relationship Id="rId3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20" Type="http://schemas.openxmlformats.org/officeDocument/2006/relationships/slideLayout" Target="../slideLayouts/slideLayout386.xml"/><Relationship Id="rId29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24" Type="http://schemas.openxmlformats.org/officeDocument/2006/relationships/slideLayout" Target="../slideLayouts/slideLayout390.xml"/><Relationship Id="rId32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23" Type="http://schemas.openxmlformats.org/officeDocument/2006/relationships/slideLayout" Target="../slideLayouts/slideLayout389.xml"/><Relationship Id="rId28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76.xml"/><Relationship Id="rId19" Type="http://schemas.openxmlformats.org/officeDocument/2006/relationships/slideLayout" Target="../slideLayouts/slideLayout385.xml"/><Relationship Id="rId31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Relationship Id="rId22" Type="http://schemas.openxmlformats.org/officeDocument/2006/relationships/slideLayout" Target="../slideLayouts/slideLayout388.xml"/><Relationship Id="rId27" Type="http://schemas.openxmlformats.org/officeDocument/2006/relationships/slideLayout" Target="../slideLayouts/slideLayout393.xml"/><Relationship Id="rId30" Type="http://schemas.openxmlformats.org/officeDocument/2006/relationships/slideLayout" Target="../slideLayouts/slideLayout3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26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34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35.xml"/><Relationship Id="rId33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29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34.xml"/><Relationship Id="rId32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31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37.xml"/><Relationship Id="rId30" Type="http://schemas.openxmlformats.org/officeDocument/2006/relationships/slideLayout" Target="../slideLayouts/slideLayout240.xml"/><Relationship Id="rId35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34" Type="http://schemas.openxmlformats.org/officeDocument/2006/relationships/theme" Target="../theme/theme9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29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31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Relationship Id="rId27" Type="http://schemas.openxmlformats.org/officeDocument/2006/relationships/slideLayout" Target="../slideLayouts/slideLayout271.xml"/><Relationship Id="rId30" Type="http://schemas.openxmlformats.org/officeDocument/2006/relationships/slideLayout" Target="../slideLayouts/slideLayout2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itle 23"/>
          <p:cNvSpPr txBox="1">
            <a:spLocks/>
          </p:cNvSpPr>
          <p:nvPr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57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79" tIns="18279" rIns="18279" bIns="18279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5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 userDrawn="1"/>
        </p:nvSpPr>
        <p:spPr bwMode="gray">
          <a:xfrm>
            <a:off x="4425441" y="6657327"/>
            <a:ext cx="293121" cy="151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 userDrawn="1"/>
        </p:nvSpPr>
        <p:spPr>
          <a:xfrm>
            <a:off x="111183" y="133984"/>
            <a:ext cx="8345486" cy="395301"/>
          </a:xfrm>
          <a:prstGeom prst="rect">
            <a:avLst/>
          </a:prstGeom>
        </p:spPr>
        <p:txBody>
          <a:bodyPr lIns="91394" tIns="45697" rIns="91394" bIns="45697"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2" y="164965"/>
            <a:ext cx="5514975" cy="761299"/>
          </a:xfrm>
          <a:prstGeom prst="rect">
            <a:avLst/>
          </a:prstGeom>
        </p:spPr>
        <p:txBody>
          <a:bodyPr vert="horz" lIns="91394" tIns="45697" rIns="91394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94" tIns="45697" rIns="91394" bIns="456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19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  <p:sldLayoutId id="2147484679" r:id="rId13"/>
    <p:sldLayoutId id="2147484680" r:id="rId14"/>
    <p:sldLayoutId id="2147484681" r:id="rId15"/>
    <p:sldLayoutId id="2147484682" r:id="rId16"/>
    <p:sldLayoutId id="2147484683" r:id="rId17"/>
    <p:sldLayoutId id="2147484684" r:id="rId18"/>
    <p:sldLayoutId id="2147484685" r:id="rId19"/>
    <p:sldLayoutId id="2147484686" r:id="rId20"/>
    <p:sldLayoutId id="2147484687" r:id="rId21"/>
    <p:sldLayoutId id="2147484688" r:id="rId22"/>
    <p:sldLayoutId id="2147484689" r:id="rId23"/>
    <p:sldLayoutId id="2147484690" r:id="rId24"/>
    <p:sldLayoutId id="2147484691" r:id="rId25"/>
    <p:sldLayoutId id="2147484692" r:id="rId26"/>
    <p:sldLayoutId id="2147484693" r:id="rId27"/>
    <p:sldLayoutId id="2147484694" r:id="rId28"/>
    <p:sldLayoutId id="2147484695" r:id="rId29"/>
    <p:sldLayoutId id="2147484696" r:id="rId30"/>
    <p:sldLayoutId id="2147484697" r:id="rId31"/>
    <p:sldLayoutId id="2147484698" r:id="rId32"/>
    <p:sldLayoutId id="2147484699" r:id="rId33"/>
    <p:sldLayoutId id="2147484700" r:id="rId34"/>
    <p:sldLayoutId id="2147484701" r:id="rId35"/>
    <p:sldLayoutId id="2147484702" r:id="rId36"/>
    <p:sldLayoutId id="2147484703" r:id="rId37"/>
    <p:sldLayoutId id="2147484704" r:id="rId38"/>
    <p:sldLayoutId id="2147484705" r:id="rId39"/>
    <p:sldLayoutId id="2147484706" r:id="rId40"/>
    <p:sldLayoutId id="2147484707" r:id="rId41"/>
    <p:sldLayoutId id="2147484708" r:id="rId42"/>
    <p:sldLayoutId id="2147484709" r:id="rId4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5pPr>
      <a:lvl6pPr marL="456969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6pPr>
      <a:lvl7pPr marL="913937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7pPr>
      <a:lvl8pPr marL="1370905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8pPr>
      <a:lvl9pPr marL="1827873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9pPr>
    </p:titleStyle>
    <p:bodyStyle>
      <a:lvl1pPr marL="342727" indent="-342727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192" indent="-285605" algn="l" rtl="0" eaLnBrk="1" fontAlgn="base" hangingPunct="1">
        <a:lnSpc>
          <a:spcPct val="106000"/>
        </a:lnSpc>
        <a:spcBef>
          <a:spcPts val="599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39757" indent="-172950" algn="l" rtl="0" eaLnBrk="1" fontAlgn="base" hangingPunct="1">
        <a:lnSpc>
          <a:spcPct val="106000"/>
        </a:lnSpc>
        <a:spcBef>
          <a:spcPts val="599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543" indent="-17136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5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6724" indent="-236418" algn="l" rtl="0" eaLnBrk="1" fontAlgn="base" hangingPunct="1">
        <a:spcBef>
          <a:spcPts val="219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5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2449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59416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6385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3354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7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5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3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2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0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8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46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79" tIns="18279" rIns="18279" bIns="18279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5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itle 23"/>
          <p:cNvSpPr txBox="1">
            <a:spLocks/>
          </p:cNvSpPr>
          <p:nvPr userDrawn="1"/>
        </p:nvSpPr>
        <p:spPr>
          <a:xfrm>
            <a:off x="111183" y="133984"/>
            <a:ext cx="8345486" cy="395301"/>
          </a:xfrm>
          <a:prstGeom prst="rect">
            <a:avLst/>
          </a:prstGeom>
        </p:spPr>
        <p:txBody>
          <a:bodyPr lIns="91394" tIns="45697" rIns="91394" bIns="45697"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1" y="750670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787" tIns="45697" rIns="91394" bIns="45697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2" y="164965"/>
            <a:ext cx="5514975" cy="761299"/>
          </a:xfrm>
          <a:prstGeom prst="rect">
            <a:avLst/>
          </a:prstGeom>
        </p:spPr>
        <p:txBody>
          <a:bodyPr vert="horz" lIns="91394" tIns="45697" rIns="91394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94" tIns="45697" rIns="91394" bIns="456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852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  <p:sldLayoutId id="2147484722" r:id="rId12"/>
    <p:sldLayoutId id="2147484723" r:id="rId13"/>
    <p:sldLayoutId id="2147484724" r:id="rId14"/>
    <p:sldLayoutId id="2147484725" r:id="rId15"/>
    <p:sldLayoutId id="2147484726" r:id="rId16"/>
    <p:sldLayoutId id="2147484727" r:id="rId17"/>
    <p:sldLayoutId id="2147484728" r:id="rId18"/>
    <p:sldLayoutId id="2147484729" r:id="rId19"/>
    <p:sldLayoutId id="2147484730" r:id="rId20"/>
    <p:sldLayoutId id="2147484731" r:id="rId21"/>
    <p:sldLayoutId id="2147484732" r:id="rId22"/>
    <p:sldLayoutId id="2147484733" r:id="rId23"/>
    <p:sldLayoutId id="2147484734" r:id="rId24"/>
    <p:sldLayoutId id="2147484735" r:id="rId25"/>
    <p:sldLayoutId id="2147484736" r:id="rId26"/>
    <p:sldLayoutId id="2147484737" r:id="rId27"/>
    <p:sldLayoutId id="2147484738" r:id="rId28"/>
    <p:sldLayoutId id="2147484739" r:id="rId29"/>
    <p:sldLayoutId id="2147484740" r:id="rId30"/>
    <p:sldLayoutId id="2147484741" r:id="rId31"/>
    <p:sldLayoutId id="2147484742" r:id="rId32"/>
    <p:sldLayoutId id="2147484743" r:id="rId33"/>
    <p:sldLayoutId id="2147484744" r:id="rId34"/>
    <p:sldLayoutId id="2147484745" r:id="rId35"/>
    <p:sldLayoutId id="2147484746" r:id="rId36"/>
    <p:sldLayoutId id="2147484747" r:id="rId37"/>
    <p:sldLayoutId id="2147484748" r:id="rId38"/>
    <p:sldLayoutId id="2147484749" r:id="rId39"/>
    <p:sldLayoutId id="2147484750" r:id="rId40"/>
    <p:sldLayoutId id="2147484751" r:id="rId41"/>
    <p:sldLayoutId id="2147484752" r:id="rId42"/>
    <p:sldLayoutId id="2147484753" r:id="rId43"/>
    <p:sldLayoutId id="2147484754" r:id="rId44"/>
    <p:sldLayoutId id="2147484755" r:id="rId45"/>
    <p:sldLayoutId id="2147484756" r:id="rId4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5pPr>
      <a:lvl6pPr marL="456969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6pPr>
      <a:lvl7pPr marL="913937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7pPr>
      <a:lvl8pPr marL="1370905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8pPr>
      <a:lvl9pPr marL="1827873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9pPr>
    </p:titleStyle>
    <p:bodyStyle>
      <a:lvl1pPr marL="342727" indent="-342727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192" indent="-285605" algn="l" rtl="0" eaLnBrk="1" fontAlgn="base" hangingPunct="1">
        <a:lnSpc>
          <a:spcPct val="106000"/>
        </a:lnSpc>
        <a:spcBef>
          <a:spcPts val="599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39757" indent="-172950" algn="l" rtl="0" eaLnBrk="1" fontAlgn="base" hangingPunct="1">
        <a:lnSpc>
          <a:spcPct val="106000"/>
        </a:lnSpc>
        <a:spcBef>
          <a:spcPts val="599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543" indent="-17136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5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6724" indent="-236418" algn="l" rtl="0" eaLnBrk="1" fontAlgn="base" hangingPunct="1">
        <a:spcBef>
          <a:spcPts val="219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5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2449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59416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6385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3354" indent="-2364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7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5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3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2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0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8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46" algn="l" defTabSz="913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 userDrawn="1"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cs typeface="Arial" charset="0"/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 userDrawn="1"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354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  <p:sldLayoutId id="2147484769" r:id="rId12"/>
    <p:sldLayoutId id="2147484770" r:id="rId13"/>
    <p:sldLayoutId id="2147484771" r:id="rId14"/>
    <p:sldLayoutId id="2147484772" r:id="rId15"/>
    <p:sldLayoutId id="2147484773" r:id="rId16"/>
    <p:sldLayoutId id="2147484774" r:id="rId17"/>
    <p:sldLayoutId id="2147484775" r:id="rId18"/>
    <p:sldLayoutId id="2147484776" r:id="rId19"/>
    <p:sldLayoutId id="2147484777" r:id="rId20"/>
    <p:sldLayoutId id="2147484778" r:id="rId21"/>
    <p:sldLayoutId id="2147484779" r:id="rId22"/>
    <p:sldLayoutId id="2147484780" r:id="rId23"/>
    <p:sldLayoutId id="2147484781" r:id="rId24"/>
    <p:sldLayoutId id="2147484782" r:id="rId25"/>
    <p:sldLayoutId id="2147484783" r:id="rId26"/>
    <p:sldLayoutId id="2147484784" r:id="rId27"/>
    <p:sldLayoutId id="2147484785" r:id="rId28"/>
    <p:sldLayoutId id="2147484786" r:id="rId29"/>
    <p:sldLayoutId id="2147484787" r:id="rId30"/>
    <p:sldLayoutId id="2147484788" r:id="rId31"/>
    <p:sldLayoutId id="2147484789" r:id="rId32"/>
    <p:sldLayoutId id="2147484790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>
              <a:spcBef>
                <a:spcPct val="10000"/>
              </a:spcBef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le 23"/>
          <p:cNvSpPr txBox="1">
            <a:spLocks/>
          </p:cNvSpPr>
          <p:nvPr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89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>
              <a:spcBef>
                <a:spcPct val="10000"/>
              </a:spcBef>
              <a:buClr>
                <a:srgbClr val="000000"/>
              </a:buClr>
              <a:buSzPct val="85000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gray">
          <a:xfrm>
            <a:off x="4430968" y="6661958"/>
            <a:ext cx="282130" cy="146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hangingPunct="0">
              <a:lnSpc>
                <a:spcPct val="106000"/>
              </a:lnSpc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</a:rPr>
              <a:pPr algn="ctr" eaLnBrk="0" hangingPunct="0">
                <a:lnSpc>
                  <a:spcPct val="106000"/>
                </a:lnSpc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/>
        </p:nvSpPr>
        <p:spPr>
          <a:xfrm>
            <a:off x="111182" y="134014"/>
            <a:ext cx="8345487" cy="395301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-2" y="750668"/>
            <a:ext cx="9144003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tIns="45720" rIns="91440" bIns="4572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4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7551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 userDrawn="1"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cs typeface="Arial" charset="0"/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 userDrawn="1"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254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918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cs typeface="Arial" charset="0"/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53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  <p:sldLayoutId id="2147483983" r:id="rId20"/>
    <p:sldLayoutId id="2147483984" r:id="rId21"/>
    <p:sldLayoutId id="2147483985" r:id="rId22"/>
    <p:sldLayoutId id="2147483986" r:id="rId23"/>
    <p:sldLayoutId id="2147483987" r:id="rId24"/>
    <p:sldLayoutId id="2147483988" r:id="rId25"/>
    <p:sldLayoutId id="2147483989" r:id="rId26"/>
    <p:sldLayoutId id="2147483990" r:id="rId27"/>
    <p:sldLayoutId id="2147483991" r:id="rId28"/>
    <p:sldLayoutId id="2147483992" r:id="rId29"/>
    <p:sldLayoutId id="2147483993" r:id="rId30"/>
    <p:sldLayoutId id="2147483994" r:id="rId31"/>
    <p:sldLayoutId id="2147483996" r:id="rId32"/>
    <p:sldLayoutId id="2147483997" r:id="rId33"/>
    <p:sldLayoutId id="2147483998" r:id="rId34"/>
    <p:sldLayoutId id="2147483999" r:id="rId35"/>
    <p:sldLayoutId id="2147484000" r:id="rId3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2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4" y="990600"/>
            <a:ext cx="88566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8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B2B2B2"/>
                </a:solidFill>
                <a:effectLst/>
                <a:latin typeface="Georgia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4EC9323-B1BB-46CB-96FE-F7116894DE34}" type="slidenum">
              <a:rPr lang="en-US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6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E7BB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itle 23"/>
          <p:cNvSpPr txBox="1">
            <a:spLocks/>
          </p:cNvSpPr>
          <p:nvPr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170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  <p:sldLayoutId id="2147484580" r:id="rId13"/>
    <p:sldLayoutId id="2147484581" r:id="rId14"/>
    <p:sldLayoutId id="2147484582" r:id="rId15"/>
    <p:sldLayoutId id="2147484583" r:id="rId16"/>
    <p:sldLayoutId id="2147484584" r:id="rId17"/>
    <p:sldLayoutId id="2147484585" r:id="rId18"/>
    <p:sldLayoutId id="2147484586" r:id="rId19"/>
    <p:sldLayoutId id="2147484587" r:id="rId20"/>
    <p:sldLayoutId id="2147484588" r:id="rId21"/>
    <p:sldLayoutId id="2147484589" r:id="rId22"/>
    <p:sldLayoutId id="2147484590" r:id="rId23"/>
    <p:sldLayoutId id="2147484591" r:id="rId24"/>
    <p:sldLayoutId id="2147484592" r:id="rId25"/>
    <p:sldLayoutId id="2147484593" r:id="rId26"/>
    <p:sldLayoutId id="2147484594" r:id="rId27"/>
    <p:sldLayoutId id="2147484595" r:id="rId28"/>
    <p:sldLayoutId id="2147484596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 userDrawn="1"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cs typeface="Arial" charset="0"/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 userDrawn="1"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22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  <p:sldLayoutId id="2147484612" r:id="rId15"/>
    <p:sldLayoutId id="2147484613" r:id="rId16"/>
    <p:sldLayoutId id="2147484614" r:id="rId17"/>
    <p:sldLayoutId id="2147484615" r:id="rId18"/>
    <p:sldLayoutId id="2147484616" r:id="rId19"/>
    <p:sldLayoutId id="2147484617" r:id="rId20"/>
    <p:sldLayoutId id="2147484618" r:id="rId21"/>
    <p:sldLayoutId id="2147484619" r:id="rId22"/>
    <p:sldLayoutId id="2147484620" r:id="rId23"/>
    <p:sldLayoutId id="2147484621" r:id="rId24"/>
    <p:sldLayoutId id="2147484622" r:id="rId25"/>
    <p:sldLayoutId id="2147484623" r:id="rId26"/>
    <p:sldLayoutId id="2147484624" r:id="rId27"/>
    <p:sldLayoutId id="2147484625" r:id="rId28"/>
    <p:sldLayoutId id="2147484626" r:id="rId29"/>
    <p:sldLayoutId id="2147484627" r:id="rId30"/>
    <p:sldLayoutId id="2147484628" r:id="rId31"/>
    <p:sldLayoutId id="2147484629" r:id="rId32"/>
    <p:sldLayoutId id="2147484630" r:id="rId33"/>
    <p:sldLayoutId id="2147484631" r:id="rId3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058"/>
            <a:ext cx="9144000" cy="762000"/>
          </a:xfrm>
          <a:prstGeom prst="rect">
            <a:avLst/>
          </a:prstGeom>
          <a:solidFill>
            <a:srgbClr val="00346A"/>
          </a:solidFill>
          <a:ln w="12700">
            <a:solidFill>
              <a:srgbClr val="00346A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 userDrawn="1"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- </a:t>
            </a:r>
            <a:fld id="{F60CB5CD-EBF5-4A56-9216-C30908A65B3F}" type="slidenum">
              <a:rPr lang="en-US" sz="9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cs typeface="Arial" charset="0"/>
              </a:rPr>
              <a:t> -</a:t>
            </a:r>
          </a:p>
        </p:txBody>
      </p:sp>
      <p:sp>
        <p:nvSpPr>
          <p:cNvPr id="11" name="Title 23"/>
          <p:cNvSpPr txBox="1">
            <a:spLocks/>
          </p:cNvSpPr>
          <p:nvPr userDrawn="1"/>
        </p:nvSpPr>
        <p:spPr>
          <a:xfrm>
            <a:off x="111181" y="133982"/>
            <a:ext cx="8345487" cy="395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1" y="750668"/>
            <a:ext cx="9144002" cy="78672"/>
          </a:xfrm>
          <a:prstGeom prst="rect">
            <a:avLst/>
          </a:prstGeom>
          <a:solidFill>
            <a:srgbClr val="978D85"/>
          </a:solidFill>
          <a:ln w="12700" cap="rnd" algn="ctr">
            <a:solidFill>
              <a:srgbClr val="978D85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181" y="164964"/>
            <a:ext cx="5514975" cy="76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83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7" r:id="rId15"/>
    <p:sldLayoutId id="2147484648" r:id="rId16"/>
    <p:sldLayoutId id="2147484649" r:id="rId17"/>
    <p:sldLayoutId id="2147484650" r:id="rId18"/>
    <p:sldLayoutId id="2147484651" r:id="rId19"/>
    <p:sldLayoutId id="2147484652" r:id="rId20"/>
    <p:sldLayoutId id="2147484653" r:id="rId21"/>
    <p:sldLayoutId id="2147484654" r:id="rId22"/>
    <p:sldLayoutId id="2147484655" r:id="rId23"/>
    <p:sldLayoutId id="2147484656" r:id="rId24"/>
    <p:sldLayoutId id="2147484657" r:id="rId25"/>
    <p:sldLayoutId id="2147484658" r:id="rId26"/>
    <p:sldLayoutId id="2147484659" r:id="rId27"/>
    <p:sldLayoutId id="2147484660" r:id="rId28"/>
    <p:sldLayoutId id="2147484661" r:id="rId29"/>
    <p:sldLayoutId id="2147484662" r:id="rId30"/>
    <p:sldLayoutId id="2147484663" r:id="rId31"/>
    <p:sldLayoutId id="2147484664" r:id="rId32"/>
    <p:sldLayoutId id="2147484665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rgbClr val="FFFFFF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rgbClr val="296DC0"/>
        </a:buClr>
        <a:buSzPct val="100000"/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87338" indent="-285750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296DC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640080" indent="-173038" algn="l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822960" indent="-171450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600" i="1" baseline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097280" indent="-236538" algn="l" rtl="0" eaLnBrk="1" fontAlgn="base" hangingPunct="1">
        <a:spcBef>
          <a:spcPts val="22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aseline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9034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orkday.yale.edu/" TargetMode="External"/><Relationship Id="rId3" Type="http://schemas.openxmlformats.org/officeDocument/2006/relationships/hyperlink" Target="http://workday.yale.edu/training-resources/communications-toolkit" TargetMode="External"/><Relationship Id="rId7" Type="http://schemas.openxmlformats.org/officeDocument/2006/relationships/hyperlink" Target="http://volunteer-nominate.yale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7.xml"/><Relationship Id="rId6" Type="http://schemas.openxmlformats.org/officeDocument/2006/relationships/hyperlink" Target="http://workday.yale.edu/workdayyale-commentsfeedback" TargetMode="External"/><Relationship Id="rId5" Type="http://schemas.openxmlformats.org/officeDocument/2006/relationships/hyperlink" Target="https://messages.yale.edu/Subscribe/List/ITS" TargetMode="External"/><Relationship Id="rId4" Type="http://schemas.openxmlformats.org/officeDocument/2006/relationships/hyperlink" Target="mailto:Workday@Yale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4239" y="4694549"/>
            <a:ext cx="6581775" cy="2641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Workday@Yale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Executive Update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gray">
          <a:xfrm>
            <a:off x="892175" y="5617286"/>
            <a:ext cx="1412246" cy="2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15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/>
            </a:pPr>
            <a:fld id="{E9992C78-708A-4241-ADFB-F2A0D8B6959F}" type="datetime4">
              <a:rPr lang="en-US" b="1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February 19, 2015</a:t>
            </a:fld>
            <a:endParaRPr lang="en-US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30" y="222096"/>
            <a:ext cx="8345487" cy="391517"/>
          </a:xfrm>
        </p:spPr>
        <p:txBody>
          <a:bodyPr/>
          <a:lstStyle/>
          <a:p>
            <a:r>
              <a:rPr lang="en-US" sz="2400" dirty="0" smtClean="0"/>
              <a:t>What Can Academic </a:t>
            </a:r>
            <a:r>
              <a:rPr lang="en-US" sz="2400" dirty="0"/>
              <a:t>L</a:t>
            </a:r>
            <a:r>
              <a:rPr lang="en-US" sz="2400" dirty="0" smtClean="0"/>
              <a:t>eaders expect?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950496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ts val="600"/>
              </a:spcAft>
              <a:buClr>
                <a:srgbClr val="296D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Ability to succinctly capture academic data through Workday dashboards </a:t>
            </a:r>
          </a:p>
          <a:p>
            <a:pPr marL="342900" indent="-342900" fontAlgn="base">
              <a:spcBef>
                <a:spcPts val="1200"/>
              </a:spcBef>
              <a:spcAft>
                <a:spcPts val="600"/>
              </a:spcAft>
              <a:buClr>
                <a:srgbClr val="296D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One system of record for academic appointment information, examples include:</a:t>
            </a:r>
          </a:p>
          <a:p>
            <a:pPr marL="64008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itchFamily="34" charset="0"/>
              <a:buChar char="‒"/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Workday </a:t>
            </a:r>
            <a:r>
              <a:rPr lang="en-US" sz="1400" b="1" i="1" dirty="0">
                <a:solidFill>
                  <a:srgbClr val="0067AB"/>
                </a:solidFill>
                <a:latin typeface="Calibri" pitchFamily="34" charset="0"/>
                <a:cs typeface="Calibri" pitchFamily="34" charset="0"/>
              </a:rPr>
              <a:t>Appointment Reporting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provides insight into upcoming expiring appointments, tenure review or reappointments currently in process </a:t>
            </a:r>
          </a:p>
          <a:p>
            <a:pPr marL="64008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itchFamily="34" charset="0"/>
              <a:buChar char="‒"/>
            </a:pPr>
            <a:r>
              <a:rPr lang="en-US" sz="1400" b="1" i="1" dirty="0">
                <a:solidFill>
                  <a:srgbClr val="0067AB"/>
                </a:solidFill>
                <a:latin typeface="Calibri" pitchFamily="34" charset="0"/>
                <a:cs typeface="Calibri" pitchFamily="34" charset="0"/>
              </a:rPr>
              <a:t>Immediate access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current, historical, or future faculty and post docs appointments within any department across the university</a:t>
            </a:r>
          </a:p>
          <a:p>
            <a:pPr marL="64008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itchFamily="34" charset="0"/>
              <a:buChar char="‒"/>
            </a:pPr>
            <a:r>
              <a:rPr lang="en-US" sz="1400" b="1" i="1" dirty="0">
                <a:solidFill>
                  <a:srgbClr val="0067AB"/>
                </a:solidFill>
                <a:latin typeface="Calibri" pitchFamily="34" charset="0"/>
                <a:cs typeface="Calibri" pitchFamily="34" charset="0"/>
              </a:rPr>
              <a:t>Named Professorships: 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primary and consolidated source of information for  named professorships, financials and their corresponding academic appointments in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Workday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ts val="1200"/>
              </a:spcBef>
              <a:spcAft>
                <a:spcPts val="600"/>
              </a:spcAft>
              <a:buClr>
                <a:srgbClr val="296D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Future enhancements enabled by our Design Partnership with Workday to include:   academic administration, committees, sabbatical eligibility, academic specialties, professional affiliations and the development of a comprehensive faculty profile   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44690" y="4343400"/>
            <a:ext cx="493082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1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30" y="238431"/>
            <a:ext cx="8345487" cy="364908"/>
          </a:xfrm>
        </p:spPr>
        <p:txBody>
          <a:bodyPr/>
          <a:lstStyle/>
          <a:p>
            <a:r>
              <a:rPr lang="en-US" sz="2400" dirty="0" smtClean="0"/>
              <a:t>What Systems will be Affected with Release 1?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914400"/>
          <a:ext cx="8382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692400"/>
                <a:gridCol w="279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Activity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System Used Today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System Used After Release 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A"/>
                    </a:solidFill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Manage Academic Appointments &amp; Promotions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Paper Submission / BMS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and Maintain Benefit Information (i.e., Medical; Dental; Vision; Insurance)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My Benefits (Hewitt)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Submit and Review Benefit Claims (i.e., Healthcare and Child/Dependent Care, Flexible Spending, Commuter, Tuition)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Your Spending Account (via My Benefits)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Your Spending Account (via Workday)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Maintain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Direct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Deposit Information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My Pay &amp; Info (Oracle)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Payslip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My Pay &amp; Info (Oracle)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Change Job (i.e., Promotion)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Paper Submission / Oracle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and Maintain Personal Information (i.e., Preferred Name, Home Phone, Emergency Contacts, Yale Alert Contact)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My Pay &amp; Info (Oracle)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and Update W-4 (Federal Only)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My Pay &amp; Info (Oracle)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and Update W-4 (State)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Paper Submission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 Change 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View and Maintain Retirement Savings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My Benefits (Hewitt)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TIAA-CREF website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(Employees will manage both Vanguard and TIAA-CREF investments on the TIAA-CREF website)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Conduct Recruiting and Hiring Activities (i.e., Create Requisition)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STARS (IBM Kenexa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Brass Ring)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 Change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8D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5" y="6635182"/>
            <a:ext cx="1676400" cy="2228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t>Version 8: 2/18/2015</a:t>
            </a:r>
            <a:endParaRPr lang="en-US" sz="800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6635182"/>
            <a:ext cx="4114800" cy="2135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t>*Please note, this is a living document and is updated on a continuous basis.</a:t>
            </a:r>
            <a:endParaRPr lang="en-US" sz="800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4" y="3398292"/>
            <a:ext cx="7772400" cy="1528549"/>
          </a:xfrm>
          <a:solidFill>
            <a:schemeClr val="accent2"/>
          </a:solidFill>
        </p:spPr>
        <p:txBody>
          <a:bodyPr tIns="91440" bIns="91440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Community Engagement &amp; Training Approach</a:t>
            </a:r>
            <a:endParaRPr lang="en-US" sz="2800" b="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30" y="222096"/>
            <a:ext cx="8345487" cy="391517"/>
          </a:xfrm>
        </p:spPr>
        <p:txBody>
          <a:bodyPr/>
          <a:lstStyle/>
          <a:p>
            <a:r>
              <a:rPr lang="en-US" sz="2400" dirty="0" smtClean="0"/>
              <a:t>Not a repeat of the Oracle “Project X” experience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76400" y="1600200"/>
            <a:ext cx="3458369" cy="4783423"/>
            <a:chOff x="1981200" y="2014728"/>
            <a:chExt cx="3458369" cy="4783423"/>
          </a:xfrm>
        </p:grpSpPr>
        <p:sp>
          <p:nvSpPr>
            <p:cNvPr id="4" name="Rectangle 3"/>
            <p:cNvSpPr/>
            <p:nvPr/>
          </p:nvSpPr>
          <p:spPr bwMode="gray">
            <a:xfrm>
              <a:off x="1981200" y="2895600"/>
              <a:ext cx="533400" cy="2514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gray">
            <a:xfrm>
              <a:off x="2712442" y="2895600"/>
              <a:ext cx="533400" cy="2514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gray">
            <a:xfrm>
              <a:off x="3443684" y="2895600"/>
              <a:ext cx="533400" cy="2514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174926" y="2895600"/>
              <a:ext cx="533400" cy="2514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4906169" y="2895600"/>
              <a:ext cx="533400" cy="2514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gray">
            <a:xfrm>
              <a:off x="1981200" y="2014728"/>
              <a:ext cx="3458369" cy="72847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sz="16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gray">
            <a:xfrm>
              <a:off x="1981200" y="5486400"/>
              <a:ext cx="3458369" cy="347472"/>
            </a:xfrm>
            <a:prstGeom prst="roundRect">
              <a:avLst/>
            </a:prstGeom>
            <a:gradFill flip="none" rotWithShape="1">
              <a:gsLst>
                <a:gs pos="0">
                  <a:srgbClr val="73AB20">
                    <a:tint val="66000"/>
                    <a:satMod val="160000"/>
                  </a:srgbClr>
                </a:gs>
                <a:gs pos="50000">
                  <a:srgbClr val="73AB20">
                    <a:tint val="44500"/>
                    <a:satMod val="160000"/>
                  </a:srgbClr>
                </a:gs>
                <a:gs pos="100000">
                  <a:srgbClr val="73AB2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gray">
            <a:xfrm>
              <a:off x="1981200" y="5960364"/>
              <a:ext cx="3458369" cy="347472"/>
            </a:xfrm>
            <a:prstGeom prst="roundRect">
              <a:avLst/>
            </a:prstGeom>
            <a:gradFill flip="none" rotWithShape="1">
              <a:gsLst>
                <a:gs pos="0">
                  <a:srgbClr val="73AB20">
                    <a:tint val="66000"/>
                    <a:satMod val="160000"/>
                  </a:srgbClr>
                </a:gs>
                <a:gs pos="50000">
                  <a:srgbClr val="73AB20">
                    <a:tint val="44500"/>
                    <a:satMod val="160000"/>
                  </a:srgbClr>
                </a:gs>
                <a:gs pos="100000">
                  <a:srgbClr val="73AB2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gray">
            <a:xfrm>
              <a:off x="1981200" y="6434328"/>
              <a:ext cx="3458369" cy="347472"/>
            </a:xfrm>
            <a:prstGeom prst="roundRect">
              <a:avLst/>
            </a:prstGeom>
            <a:gradFill flip="none" rotWithShape="1">
              <a:gsLst>
                <a:gs pos="0">
                  <a:srgbClr val="73AB20">
                    <a:tint val="66000"/>
                    <a:satMod val="160000"/>
                  </a:srgbClr>
                </a:gs>
                <a:gs pos="50000">
                  <a:srgbClr val="73AB20">
                    <a:tint val="44500"/>
                    <a:satMod val="160000"/>
                  </a:srgbClr>
                </a:gs>
                <a:gs pos="100000">
                  <a:srgbClr val="73AB2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8475" y="2319528"/>
              <a:ext cx="1670650" cy="32072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1588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charset="0"/>
                </a:rPr>
                <a:t>Program Leadership</a:t>
              </a:r>
              <a:endPara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3601251"/>
              <a:ext cx="2895600" cy="1178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588" algn="ctr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charset="0"/>
                </a:rPr>
                <a:t>Process Work-Stream Teams</a:t>
              </a:r>
            </a:p>
            <a:p>
              <a:pPr marL="1588" algn="ctr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charset="0"/>
                </a:rPr>
                <a:t>Staffed by Subject Matter Experts Largely from Central Process Organizations</a:t>
              </a:r>
              <a:endPara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97681" y="5536692"/>
              <a:ext cx="672236" cy="28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1588" algn="ctr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charset="0"/>
                </a:rPr>
                <a:t>Yale ITS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6851" y="6009834"/>
              <a:ext cx="2681761" cy="28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1588" algn="ctr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charset="0"/>
                </a:rPr>
                <a:t>Systems Integrator: Deloitte Consulting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09557" y="6510059"/>
              <a:ext cx="1809727" cy="28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1588" algn="ctr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 charset="0"/>
                </a:rPr>
                <a:t>Vendor Partner: Workday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16724" y="1166114"/>
            <a:ext cx="4572407" cy="38593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Typical Large ITS Program Structure</a:t>
            </a:r>
            <a:endParaRPr lang="en-US" b="1" dirty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gray">
          <a:xfrm>
            <a:off x="5316319" y="2481072"/>
            <a:ext cx="1084481" cy="251460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799" y="3325441"/>
            <a:ext cx="1057903" cy="8753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Center-Led Change Management &amp; Training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Hexagon 25"/>
          <p:cNvSpPr/>
          <p:nvPr/>
        </p:nvSpPr>
        <p:spPr bwMode="gray">
          <a:xfrm>
            <a:off x="6553200" y="3048000"/>
            <a:ext cx="1524000" cy="1387117"/>
          </a:xfrm>
          <a:prstGeom prst="hexagon">
            <a:avLst/>
          </a:prstGeom>
          <a:gradFill flip="none" rotWithShape="1">
            <a:gsLst>
              <a:gs pos="0">
                <a:srgbClr val="F9A01A">
                  <a:tint val="66000"/>
                  <a:satMod val="160000"/>
                </a:srgbClr>
              </a:gs>
              <a:gs pos="50000">
                <a:srgbClr val="F9A01A">
                  <a:tint val="44500"/>
                  <a:satMod val="160000"/>
                </a:srgbClr>
              </a:gs>
              <a:gs pos="100000">
                <a:srgbClr val="F9A01A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0375" y="3079089"/>
            <a:ext cx="1025152" cy="13185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Schools</a:t>
            </a:r>
          </a:p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Units</a:t>
            </a:r>
          </a:p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Departments</a:t>
            </a:r>
          </a:p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End-Users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79" y="1965430"/>
            <a:ext cx="701241" cy="13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30" y="222096"/>
            <a:ext cx="8345487" cy="391517"/>
          </a:xfrm>
        </p:spPr>
        <p:txBody>
          <a:bodyPr/>
          <a:lstStyle/>
          <a:p>
            <a:r>
              <a:rPr lang="en-US" sz="2400" dirty="0" smtClean="0"/>
              <a:t>Not a repeat of the Oracle “Project X” experience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gray">
          <a:xfrm>
            <a:off x="1676400" y="2743200"/>
            <a:ext cx="5334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2407642" y="2743200"/>
            <a:ext cx="5334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3138884" y="2743200"/>
            <a:ext cx="5334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3870126" y="2743200"/>
            <a:ext cx="5334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4601369" y="2743200"/>
            <a:ext cx="5334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gray">
          <a:xfrm>
            <a:off x="1676400" y="1862328"/>
            <a:ext cx="3458369" cy="72847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gray">
          <a:xfrm>
            <a:off x="1676400" y="5334000"/>
            <a:ext cx="3458369" cy="347472"/>
          </a:xfrm>
          <a:prstGeom prst="roundRect">
            <a:avLst/>
          </a:prstGeom>
          <a:gradFill flip="none" rotWithShape="1">
            <a:gsLst>
              <a:gs pos="0">
                <a:srgbClr val="73AB20">
                  <a:tint val="66000"/>
                  <a:satMod val="160000"/>
                </a:srgbClr>
              </a:gs>
              <a:gs pos="50000">
                <a:srgbClr val="73AB20">
                  <a:tint val="44500"/>
                  <a:satMod val="160000"/>
                </a:srgbClr>
              </a:gs>
              <a:gs pos="100000">
                <a:srgbClr val="73AB2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gray">
          <a:xfrm>
            <a:off x="1676400" y="5807964"/>
            <a:ext cx="3458369" cy="347472"/>
          </a:xfrm>
          <a:prstGeom prst="roundRect">
            <a:avLst/>
          </a:prstGeom>
          <a:gradFill flip="none" rotWithShape="1">
            <a:gsLst>
              <a:gs pos="0">
                <a:srgbClr val="73AB20">
                  <a:tint val="66000"/>
                  <a:satMod val="160000"/>
                </a:srgbClr>
              </a:gs>
              <a:gs pos="50000">
                <a:srgbClr val="73AB20">
                  <a:tint val="44500"/>
                  <a:satMod val="160000"/>
                </a:srgbClr>
              </a:gs>
              <a:gs pos="100000">
                <a:srgbClr val="73AB2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1676400" y="6281928"/>
            <a:ext cx="3458369" cy="347472"/>
          </a:xfrm>
          <a:prstGeom prst="roundRect">
            <a:avLst/>
          </a:prstGeom>
          <a:gradFill flip="none" rotWithShape="1">
            <a:gsLst>
              <a:gs pos="0">
                <a:srgbClr val="73AB20">
                  <a:tint val="66000"/>
                  <a:satMod val="160000"/>
                </a:srgbClr>
              </a:gs>
              <a:gs pos="50000">
                <a:srgbClr val="73AB20">
                  <a:tint val="44500"/>
                  <a:satMod val="160000"/>
                </a:srgbClr>
              </a:gs>
              <a:gs pos="100000">
                <a:srgbClr val="73AB2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3674" y="2185448"/>
            <a:ext cx="1670650" cy="3207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Program Leadership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199" y="2953285"/>
            <a:ext cx="2895600" cy="288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Process Work-Stream Teams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2881" y="5384292"/>
            <a:ext cx="672236" cy="28809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Yale ITS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2051" y="5857434"/>
            <a:ext cx="2681761" cy="28809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Systems Integrator: Deloitte Consulting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4757" y="6357659"/>
            <a:ext cx="1809727" cy="28809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Vendor Partner: Workday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 bwMode="gray">
          <a:xfrm>
            <a:off x="762000" y="3626730"/>
            <a:ext cx="5029200" cy="64047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gray">
          <a:xfrm>
            <a:off x="762000" y="4312530"/>
            <a:ext cx="5029200" cy="64047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015" y="3813828"/>
            <a:ext cx="1139094" cy="288092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Service Groups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83507" y="914400"/>
            <a:ext cx="87080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Clr>
                <a:srgbClr val="0067AB"/>
              </a:buClr>
              <a:buFont typeface="Wingdings" panose="05000000000000000000" pitchFamily="2" charset="2"/>
              <a:buChar char="§"/>
            </a:pPr>
            <a:r>
              <a:rPr lang="en-US" alt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Workday@Yale </a:t>
            </a:r>
            <a:r>
              <a:rPr lang="en-US" altLang="en-US" sz="1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 truly being </a:t>
            </a:r>
            <a:r>
              <a:rPr lang="en-US" altLang="en-US" sz="1600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developed </a:t>
            </a:r>
            <a:r>
              <a:rPr lang="en-US" altLang="en-US" sz="1600" i="1" u="sng" dirty="0">
                <a:solidFill>
                  <a:srgbClr val="FF0000"/>
                </a:solidFill>
                <a:latin typeface="Calibri" panose="020F0502020204030204" pitchFamily="34" charset="0"/>
              </a:rPr>
              <a:t>with broad community </a:t>
            </a:r>
            <a:r>
              <a:rPr lang="en-US" altLang="en-US" sz="1600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engagement</a:t>
            </a:r>
            <a:r>
              <a:rPr lang="en-US" altLang="en-US" sz="1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…  Service Groups and Change Partner Network are important additions to how we approach these large scale projects</a:t>
            </a:r>
            <a:endParaRPr lang="en-US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gray">
          <a:xfrm>
            <a:off x="5911928" y="3081528"/>
            <a:ext cx="1084481" cy="25146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4015996"/>
            <a:ext cx="746872" cy="67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Change Partner Network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gray">
          <a:xfrm>
            <a:off x="5562600" y="5682414"/>
            <a:ext cx="1798447" cy="85746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0268" y="5813896"/>
            <a:ext cx="1447800" cy="67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Assisted by Center’s Change Management Team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Hexagon 28"/>
          <p:cNvSpPr/>
          <p:nvPr/>
        </p:nvSpPr>
        <p:spPr bwMode="gray">
          <a:xfrm>
            <a:off x="7086600" y="3652166"/>
            <a:ext cx="1524000" cy="1387117"/>
          </a:xfrm>
          <a:prstGeom prst="hexagon">
            <a:avLst/>
          </a:prstGeom>
          <a:gradFill flip="none" rotWithShape="1">
            <a:gsLst>
              <a:gs pos="0">
                <a:srgbClr val="F9A01A">
                  <a:tint val="66000"/>
                  <a:satMod val="160000"/>
                </a:srgbClr>
              </a:gs>
              <a:gs pos="50000">
                <a:srgbClr val="F9A01A">
                  <a:tint val="44500"/>
                  <a:satMod val="160000"/>
                </a:srgbClr>
              </a:gs>
              <a:gs pos="100000">
                <a:srgbClr val="F9A01A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6024" y="3720717"/>
            <a:ext cx="1025152" cy="13185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Schools</a:t>
            </a:r>
          </a:p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Units</a:t>
            </a:r>
          </a:p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Departments</a:t>
            </a:r>
          </a:p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End-Users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68" y="2370257"/>
            <a:ext cx="1446632" cy="12730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1576" y="4497483"/>
            <a:ext cx="3210751" cy="288092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Staffed Primarily with School/Department Staff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2" name="Curved Down Arrow 31"/>
          <p:cNvSpPr/>
          <p:nvPr/>
        </p:nvSpPr>
        <p:spPr bwMode="gray">
          <a:xfrm flipH="1">
            <a:off x="5179644" y="2804026"/>
            <a:ext cx="1946482" cy="504931"/>
          </a:xfrm>
          <a:prstGeom prst="curved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6229" y="2455108"/>
            <a:ext cx="1603003" cy="28809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Feedback Mechanisms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30" y="248705"/>
            <a:ext cx="8345487" cy="364908"/>
          </a:xfrm>
        </p:spPr>
        <p:txBody>
          <a:bodyPr/>
          <a:lstStyle/>
          <a:p>
            <a:r>
              <a:rPr lang="en-US" sz="2400" dirty="0" smtClean="0"/>
              <a:t>Change Management Helps Mitigate Change Impact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90600"/>
            <a:ext cx="5791200" cy="5491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0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04688" y="2348953"/>
            <a:ext cx="3905250" cy="1232448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 defTabSz="912642">
              <a:buFont typeface="Wingdings" pitchFamily="2" charset="2"/>
              <a:buNone/>
              <a:defRPr/>
            </a:pPr>
            <a:r>
              <a:rPr lang="en-GB" sz="1500" b="1" u="sng" dirty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in Time </a:t>
            </a:r>
            <a:r>
              <a:rPr lang="en-GB" sz="1500" b="1" u="sng" dirty="0" smtClean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lang="en-GB" sz="1300" b="1" dirty="0" smtClean="0">
              <a:solidFill>
                <a:srgbClr val="296D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2" indent="-115888" defTabSz="912642">
              <a:spcBef>
                <a:spcPct val="80000"/>
              </a:spcBef>
              <a:buClr>
                <a:srgbClr val="296DC0"/>
              </a:buClr>
              <a:buSzPct val="100000"/>
              <a:buFont typeface="Wingdings 2" pitchFamily="18" charset="2"/>
              <a:buChar char="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the right people with the right resources at the right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8600" y="3897312"/>
            <a:ext cx="3905250" cy="123444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0" lvl="1" indent="1588" algn="ctr" defTabSz="912642">
              <a:spcBef>
                <a:spcPts val="200"/>
              </a:spcBef>
              <a:spcAft>
                <a:spcPts val="200"/>
              </a:spcAft>
              <a:buFont typeface="Wingdings" pitchFamily="2" charset="2"/>
              <a:buNone/>
              <a:defRPr/>
            </a:pPr>
            <a:r>
              <a:rPr lang="en-GB" sz="1500" b="1" u="sng" dirty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Support </a:t>
            </a:r>
            <a:r>
              <a:rPr lang="en-GB" sz="1500" b="1" u="sng" dirty="0" smtClean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2" indent="-115888" defTabSz="912642">
              <a:spcBef>
                <a:spcPct val="80000"/>
              </a:spcBef>
              <a:buClr>
                <a:srgbClr val="296DC0"/>
              </a:buClr>
              <a:buSzPct val="100000"/>
              <a:buFont typeface="Wingdings 2" pitchFamily="18" charset="2"/>
              <a:buChar char=""/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Employee Service Center and additional support networks to provide a direct support link across the Yale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704688" y="3897312"/>
            <a:ext cx="3905250" cy="123444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 defTabSz="912642">
              <a:buFont typeface="Wingdings" pitchFamily="2" charset="2"/>
              <a:buNone/>
              <a:defRPr/>
            </a:pPr>
            <a:r>
              <a:rPr lang="en-GB" sz="1600" b="1" u="sng" dirty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 Training </a:t>
            </a:r>
            <a:r>
              <a:rPr lang="en-GB" sz="1600" b="1" u="sng" dirty="0" smtClean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endParaRPr lang="en-GB" b="1" dirty="0">
              <a:solidFill>
                <a:srgbClr val="091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2" indent="-115888" defTabSz="912642">
              <a:spcBef>
                <a:spcPct val="80000"/>
              </a:spcBef>
              <a:buClr>
                <a:srgbClr val="296DC0"/>
              </a:buClr>
              <a:buSzPct val="100000"/>
              <a:buFont typeface="Wingdings 2" pitchFamily="18" charset="2"/>
              <a:buChar char="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diverse methods, tools, and platforms to ensure training material is easily accessible to all faculty and staff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48600" y="2348953"/>
            <a:ext cx="3905250" cy="1232448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 defTabSz="912642">
              <a:buFont typeface="Wingdings" pitchFamily="2" charset="2"/>
              <a:buNone/>
              <a:defRPr/>
            </a:pPr>
            <a:r>
              <a:rPr lang="en-US" sz="1500" b="1" u="sng" dirty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 </a:t>
            </a:r>
            <a:r>
              <a:rPr lang="en-US" sz="1500" b="1" u="sng" dirty="0" smtClean="0">
                <a:solidFill>
                  <a:srgbClr val="296D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Stakeholder Engagement 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2" indent="-115888" defTabSz="912642">
              <a:spcBef>
                <a:spcPct val="80000"/>
              </a:spcBef>
              <a:buClr>
                <a:srgbClr val="296DC0"/>
              </a:buClr>
              <a:buSzPct val="100000"/>
              <a:buFont typeface="Wingdings 2" pitchFamily="18" charset="2"/>
              <a:buChar char="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a variety of communication methods to build awareness and establish a baseline level of Workday knowledge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785525" y="3200400"/>
            <a:ext cx="1371600" cy="1279525"/>
          </a:xfrm>
          <a:prstGeom prst="ellipse">
            <a:avLst/>
          </a:prstGeom>
          <a:solidFill>
            <a:srgbClr val="00346A"/>
          </a:solidFill>
          <a:ln w="2540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2642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of Learning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269830" y="222096"/>
            <a:ext cx="8345487" cy="391517"/>
          </a:xfrm>
        </p:spPr>
        <p:txBody>
          <a:bodyPr>
            <a:noAutofit/>
          </a:bodyPr>
          <a:lstStyle/>
          <a:p>
            <a:r>
              <a:rPr lang="en-US" sz="2400" dirty="0"/>
              <a:t>Blended Learning Approach Accelerates User Adoption </a:t>
            </a:r>
            <a:endParaRPr lang="en-US" sz="2500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393197" y="1009030"/>
            <a:ext cx="8352346" cy="591170"/>
          </a:xfrm>
          <a:prstGeom prst="rect">
            <a:avLst/>
          </a:prstGeom>
        </p:spPr>
        <p:txBody>
          <a:bodyPr lIns="81922" tIns="40961" rIns="81922" bIns="40961">
            <a:noAutofit/>
          </a:bodyPr>
          <a:lstStyle>
            <a:lvl1pPr marL="382128" indent="-382128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296DC0"/>
              </a:buClr>
              <a:buSzPct val="100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20209" indent="-318440" algn="l" rtl="0" eaLnBrk="1" fontAlgn="base" hangingPunct="1">
              <a:lnSpc>
                <a:spcPct val="106000"/>
              </a:lnSpc>
              <a:spcBef>
                <a:spcPts val="669"/>
              </a:spcBef>
              <a:spcAft>
                <a:spcPct val="0"/>
              </a:spcAft>
              <a:buClr>
                <a:srgbClr val="296DC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713305" indent="-192834" algn="l" rtl="0" eaLnBrk="1" fontAlgn="base" hangingPunct="1">
              <a:lnSpc>
                <a:spcPct val="106000"/>
              </a:lnSpc>
              <a:spcBef>
                <a:spcPts val="669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‒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917107" indent="-191064" algn="l" rtl="0" eaLnBrk="1" fontAlgn="base" hangingPunct="1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»"/>
              <a:defRPr sz="1800" i="1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222809" indent="-263598" algn="l" rtl="0" eaLnBrk="1" fontAlgn="base" hangingPunct="1">
              <a:spcBef>
                <a:spcPts val="24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121163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2630667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140171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649674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defTabSz="91264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1600" i="1" dirty="0">
                <a:solidFill>
                  <a:srgbClr val="000000"/>
                </a:solidFill>
              </a:rPr>
              <a:t>Workday@Yale </a:t>
            </a:r>
            <a:r>
              <a:rPr lang="en-US" sz="1600" dirty="0">
                <a:solidFill>
                  <a:srgbClr val="000000"/>
                </a:solidFill>
              </a:rPr>
              <a:t>training utilizes </a:t>
            </a:r>
            <a:r>
              <a:rPr lang="en-US" sz="1600" dirty="0" smtClean="0">
                <a:solidFill>
                  <a:srgbClr val="000000"/>
                </a:solidFill>
              </a:rPr>
              <a:t>Workday role assignments to create </a:t>
            </a:r>
            <a:r>
              <a:rPr lang="en-US" sz="1600" dirty="0">
                <a:solidFill>
                  <a:srgbClr val="000000"/>
                </a:solidFill>
              </a:rPr>
              <a:t>a learning experience that is tailored to faculty and staff’s future use of Workday. This personalized training approach will be supported by the following elements of learning:</a:t>
            </a:r>
          </a:p>
        </p:txBody>
      </p:sp>
      <p:sp>
        <p:nvSpPr>
          <p:cNvPr id="24" name="Freeform 23"/>
          <p:cNvSpPr>
            <a:spLocks noChangeAspect="1" noEditPoints="1"/>
          </p:cNvSpPr>
          <p:nvPr/>
        </p:nvSpPr>
        <p:spPr bwMode="auto">
          <a:xfrm>
            <a:off x="63070" y="2148546"/>
            <a:ext cx="660254" cy="594654"/>
          </a:xfrm>
          <a:custGeom>
            <a:avLst/>
            <a:gdLst>
              <a:gd name="T0" fmla="*/ 43 w 148"/>
              <a:gd name="T1" fmla="*/ 83 h 133"/>
              <a:gd name="T2" fmla="*/ 43 w 148"/>
              <a:gd name="T3" fmla="*/ 37 h 133"/>
              <a:gd name="T4" fmla="*/ 15 w 148"/>
              <a:gd name="T5" fmla="*/ 37 h 133"/>
              <a:gd name="T6" fmla="*/ 0 w 148"/>
              <a:gd name="T7" fmla="*/ 52 h 133"/>
              <a:gd name="T8" fmla="*/ 0 w 148"/>
              <a:gd name="T9" fmla="*/ 96 h 133"/>
              <a:gd name="T10" fmla="*/ 15 w 148"/>
              <a:gd name="T11" fmla="*/ 111 h 133"/>
              <a:gd name="T12" fmla="*/ 22 w 148"/>
              <a:gd name="T13" fmla="*/ 111 h 133"/>
              <a:gd name="T14" fmla="*/ 22 w 148"/>
              <a:gd name="T15" fmla="*/ 133 h 133"/>
              <a:gd name="T16" fmla="*/ 45 w 148"/>
              <a:gd name="T17" fmla="*/ 111 h 133"/>
              <a:gd name="T18" fmla="*/ 81 w 148"/>
              <a:gd name="T19" fmla="*/ 111 h 133"/>
              <a:gd name="T20" fmla="*/ 96 w 148"/>
              <a:gd name="T21" fmla="*/ 96 h 133"/>
              <a:gd name="T22" fmla="*/ 96 w 148"/>
              <a:gd name="T23" fmla="*/ 82 h 133"/>
              <a:gd name="T24" fmla="*/ 95 w 148"/>
              <a:gd name="T25" fmla="*/ 83 h 133"/>
              <a:gd name="T26" fmla="*/ 43 w 148"/>
              <a:gd name="T27" fmla="*/ 83 h 133"/>
              <a:gd name="T28" fmla="*/ 133 w 148"/>
              <a:gd name="T29" fmla="*/ 0 h 133"/>
              <a:gd name="T30" fmla="*/ 67 w 148"/>
              <a:gd name="T31" fmla="*/ 0 h 133"/>
              <a:gd name="T32" fmla="*/ 52 w 148"/>
              <a:gd name="T33" fmla="*/ 15 h 133"/>
              <a:gd name="T34" fmla="*/ 52 w 148"/>
              <a:gd name="T35" fmla="*/ 74 h 133"/>
              <a:gd name="T36" fmla="*/ 104 w 148"/>
              <a:gd name="T37" fmla="*/ 74 h 133"/>
              <a:gd name="T38" fmla="*/ 126 w 148"/>
              <a:gd name="T39" fmla="*/ 96 h 133"/>
              <a:gd name="T40" fmla="*/ 126 w 148"/>
              <a:gd name="T41" fmla="*/ 74 h 133"/>
              <a:gd name="T42" fmla="*/ 133 w 148"/>
              <a:gd name="T43" fmla="*/ 74 h 133"/>
              <a:gd name="T44" fmla="*/ 148 w 148"/>
              <a:gd name="T45" fmla="*/ 59 h 133"/>
              <a:gd name="T46" fmla="*/ 148 w 148"/>
              <a:gd name="T47" fmla="*/ 15 h 133"/>
              <a:gd name="T48" fmla="*/ 133 w 148"/>
              <a:gd name="T4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33">
                <a:moveTo>
                  <a:pt x="43" y="83"/>
                </a:moveTo>
                <a:cubicBezTo>
                  <a:pt x="43" y="37"/>
                  <a:pt x="43" y="37"/>
                  <a:pt x="43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7" y="37"/>
                  <a:pt x="0" y="44"/>
                  <a:pt x="0" y="5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4"/>
                  <a:pt x="7" y="111"/>
                  <a:pt x="15" y="111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90" y="111"/>
                  <a:pt x="96" y="104"/>
                  <a:pt x="96" y="96"/>
                </a:cubicBezTo>
                <a:cubicBezTo>
                  <a:pt x="96" y="82"/>
                  <a:pt x="96" y="82"/>
                  <a:pt x="96" y="82"/>
                </a:cubicBezTo>
                <a:cubicBezTo>
                  <a:pt x="96" y="83"/>
                  <a:pt x="95" y="83"/>
                  <a:pt x="95" y="83"/>
                </a:cubicBezTo>
                <a:lnTo>
                  <a:pt x="43" y="83"/>
                </a:lnTo>
                <a:close/>
                <a:moveTo>
                  <a:pt x="133" y="0"/>
                </a:moveTo>
                <a:cubicBezTo>
                  <a:pt x="67" y="0"/>
                  <a:pt x="67" y="0"/>
                  <a:pt x="67" y="0"/>
                </a:cubicBezTo>
                <a:cubicBezTo>
                  <a:pt x="59" y="0"/>
                  <a:pt x="52" y="7"/>
                  <a:pt x="52" y="15"/>
                </a:cubicBezTo>
                <a:cubicBezTo>
                  <a:pt x="52" y="74"/>
                  <a:pt x="52" y="74"/>
                  <a:pt x="52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41" y="74"/>
                  <a:pt x="148" y="67"/>
                  <a:pt x="148" y="59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48" y="7"/>
                  <a:pt x="141" y="0"/>
                  <a:pt x="133" y="0"/>
                </a:cubicBezTo>
                <a:close/>
              </a:path>
            </a:pathLst>
          </a:custGeom>
          <a:solidFill>
            <a:srgbClr val="978D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Freeform 24"/>
          <p:cNvSpPr>
            <a:spLocks noChangeAspect="1" noEditPoints="1"/>
          </p:cNvSpPr>
          <p:nvPr/>
        </p:nvSpPr>
        <p:spPr bwMode="auto">
          <a:xfrm>
            <a:off x="8262626" y="3701962"/>
            <a:ext cx="576574" cy="594360"/>
          </a:xfrm>
          <a:custGeom>
            <a:avLst/>
            <a:gdLst>
              <a:gd name="T0" fmla="*/ 496 w 626"/>
              <a:gd name="T1" fmla="*/ 549 h 658"/>
              <a:gd name="T2" fmla="*/ 554 w 626"/>
              <a:gd name="T3" fmla="*/ 576 h 658"/>
              <a:gd name="T4" fmla="*/ 445 w 626"/>
              <a:gd name="T5" fmla="*/ 549 h 658"/>
              <a:gd name="T6" fmla="*/ 482 w 626"/>
              <a:gd name="T7" fmla="*/ 576 h 658"/>
              <a:gd name="T8" fmla="*/ 460 w 626"/>
              <a:gd name="T9" fmla="*/ 499 h 658"/>
              <a:gd name="T10" fmla="*/ 432 w 626"/>
              <a:gd name="T11" fmla="*/ 527 h 658"/>
              <a:gd name="T12" fmla="*/ 152 w 626"/>
              <a:gd name="T13" fmla="*/ 549 h 658"/>
              <a:gd name="T14" fmla="*/ 431 w 626"/>
              <a:gd name="T15" fmla="*/ 576 h 658"/>
              <a:gd name="T16" fmla="*/ 119 w 626"/>
              <a:gd name="T17" fmla="*/ 505 h 658"/>
              <a:gd name="T18" fmla="*/ 146 w 626"/>
              <a:gd name="T19" fmla="*/ 533 h 658"/>
              <a:gd name="T20" fmla="*/ 100 w 626"/>
              <a:gd name="T21" fmla="*/ 571 h 658"/>
              <a:gd name="T22" fmla="*/ 140 w 626"/>
              <a:gd name="T23" fmla="*/ 571 h 658"/>
              <a:gd name="T24" fmla="*/ 62 w 626"/>
              <a:gd name="T25" fmla="*/ 571 h 658"/>
              <a:gd name="T26" fmla="*/ 89 w 626"/>
              <a:gd name="T27" fmla="*/ 571 h 658"/>
              <a:gd name="T28" fmla="*/ 109 w 626"/>
              <a:gd name="T29" fmla="*/ 505 h 658"/>
              <a:gd name="T30" fmla="*/ 69 w 626"/>
              <a:gd name="T31" fmla="*/ 505 h 658"/>
              <a:gd name="T32" fmla="*/ 108 w 626"/>
              <a:gd name="T33" fmla="*/ 461 h 658"/>
              <a:gd name="T34" fmla="*/ 74 w 626"/>
              <a:gd name="T35" fmla="*/ 461 h 658"/>
              <a:gd name="T36" fmla="*/ 120 w 626"/>
              <a:gd name="T37" fmla="*/ 489 h 658"/>
              <a:gd name="T38" fmla="*/ 152 w 626"/>
              <a:gd name="T39" fmla="*/ 461 h 658"/>
              <a:gd name="T40" fmla="*/ 190 w 626"/>
              <a:gd name="T41" fmla="*/ 456 h 658"/>
              <a:gd name="T42" fmla="*/ 160 w 626"/>
              <a:gd name="T43" fmla="*/ 484 h 658"/>
              <a:gd name="T44" fmla="*/ 198 w 626"/>
              <a:gd name="T45" fmla="*/ 505 h 658"/>
              <a:gd name="T46" fmla="*/ 164 w 626"/>
              <a:gd name="T47" fmla="*/ 505 h 658"/>
              <a:gd name="T48" fmla="*/ 234 w 626"/>
              <a:gd name="T49" fmla="*/ 456 h 658"/>
              <a:gd name="T50" fmla="*/ 204 w 626"/>
              <a:gd name="T51" fmla="*/ 484 h 658"/>
              <a:gd name="T52" fmla="*/ 243 w 626"/>
              <a:gd name="T53" fmla="*/ 505 h 658"/>
              <a:gd name="T54" fmla="*/ 208 w 626"/>
              <a:gd name="T55" fmla="*/ 505 h 658"/>
              <a:gd name="T56" fmla="*/ 277 w 626"/>
              <a:gd name="T57" fmla="*/ 456 h 658"/>
              <a:gd name="T58" fmla="*/ 248 w 626"/>
              <a:gd name="T59" fmla="*/ 484 h 658"/>
              <a:gd name="T60" fmla="*/ 288 w 626"/>
              <a:gd name="T61" fmla="*/ 505 h 658"/>
              <a:gd name="T62" fmla="*/ 253 w 626"/>
              <a:gd name="T63" fmla="*/ 505 h 658"/>
              <a:gd name="T64" fmla="*/ 297 w 626"/>
              <a:gd name="T65" fmla="*/ 456 h 658"/>
              <a:gd name="T66" fmla="*/ 297 w 626"/>
              <a:gd name="T67" fmla="*/ 489 h 658"/>
              <a:gd name="T68" fmla="*/ 332 w 626"/>
              <a:gd name="T69" fmla="*/ 505 h 658"/>
              <a:gd name="T70" fmla="*/ 297 w 626"/>
              <a:gd name="T71" fmla="*/ 505 h 658"/>
              <a:gd name="T72" fmla="*/ 341 w 626"/>
              <a:gd name="T73" fmla="*/ 456 h 658"/>
              <a:gd name="T74" fmla="*/ 341 w 626"/>
              <a:gd name="T75" fmla="*/ 489 h 658"/>
              <a:gd name="T76" fmla="*/ 377 w 626"/>
              <a:gd name="T77" fmla="*/ 527 h 658"/>
              <a:gd name="T78" fmla="*/ 347 w 626"/>
              <a:gd name="T79" fmla="*/ 499 h 658"/>
              <a:gd name="T80" fmla="*/ 384 w 626"/>
              <a:gd name="T81" fmla="*/ 456 h 658"/>
              <a:gd name="T82" fmla="*/ 386 w 626"/>
              <a:gd name="T83" fmla="*/ 489 h 658"/>
              <a:gd name="T84" fmla="*/ 422 w 626"/>
              <a:gd name="T85" fmla="*/ 527 h 658"/>
              <a:gd name="T86" fmla="*/ 392 w 626"/>
              <a:gd name="T87" fmla="*/ 499 h 658"/>
              <a:gd name="T88" fmla="*/ 424 w 626"/>
              <a:gd name="T89" fmla="*/ 484 h 658"/>
              <a:gd name="T90" fmla="*/ 459 w 626"/>
              <a:gd name="T91" fmla="*/ 484 h 658"/>
              <a:gd name="T92" fmla="*/ 535 w 626"/>
              <a:gd name="T93" fmla="*/ 43 h 658"/>
              <a:gd name="T94" fmla="*/ 84 w 626"/>
              <a:gd name="T95" fmla="*/ 43 h 658"/>
              <a:gd name="T96" fmla="*/ 471 w 626"/>
              <a:gd name="T97" fmla="*/ 456 h 658"/>
              <a:gd name="T98" fmla="*/ 474 w 626"/>
              <a:gd name="T99" fmla="*/ 489 h 658"/>
              <a:gd name="T100" fmla="*/ 513 w 626"/>
              <a:gd name="T101" fmla="*/ 527 h 658"/>
              <a:gd name="T102" fmla="*/ 481 w 626"/>
              <a:gd name="T103" fmla="*/ 499 h 658"/>
              <a:gd name="T104" fmla="*/ 520 w 626"/>
              <a:gd name="T105" fmla="*/ 489 h 658"/>
              <a:gd name="T106" fmla="*/ 546 w 626"/>
              <a:gd name="T107" fmla="*/ 461 h 658"/>
              <a:gd name="T108" fmla="*/ 528 w 626"/>
              <a:gd name="T109" fmla="*/ 533 h 658"/>
              <a:gd name="T110" fmla="*/ 551 w 626"/>
              <a:gd name="T111" fmla="*/ 505 h 658"/>
              <a:gd name="T112" fmla="*/ 584 w 626"/>
              <a:gd name="T113" fmla="*/ 33 h 658"/>
              <a:gd name="T114" fmla="*/ 37 w 626"/>
              <a:gd name="T115" fmla="*/ 402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6" h="658">
                <a:moveTo>
                  <a:pt x="554" y="576"/>
                </a:moveTo>
                <a:lnTo>
                  <a:pt x="554" y="576"/>
                </a:lnTo>
                <a:lnTo>
                  <a:pt x="504" y="576"/>
                </a:lnTo>
                <a:cubicBezTo>
                  <a:pt x="501" y="576"/>
                  <a:pt x="498" y="574"/>
                  <a:pt x="498" y="571"/>
                </a:cubicBezTo>
                <a:lnTo>
                  <a:pt x="496" y="549"/>
                </a:lnTo>
                <a:cubicBezTo>
                  <a:pt x="496" y="545"/>
                  <a:pt x="498" y="543"/>
                  <a:pt x="501" y="543"/>
                </a:cubicBezTo>
                <a:lnTo>
                  <a:pt x="550" y="543"/>
                </a:lnTo>
                <a:cubicBezTo>
                  <a:pt x="553" y="543"/>
                  <a:pt x="556" y="545"/>
                  <a:pt x="556" y="549"/>
                </a:cubicBezTo>
                <a:lnTo>
                  <a:pt x="559" y="571"/>
                </a:lnTo>
                <a:cubicBezTo>
                  <a:pt x="559" y="574"/>
                  <a:pt x="557" y="576"/>
                  <a:pt x="554" y="576"/>
                </a:cubicBezTo>
                <a:close/>
                <a:moveTo>
                  <a:pt x="482" y="576"/>
                </a:moveTo>
                <a:lnTo>
                  <a:pt x="482" y="576"/>
                </a:lnTo>
                <a:lnTo>
                  <a:pt x="453" y="576"/>
                </a:lnTo>
                <a:cubicBezTo>
                  <a:pt x="450" y="576"/>
                  <a:pt x="447" y="574"/>
                  <a:pt x="447" y="571"/>
                </a:cubicBezTo>
                <a:lnTo>
                  <a:pt x="445" y="549"/>
                </a:lnTo>
                <a:cubicBezTo>
                  <a:pt x="445" y="545"/>
                  <a:pt x="447" y="543"/>
                  <a:pt x="450" y="543"/>
                </a:cubicBezTo>
                <a:lnTo>
                  <a:pt x="480" y="543"/>
                </a:lnTo>
                <a:cubicBezTo>
                  <a:pt x="483" y="543"/>
                  <a:pt x="485" y="545"/>
                  <a:pt x="486" y="549"/>
                </a:cubicBezTo>
                <a:lnTo>
                  <a:pt x="488" y="571"/>
                </a:lnTo>
                <a:cubicBezTo>
                  <a:pt x="488" y="574"/>
                  <a:pt x="486" y="576"/>
                  <a:pt x="482" y="576"/>
                </a:cubicBezTo>
                <a:close/>
                <a:moveTo>
                  <a:pt x="432" y="527"/>
                </a:moveTo>
                <a:lnTo>
                  <a:pt x="432" y="527"/>
                </a:lnTo>
                <a:lnTo>
                  <a:pt x="431" y="505"/>
                </a:lnTo>
                <a:cubicBezTo>
                  <a:pt x="431" y="502"/>
                  <a:pt x="433" y="499"/>
                  <a:pt x="436" y="499"/>
                </a:cubicBezTo>
                <a:lnTo>
                  <a:pt x="460" y="499"/>
                </a:lnTo>
                <a:cubicBezTo>
                  <a:pt x="463" y="499"/>
                  <a:pt x="466" y="502"/>
                  <a:pt x="466" y="505"/>
                </a:cubicBezTo>
                <a:lnTo>
                  <a:pt x="468" y="527"/>
                </a:lnTo>
                <a:cubicBezTo>
                  <a:pt x="468" y="530"/>
                  <a:pt x="466" y="533"/>
                  <a:pt x="463" y="533"/>
                </a:cubicBezTo>
                <a:lnTo>
                  <a:pt x="438" y="533"/>
                </a:lnTo>
                <a:cubicBezTo>
                  <a:pt x="435" y="533"/>
                  <a:pt x="433" y="530"/>
                  <a:pt x="432" y="527"/>
                </a:cubicBezTo>
                <a:close/>
                <a:moveTo>
                  <a:pt x="431" y="576"/>
                </a:moveTo>
                <a:lnTo>
                  <a:pt x="431" y="576"/>
                </a:lnTo>
                <a:lnTo>
                  <a:pt x="156" y="576"/>
                </a:lnTo>
                <a:cubicBezTo>
                  <a:pt x="153" y="576"/>
                  <a:pt x="150" y="574"/>
                  <a:pt x="151" y="571"/>
                </a:cubicBezTo>
                <a:lnTo>
                  <a:pt x="152" y="549"/>
                </a:lnTo>
                <a:cubicBezTo>
                  <a:pt x="153" y="545"/>
                  <a:pt x="155" y="543"/>
                  <a:pt x="158" y="543"/>
                </a:cubicBezTo>
                <a:lnTo>
                  <a:pt x="429" y="543"/>
                </a:lnTo>
                <a:cubicBezTo>
                  <a:pt x="432" y="543"/>
                  <a:pt x="435" y="545"/>
                  <a:pt x="435" y="549"/>
                </a:cubicBezTo>
                <a:lnTo>
                  <a:pt x="437" y="571"/>
                </a:lnTo>
                <a:cubicBezTo>
                  <a:pt x="437" y="574"/>
                  <a:pt x="434" y="576"/>
                  <a:pt x="431" y="576"/>
                </a:cubicBezTo>
                <a:close/>
                <a:moveTo>
                  <a:pt x="146" y="533"/>
                </a:moveTo>
                <a:lnTo>
                  <a:pt x="146" y="533"/>
                </a:lnTo>
                <a:lnTo>
                  <a:pt x="122" y="533"/>
                </a:lnTo>
                <a:cubicBezTo>
                  <a:pt x="119" y="533"/>
                  <a:pt x="117" y="530"/>
                  <a:pt x="117" y="527"/>
                </a:cubicBezTo>
                <a:lnTo>
                  <a:pt x="119" y="505"/>
                </a:lnTo>
                <a:cubicBezTo>
                  <a:pt x="119" y="502"/>
                  <a:pt x="122" y="499"/>
                  <a:pt x="125" y="499"/>
                </a:cubicBezTo>
                <a:lnTo>
                  <a:pt x="149" y="499"/>
                </a:lnTo>
                <a:cubicBezTo>
                  <a:pt x="152" y="499"/>
                  <a:pt x="154" y="502"/>
                  <a:pt x="154" y="505"/>
                </a:cubicBezTo>
                <a:lnTo>
                  <a:pt x="152" y="527"/>
                </a:lnTo>
                <a:cubicBezTo>
                  <a:pt x="152" y="530"/>
                  <a:pt x="149" y="533"/>
                  <a:pt x="146" y="533"/>
                </a:cubicBezTo>
                <a:close/>
                <a:moveTo>
                  <a:pt x="140" y="571"/>
                </a:moveTo>
                <a:lnTo>
                  <a:pt x="140" y="571"/>
                </a:lnTo>
                <a:cubicBezTo>
                  <a:pt x="140" y="574"/>
                  <a:pt x="137" y="576"/>
                  <a:pt x="134" y="576"/>
                </a:cubicBezTo>
                <a:lnTo>
                  <a:pt x="105" y="576"/>
                </a:lnTo>
                <a:cubicBezTo>
                  <a:pt x="102" y="576"/>
                  <a:pt x="99" y="574"/>
                  <a:pt x="100" y="571"/>
                </a:cubicBezTo>
                <a:lnTo>
                  <a:pt x="102" y="549"/>
                </a:lnTo>
                <a:cubicBezTo>
                  <a:pt x="102" y="545"/>
                  <a:pt x="105" y="543"/>
                  <a:pt x="108" y="543"/>
                </a:cubicBezTo>
                <a:lnTo>
                  <a:pt x="137" y="543"/>
                </a:lnTo>
                <a:cubicBezTo>
                  <a:pt x="140" y="543"/>
                  <a:pt x="142" y="545"/>
                  <a:pt x="142" y="549"/>
                </a:cubicBezTo>
                <a:lnTo>
                  <a:pt x="140" y="571"/>
                </a:lnTo>
                <a:close/>
                <a:moveTo>
                  <a:pt x="89" y="571"/>
                </a:moveTo>
                <a:lnTo>
                  <a:pt x="89" y="571"/>
                </a:lnTo>
                <a:cubicBezTo>
                  <a:pt x="89" y="574"/>
                  <a:pt x="86" y="576"/>
                  <a:pt x="83" y="576"/>
                </a:cubicBezTo>
                <a:lnTo>
                  <a:pt x="66" y="576"/>
                </a:lnTo>
                <a:cubicBezTo>
                  <a:pt x="63" y="576"/>
                  <a:pt x="61" y="574"/>
                  <a:pt x="62" y="571"/>
                </a:cubicBezTo>
                <a:lnTo>
                  <a:pt x="64" y="549"/>
                </a:lnTo>
                <a:cubicBezTo>
                  <a:pt x="65" y="545"/>
                  <a:pt x="67" y="543"/>
                  <a:pt x="70" y="543"/>
                </a:cubicBezTo>
                <a:lnTo>
                  <a:pt x="87" y="543"/>
                </a:lnTo>
                <a:cubicBezTo>
                  <a:pt x="90" y="543"/>
                  <a:pt x="92" y="545"/>
                  <a:pt x="92" y="549"/>
                </a:cubicBezTo>
                <a:lnTo>
                  <a:pt x="89" y="571"/>
                </a:lnTo>
                <a:close/>
                <a:moveTo>
                  <a:pt x="69" y="505"/>
                </a:moveTo>
                <a:lnTo>
                  <a:pt x="69" y="505"/>
                </a:lnTo>
                <a:cubicBezTo>
                  <a:pt x="70" y="502"/>
                  <a:pt x="72" y="499"/>
                  <a:pt x="75" y="499"/>
                </a:cubicBezTo>
                <a:lnTo>
                  <a:pt x="105" y="499"/>
                </a:lnTo>
                <a:cubicBezTo>
                  <a:pt x="107" y="499"/>
                  <a:pt x="110" y="502"/>
                  <a:pt x="109" y="505"/>
                </a:cubicBezTo>
                <a:lnTo>
                  <a:pt x="107" y="527"/>
                </a:lnTo>
                <a:cubicBezTo>
                  <a:pt x="107" y="530"/>
                  <a:pt x="104" y="533"/>
                  <a:pt x="101" y="533"/>
                </a:cubicBezTo>
                <a:lnTo>
                  <a:pt x="71" y="533"/>
                </a:lnTo>
                <a:cubicBezTo>
                  <a:pt x="69" y="533"/>
                  <a:pt x="66" y="530"/>
                  <a:pt x="67" y="527"/>
                </a:cubicBezTo>
                <a:lnTo>
                  <a:pt x="69" y="505"/>
                </a:lnTo>
                <a:close/>
                <a:moveTo>
                  <a:pt x="74" y="461"/>
                </a:moveTo>
                <a:lnTo>
                  <a:pt x="74" y="461"/>
                </a:lnTo>
                <a:cubicBezTo>
                  <a:pt x="75" y="458"/>
                  <a:pt x="77" y="456"/>
                  <a:pt x="80" y="456"/>
                </a:cubicBezTo>
                <a:lnTo>
                  <a:pt x="103" y="456"/>
                </a:lnTo>
                <a:cubicBezTo>
                  <a:pt x="106" y="456"/>
                  <a:pt x="108" y="458"/>
                  <a:pt x="108" y="461"/>
                </a:cubicBezTo>
                <a:lnTo>
                  <a:pt x="106" y="484"/>
                </a:lnTo>
                <a:cubicBezTo>
                  <a:pt x="105" y="487"/>
                  <a:pt x="103" y="489"/>
                  <a:pt x="100" y="489"/>
                </a:cubicBezTo>
                <a:lnTo>
                  <a:pt x="77" y="489"/>
                </a:lnTo>
                <a:cubicBezTo>
                  <a:pt x="74" y="489"/>
                  <a:pt x="72" y="487"/>
                  <a:pt x="72" y="484"/>
                </a:cubicBezTo>
                <a:lnTo>
                  <a:pt x="74" y="461"/>
                </a:lnTo>
                <a:close/>
                <a:moveTo>
                  <a:pt x="152" y="461"/>
                </a:moveTo>
                <a:lnTo>
                  <a:pt x="152" y="461"/>
                </a:lnTo>
                <a:lnTo>
                  <a:pt x="150" y="484"/>
                </a:lnTo>
                <a:cubicBezTo>
                  <a:pt x="150" y="487"/>
                  <a:pt x="147" y="489"/>
                  <a:pt x="144" y="489"/>
                </a:cubicBezTo>
                <a:lnTo>
                  <a:pt x="120" y="489"/>
                </a:lnTo>
                <a:cubicBezTo>
                  <a:pt x="117" y="489"/>
                  <a:pt x="115" y="487"/>
                  <a:pt x="115" y="484"/>
                </a:cubicBezTo>
                <a:lnTo>
                  <a:pt x="118" y="461"/>
                </a:lnTo>
                <a:cubicBezTo>
                  <a:pt x="118" y="458"/>
                  <a:pt x="121" y="456"/>
                  <a:pt x="123" y="456"/>
                </a:cubicBezTo>
                <a:lnTo>
                  <a:pt x="147" y="456"/>
                </a:lnTo>
                <a:cubicBezTo>
                  <a:pt x="150" y="456"/>
                  <a:pt x="152" y="458"/>
                  <a:pt x="152" y="461"/>
                </a:cubicBezTo>
                <a:close/>
                <a:moveTo>
                  <a:pt x="160" y="484"/>
                </a:moveTo>
                <a:lnTo>
                  <a:pt x="160" y="484"/>
                </a:lnTo>
                <a:lnTo>
                  <a:pt x="161" y="461"/>
                </a:lnTo>
                <a:cubicBezTo>
                  <a:pt x="161" y="458"/>
                  <a:pt x="164" y="456"/>
                  <a:pt x="167" y="456"/>
                </a:cubicBezTo>
                <a:lnTo>
                  <a:pt x="190" y="456"/>
                </a:lnTo>
                <a:cubicBezTo>
                  <a:pt x="193" y="456"/>
                  <a:pt x="195" y="458"/>
                  <a:pt x="195" y="461"/>
                </a:cubicBezTo>
                <a:lnTo>
                  <a:pt x="194" y="484"/>
                </a:lnTo>
                <a:cubicBezTo>
                  <a:pt x="194" y="487"/>
                  <a:pt x="191" y="489"/>
                  <a:pt x="188" y="489"/>
                </a:cubicBezTo>
                <a:lnTo>
                  <a:pt x="165" y="489"/>
                </a:lnTo>
                <a:cubicBezTo>
                  <a:pt x="162" y="489"/>
                  <a:pt x="159" y="487"/>
                  <a:pt x="160" y="484"/>
                </a:cubicBezTo>
                <a:close/>
                <a:moveTo>
                  <a:pt x="164" y="505"/>
                </a:moveTo>
                <a:lnTo>
                  <a:pt x="164" y="505"/>
                </a:lnTo>
                <a:cubicBezTo>
                  <a:pt x="164" y="502"/>
                  <a:pt x="167" y="499"/>
                  <a:pt x="170" y="499"/>
                </a:cubicBezTo>
                <a:lnTo>
                  <a:pt x="193" y="499"/>
                </a:lnTo>
                <a:cubicBezTo>
                  <a:pt x="196" y="499"/>
                  <a:pt x="199" y="502"/>
                  <a:pt x="198" y="505"/>
                </a:cubicBezTo>
                <a:lnTo>
                  <a:pt x="197" y="527"/>
                </a:lnTo>
                <a:cubicBezTo>
                  <a:pt x="197" y="530"/>
                  <a:pt x="194" y="533"/>
                  <a:pt x="191" y="533"/>
                </a:cubicBezTo>
                <a:lnTo>
                  <a:pt x="167" y="533"/>
                </a:lnTo>
                <a:cubicBezTo>
                  <a:pt x="164" y="533"/>
                  <a:pt x="162" y="530"/>
                  <a:pt x="162" y="527"/>
                </a:cubicBezTo>
                <a:lnTo>
                  <a:pt x="164" y="505"/>
                </a:lnTo>
                <a:close/>
                <a:moveTo>
                  <a:pt x="204" y="484"/>
                </a:moveTo>
                <a:lnTo>
                  <a:pt x="204" y="484"/>
                </a:lnTo>
                <a:lnTo>
                  <a:pt x="205" y="461"/>
                </a:lnTo>
                <a:cubicBezTo>
                  <a:pt x="205" y="458"/>
                  <a:pt x="208" y="456"/>
                  <a:pt x="210" y="456"/>
                </a:cubicBezTo>
                <a:lnTo>
                  <a:pt x="234" y="456"/>
                </a:lnTo>
                <a:cubicBezTo>
                  <a:pt x="237" y="456"/>
                  <a:pt x="239" y="458"/>
                  <a:pt x="239" y="461"/>
                </a:cubicBezTo>
                <a:lnTo>
                  <a:pt x="238" y="484"/>
                </a:lnTo>
                <a:cubicBezTo>
                  <a:pt x="238" y="487"/>
                  <a:pt x="235" y="489"/>
                  <a:pt x="232" y="489"/>
                </a:cubicBezTo>
                <a:lnTo>
                  <a:pt x="209" y="489"/>
                </a:lnTo>
                <a:cubicBezTo>
                  <a:pt x="206" y="489"/>
                  <a:pt x="204" y="487"/>
                  <a:pt x="204" y="484"/>
                </a:cubicBezTo>
                <a:close/>
                <a:moveTo>
                  <a:pt x="208" y="505"/>
                </a:moveTo>
                <a:lnTo>
                  <a:pt x="208" y="505"/>
                </a:lnTo>
                <a:cubicBezTo>
                  <a:pt x="208" y="502"/>
                  <a:pt x="211" y="499"/>
                  <a:pt x="214" y="499"/>
                </a:cubicBezTo>
                <a:lnTo>
                  <a:pt x="238" y="499"/>
                </a:lnTo>
                <a:cubicBezTo>
                  <a:pt x="241" y="499"/>
                  <a:pt x="243" y="502"/>
                  <a:pt x="243" y="505"/>
                </a:cubicBezTo>
                <a:lnTo>
                  <a:pt x="242" y="527"/>
                </a:lnTo>
                <a:cubicBezTo>
                  <a:pt x="242" y="530"/>
                  <a:pt x="240" y="533"/>
                  <a:pt x="237" y="533"/>
                </a:cubicBezTo>
                <a:lnTo>
                  <a:pt x="212" y="533"/>
                </a:lnTo>
                <a:cubicBezTo>
                  <a:pt x="209" y="533"/>
                  <a:pt x="207" y="530"/>
                  <a:pt x="207" y="527"/>
                </a:cubicBezTo>
                <a:lnTo>
                  <a:pt x="208" y="505"/>
                </a:lnTo>
                <a:close/>
                <a:moveTo>
                  <a:pt x="248" y="484"/>
                </a:moveTo>
                <a:lnTo>
                  <a:pt x="248" y="484"/>
                </a:lnTo>
                <a:lnTo>
                  <a:pt x="248" y="461"/>
                </a:lnTo>
                <a:cubicBezTo>
                  <a:pt x="249" y="458"/>
                  <a:pt x="251" y="456"/>
                  <a:pt x="254" y="456"/>
                </a:cubicBezTo>
                <a:lnTo>
                  <a:pt x="277" y="456"/>
                </a:lnTo>
                <a:cubicBezTo>
                  <a:pt x="280" y="456"/>
                  <a:pt x="282" y="458"/>
                  <a:pt x="282" y="461"/>
                </a:cubicBezTo>
                <a:lnTo>
                  <a:pt x="282" y="484"/>
                </a:lnTo>
                <a:cubicBezTo>
                  <a:pt x="282" y="487"/>
                  <a:pt x="280" y="489"/>
                  <a:pt x="277" y="489"/>
                </a:cubicBezTo>
                <a:lnTo>
                  <a:pt x="253" y="489"/>
                </a:lnTo>
                <a:cubicBezTo>
                  <a:pt x="250" y="489"/>
                  <a:pt x="248" y="487"/>
                  <a:pt x="248" y="484"/>
                </a:cubicBezTo>
                <a:close/>
                <a:moveTo>
                  <a:pt x="253" y="505"/>
                </a:moveTo>
                <a:lnTo>
                  <a:pt x="253" y="505"/>
                </a:lnTo>
                <a:cubicBezTo>
                  <a:pt x="253" y="502"/>
                  <a:pt x="255" y="499"/>
                  <a:pt x="258" y="499"/>
                </a:cubicBezTo>
                <a:lnTo>
                  <a:pt x="282" y="499"/>
                </a:lnTo>
                <a:cubicBezTo>
                  <a:pt x="285" y="499"/>
                  <a:pt x="288" y="502"/>
                  <a:pt x="288" y="505"/>
                </a:cubicBezTo>
                <a:lnTo>
                  <a:pt x="287" y="527"/>
                </a:lnTo>
                <a:cubicBezTo>
                  <a:pt x="287" y="530"/>
                  <a:pt x="285" y="533"/>
                  <a:pt x="282" y="533"/>
                </a:cubicBezTo>
                <a:lnTo>
                  <a:pt x="258" y="533"/>
                </a:lnTo>
                <a:cubicBezTo>
                  <a:pt x="255" y="533"/>
                  <a:pt x="252" y="530"/>
                  <a:pt x="252" y="527"/>
                </a:cubicBezTo>
                <a:lnTo>
                  <a:pt x="253" y="505"/>
                </a:lnTo>
                <a:close/>
                <a:moveTo>
                  <a:pt x="297" y="489"/>
                </a:moveTo>
                <a:lnTo>
                  <a:pt x="297" y="489"/>
                </a:lnTo>
                <a:cubicBezTo>
                  <a:pt x="294" y="489"/>
                  <a:pt x="292" y="487"/>
                  <a:pt x="292" y="484"/>
                </a:cubicBezTo>
                <a:lnTo>
                  <a:pt x="292" y="461"/>
                </a:lnTo>
                <a:cubicBezTo>
                  <a:pt x="292" y="458"/>
                  <a:pt x="294" y="456"/>
                  <a:pt x="297" y="456"/>
                </a:cubicBezTo>
                <a:lnTo>
                  <a:pt x="321" y="456"/>
                </a:lnTo>
                <a:cubicBezTo>
                  <a:pt x="324" y="456"/>
                  <a:pt x="326" y="458"/>
                  <a:pt x="326" y="461"/>
                </a:cubicBezTo>
                <a:lnTo>
                  <a:pt x="326" y="484"/>
                </a:lnTo>
                <a:cubicBezTo>
                  <a:pt x="326" y="487"/>
                  <a:pt x="324" y="489"/>
                  <a:pt x="321" y="489"/>
                </a:cubicBezTo>
                <a:lnTo>
                  <a:pt x="297" y="489"/>
                </a:lnTo>
                <a:close/>
                <a:moveTo>
                  <a:pt x="297" y="505"/>
                </a:moveTo>
                <a:lnTo>
                  <a:pt x="297" y="505"/>
                </a:lnTo>
                <a:cubicBezTo>
                  <a:pt x="297" y="502"/>
                  <a:pt x="300" y="499"/>
                  <a:pt x="303" y="499"/>
                </a:cubicBezTo>
                <a:lnTo>
                  <a:pt x="327" y="499"/>
                </a:lnTo>
                <a:cubicBezTo>
                  <a:pt x="330" y="499"/>
                  <a:pt x="332" y="502"/>
                  <a:pt x="332" y="505"/>
                </a:cubicBezTo>
                <a:lnTo>
                  <a:pt x="332" y="527"/>
                </a:lnTo>
                <a:cubicBezTo>
                  <a:pt x="332" y="530"/>
                  <a:pt x="330" y="533"/>
                  <a:pt x="327" y="533"/>
                </a:cubicBezTo>
                <a:lnTo>
                  <a:pt x="303" y="533"/>
                </a:lnTo>
                <a:cubicBezTo>
                  <a:pt x="300" y="533"/>
                  <a:pt x="297" y="530"/>
                  <a:pt x="297" y="527"/>
                </a:cubicBezTo>
                <a:lnTo>
                  <a:pt x="297" y="505"/>
                </a:lnTo>
                <a:close/>
                <a:moveTo>
                  <a:pt x="341" y="489"/>
                </a:moveTo>
                <a:lnTo>
                  <a:pt x="341" y="489"/>
                </a:lnTo>
                <a:cubicBezTo>
                  <a:pt x="338" y="489"/>
                  <a:pt x="336" y="487"/>
                  <a:pt x="336" y="484"/>
                </a:cubicBezTo>
                <a:lnTo>
                  <a:pt x="336" y="461"/>
                </a:lnTo>
                <a:cubicBezTo>
                  <a:pt x="336" y="458"/>
                  <a:pt x="338" y="456"/>
                  <a:pt x="341" y="456"/>
                </a:cubicBezTo>
                <a:lnTo>
                  <a:pt x="364" y="456"/>
                </a:lnTo>
                <a:cubicBezTo>
                  <a:pt x="367" y="456"/>
                  <a:pt x="370" y="458"/>
                  <a:pt x="370" y="461"/>
                </a:cubicBezTo>
                <a:lnTo>
                  <a:pt x="370" y="484"/>
                </a:lnTo>
                <a:cubicBezTo>
                  <a:pt x="370" y="487"/>
                  <a:pt x="368" y="489"/>
                  <a:pt x="365" y="489"/>
                </a:cubicBezTo>
                <a:lnTo>
                  <a:pt x="341" y="489"/>
                </a:lnTo>
                <a:close/>
                <a:moveTo>
                  <a:pt x="347" y="499"/>
                </a:moveTo>
                <a:lnTo>
                  <a:pt x="347" y="499"/>
                </a:lnTo>
                <a:lnTo>
                  <a:pt x="371" y="499"/>
                </a:lnTo>
                <a:cubicBezTo>
                  <a:pt x="374" y="499"/>
                  <a:pt x="377" y="502"/>
                  <a:pt x="377" y="505"/>
                </a:cubicBezTo>
                <a:lnTo>
                  <a:pt x="377" y="527"/>
                </a:lnTo>
                <a:cubicBezTo>
                  <a:pt x="378" y="530"/>
                  <a:pt x="375" y="533"/>
                  <a:pt x="372" y="533"/>
                </a:cubicBezTo>
                <a:lnTo>
                  <a:pt x="348" y="533"/>
                </a:lnTo>
                <a:cubicBezTo>
                  <a:pt x="345" y="533"/>
                  <a:pt x="342" y="530"/>
                  <a:pt x="342" y="527"/>
                </a:cubicBezTo>
                <a:lnTo>
                  <a:pt x="342" y="505"/>
                </a:lnTo>
                <a:cubicBezTo>
                  <a:pt x="342" y="502"/>
                  <a:pt x="344" y="499"/>
                  <a:pt x="347" y="499"/>
                </a:cubicBezTo>
                <a:close/>
                <a:moveTo>
                  <a:pt x="386" y="489"/>
                </a:moveTo>
                <a:lnTo>
                  <a:pt x="386" y="489"/>
                </a:lnTo>
                <a:cubicBezTo>
                  <a:pt x="383" y="489"/>
                  <a:pt x="380" y="487"/>
                  <a:pt x="380" y="484"/>
                </a:cubicBezTo>
                <a:lnTo>
                  <a:pt x="379" y="461"/>
                </a:lnTo>
                <a:cubicBezTo>
                  <a:pt x="379" y="458"/>
                  <a:pt x="381" y="456"/>
                  <a:pt x="384" y="456"/>
                </a:cubicBezTo>
                <a:lnTo>
                  <a:pt x="408" y="456"/>
                </a:lnTo>
                <a:cubicBezTo>
                  <a:pt x="411" y="456"/>
                  <a:pt x="413" y="458"/>
                  <a:pt x="413" y="461"/>
                </a:cubicBezTo>
                <a:lnTo>
                  <a:pt x="414" y="484"/>
                </a:lnTo>
                <a:cubicBezTo>
                  <a:pt x="415" y="487"/>
                  <a:pt x="412" y="489"/>
                  <a:pt x="409" y="489"/>
                </a:cubicBezTo>
                <a:lnTo>
                  <a:pt x="386" y="489"/>
                </a:lnTo>
                <a:close/>
                <a:moveTo>
                  <a:pt x="392" y="499"/>
                </a:moveTo>
                <a:lnTo>
                  <a:pt x="392" y="499"/>
                </a:lnTo>
                <a:lnTo>
                  <a:pt x="416" y="499"/>
                </a:lnTo>
                <a:cubicBezTo>
                  <a:pt x="419" y="499"/>
                  <a:pt x="421" y="502"/>
                  <a:pt x="421" y="505"/>
                </a:cubicBezTo>
                <a:lnTo>
                  <a:pt x="422" y="527"/>
                </a:lnTo>
                <a:cubicBezTo>
                  <a:pt x="423" y="530"/>
                  <a:pt x="420" y="533"/>
                  <a:pt x="417" y="533"/>
                </a:cubicBezTo>
                <a:lnTo>
                  <a:pt x="393" y="533"/>
                </a:lnTo>
                <a:cubicBezTo>
                  <a:pt x="390" y="533"/>
                  <a:pt x="388" y="530"/>
                  <a:pt x="387" y="527"/>
                </a:cubicBezTo>
                <a:lnTo>
                  <a:pt x="387" y="505"/>
                </a:lnTo>
                <a:cubicBezTo>
                  <a:pt x="386" y="502"/>
                  <a:pt x="389" y="499"/>
                  <a:pt x="392" y="499"/>
                </a:cubicBezTo>
                <a:close/>
                <a:moveTo>
                  <a:pt x="459" y="484"/>
                </a:moveTo>
                <a:lnTo>
                  <a:pt x="459" y="484"/>
                </a:lnTo>
                <a:cubicBezTo>
                  <a:pt x="459" y="487"/>
                  <a:pt x="457" y="489"/>
                  <a:pt x="454" y="489"/>
                </a:cubicBezTo>
                <a:lnTo>
                  <a:pt x="430" y="489"/>
                </a:lnTo>
                <a:cubicBezTo>
                  <a:pt x="427" y="489"/>
                  <a:pt x="424" y="487"/>
                  <a:pt x="424" y="484"/>
                </a:cubicBezTo>
                <a:lnTo>
                  <a:pt x="423" y="461"/>
                </a:lnTo>
                <a:cubicBezTo>
                  <a:pt x="423" y="458"/>
                  <a:pt x="425" y="456"/>
                  <a:pt x="428" y="456"/>
                </a:cubicBezTo>
                <a:lnTo>
                  <a:pt x="451" y="456"/>
                </a:lnTo>
                <a:cubicBezTo>
                  <a:pt x="454" y="456"/>
                  <a:pt x="457" y="458"/>
                  <a:pt x="457" y="461"/>
                </a:cubicBezTo>
                <a:lnTo>
                  <a:pt x="459" y="484"/>
                </a:lnTo>
                <a:close/>
                <a:moveTo>
                  <a:pt x="84" y="43"/>
                </a:moveTo>
                <a:lnTo>
                  <a:pt x="84" y="43"/>
                </a:lnTo>
                <a:cubicBezTo>
                  <a:pt x="84" y="41"/>
                  <a:pt x="86" y="39"/>
                  <a:pt x="88" y="39"/>
                </a:cubicBezTo>
                <a:lnTo>
                  <a:pt x="530" y="39"/>
                </a:lnTo>
                <a:cubicBezTo>
                  <a:pt x="533" y="39"/>
                  <a:pt x="535" y="41"/>
                  <a:pt x="535" y="43"/>
                </a:cubicBezTo>
                <a:lnTo>
                  <a:pt x="535" y="358"/>
                </a:lnTo>
                <a:cubicBezTo>
                  <a:pt x="535" y="360"/>
                  <a:pt x="533" y="362"/>
                  <a:pt x="530" y="362"/>
                </a:cubicBezTo>
                <a:lnTo>
                  <a:pt x="88" y="362"/>
                </a:lnTo>
                <a:cubicBezTo>
                  <a:pt x="86" y="362"/>
                  <a:pt x="84" y="360"/>
                  <a:pt x="84" y="358"/>
                </a:cubicBezTo>
                <a:lnTo>
                  <a:pt x="84" y="43"/>
                </a:lnTo>
                <a:close/>
                <a:moveTo>
                  <a:pt x="474" y="489"/>
                </a:moveTo>
                <a:lnTo>
                  <a:pt x="474" y="489"/>
                </a:lnTo>
                <a:cubicBezTo>
                  <a:pt x="471" y="489"/>
                  <a:pt x="469" y="487"/>
                  <a:pt x="468" y="484"/>
                </a:cubicBezTo>
                <a:lnTo>
                  <a:pt x="467" y="461"/>
                </a:lnTo>
                <a:cubicBezTo>
                  <a:pt x="466" y="458"/>
                  <a:pt x="468" y="456"/>
                  <a:pt x="471" y="456"/>
                </a:cubicBezTo>
                <a:lnTo>
                  <a:pt x="495" y="456"/>
                </a:lnTo>
                <a:cubicBezTo>
                  <a:pt x="498" y="456"/>
                  <a:pt x="500" y="458"/>
                  <a:pt x="500" y="461"/>
                </a:cubicBezTo>
                <a:lnTo>
                  <a:pt x="503" y="484"/>
                </a:lnTo>
                <a:cubicBezTo>
                  <a:pt x="503" y="487"/>
                  <a:pt x="501" y="489"/>
                  <a:pt x="498" y="489"/>
                </a:cubicBezTo>
                <a:lnTo>
                  <a:pt x="474" y="489"/>
                </a:lnTo>
                <a:close/>
                <a:moveTo>
                  <a:pt x="481" y="499"/>
                </a:moveTo>
                <a:lnTo>
                  <a:pt x="481" y="499"/>
                </a:lnTo>
                <a:lnTo>
                  <a:pt x="505" y="499"/>
                </a:lnTo>
                <a:cubicBezTo>
                  <a:pt x="507" y="499"/>
                  <a:pt x="510" y="502"/>
                  <a:pt x="510" y="505"/>
                </a:cubicBezTo>
                <a:lnTo>
                  <a:pt x="513" y="527"/>
                </a:lnTo>
                <a:cubicBezTo>
                  <a:pt x="513" y="530"/>
                  <a:pt x="511" y="533"/>
                  <a:pt x="508" y="533"/>
                </a:cubicBezTo>
                <a:lnTo>
                  <a:pt x="483" y="533"/>
                </a:lnTo>
                <a:cubicBezTo>
                  <a:pt x="480" y="533"/>
                  <a:pt x="478" y="530"/>
                  <a:pt x="478" y="527"/>
                </a:cubicBezTo>
                <a:lnTo>
                  <a:pt x="476" y="505"/>
                </a:lnTo>
                <a:cubicBezTo>
                  <a:pt x="475" y="502"/>
                  <a:pt x="478" y="499"/>
                  <a:pt x="481" y="499"/>
                </a:cubicBezTo>
                <a:close/>
                <a:moveTo>
                  <a:pt x="546" y="461"/>
                </a:moveTo>
                <a:lnTo>
                  <a:pt x="546" y="461"/>
                </a:lnTo>
                <a:lnTo>
                  <a:pt x="548" y="484"/>
                </a:lnTo>
                <a:cubicBezTo>
                  <a:pt x="549" y="487"/>
                  <a:pt x="547" y="489"/>
                  <a:pt x="544" y="489"/>
                </a:cubicBezTo>
                <a:lnTo>
                  <a:pt x="520" y="489"/>
                </a:lnTo>
                <a:cubicBezTo>
                  <a:pt x="517" y="489"/>
                  <a:pt x="514" y="487"/>
                  <a:pt x="514" y="484"/>
                </a:cubicBezTo>
                <a:lnTo>
                  <a:pt x="512" y="461"/>
                </a:lnTo>
                <a:cubicBezTo>
                  <a:pt x="512" y="458"/>
                  <a:pt x="514" y="456"/>
                  <a:pt x="516" y="456"/>
                </a:cubicBezTo>
                <a:lnTo>
                  <a:pt x="540" y="456"/>
                </a:lnTo>
                <a:cubicBezTo>
                  <a:pt x="543" y="456"/>
                  <a:pt x="545" y="458"/>
                  <a:pt x="546" y="461"/>
                </a:cubicBezTo>
                <a:close/>
                <a:moveTo>
                  <a:pt x="551" y="505"/>
                </a:moveTo>
                <a:lnTo>
                  <a:pt x="551" y="505"/>
                </a:lnTo>
                <a:lnTo>
                  <a:pt x="554" y="527"/>
                </a:lnTo>
                <a:cubicBezTo>
                  <a:pt x="554" y="530"/>
                  <a:pt x="552" y="533"/>
                  <a:pt x="549" y="533"/>
                </a:cubicBezTo>
                <a:lnTo>
                  <a:pt x="528" y="533"/>
                </a:lnTo>
                <a:cubicBezTo>
                  <a:pt x="525" y="533"/>
                  <a:pt x="522" y="530"/>
                  <a:pt x="522" y="527"/>
                </a:cubicBezTo>
                <a:lnTo>
                  <a:pt x="520" y="505"/>
                </a:lnTo>
                <a:cubicBezTo>
                  <a:pt x="520" y="502"/>
                  <a:pt x="522" y="499"/>
                  <a:pt x="525" y="499"/>
                </a:cubicBezTo>
                <a:lnTo>
                  <a:pt x="545" y="499"/>
                </a:lnTo>
                <a:cubicBezTo>
                  <a:pt x="548" y="499"/>
                  <a:pt x="551" y="502"/>
                  <a:pt x="551" y="505"/>
                </a:cubicBezTo>
                <a:close/>
                <a:moveTo>
                  <a:pt x="623" y="625"/>
                </a:moveTo>
                <a:lnTo>
                  <a:pt x="623" y="625"/>
                </a:lnTo>
                <a:lnTo>
                  <a:pt x="584" y="402"/>
                </a:lnTo>
                <a:lnTo>
                  <a:pt x="584" y="402"/>
                </a:lnTo>
                <a:lnTo>
                  <a:pt x="584" y="33"/>
                </a:lnTo>
                <a:cubicBezTo>
                  <a:pt x="584" y="14"/>
                  <a:pt x="569" y="0"/>
                  <a:pt x="551" y="0"/>
                </a:cubicBezTo>
                <a:lnTo>
                  <a:pt x="70" y="0"/>
                </a:lnTo>
                <a:cubicBezTo>
                  <a:pt x="52" y="0"/>
                  <a:pt x="37" y="14"/>
                  <a:pt x="37" y="33"/>
                </a:cubicBezTo>
                <a:lnTo>
                  <a:pt x="37" y="402"/>
                </a:lnTo>
                <a:lnTo>
                  <a:pt x="37" y="402"/>
                </a:lnTo>
                <a:lnTo>
                  <a:pt x="2" y="625"/>
                </a:lnTo>
                <a:cubicBezTo>
                  <a:pt x="0" y="643"/>
                  <a:pt x="13" y="658"/>
                  <a:pt x="34" y="658"/>
                </a:cubicBezTo>
                <a:lnTo>
                  <a:pt x="592" y="658"/>
                </a:lnTo>
                <a:cubicBezTo>
                  <a:pt x="612" y="658"/>
                  <a:pt x="626" y="643"/>
                  <a:pt x="623" y="625"/>
                </a:cubicBezTo>
                <a:close/>
              </a:path>
            </a:pathLst>
          </a:custGeom>
          <a:solidFill>
            <a:srgbClr val="978D8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Freeform 42"/>
          <p:cNvSpPr>
            <a:spLocks noChangeAspect="1" noEditPoints="1"/>
          </p:cNvSpPr>
          <p:nvPr/>
        </p:nvSpPr>
        <p:spPr bwMode="auto">
          <a:xfrm>
            <a:off x="142468" y="3625762"/>
            <a:ext cx="543332" cy="594360"/>
          </a:xfrm>
          <a:custGeom>
            <a:avLst/>
            <a:gdLst>
              <a:gd name="T0" fmla="*/ 95 w 130"/>
              <a:gd name="T1" fmla="*/ 57 h 151"/>
              <a:gd name="T2" fmla="*/ 106 w 130"/>
              <a:gd name="T3" fmla="*/ 5 h 151"/>
              <a:gd name="T4" fmla="*/ 68 w 130"/>
              <a:gd name="T5" fmla="*/ 43 h 151"/>
              <a:gd name="T6" fmla="*/ 32 w 130"/>
              <a:gd name="T7" fmla="*/ 74 h 151"/>
              <a:gd name="T8" fmla="*/ 32 w 130"/>
              <a:gd name="T9" fmla="*/ 130 h 151"/>
              <a:gd name="T10" fmla="*/ 103 w 130"/>
              <a:gd name="T11" fmla="*/ 151 h 151"/>
              <a:gd name="T12" fmla="*/ 130 w 130"/>
              <a:gd name="T13" fmla="*/ 70 h 151"/>
              <a:gd name="T14" fmla="*/ 95 w 130"/>
              <a:gd name="T15" fmla="*/ 57 h 151"/>
              <a:gd name="T16" fmla="*/ 24 w 130"/>
              <a:gd name="T17" fmla="*/ 57 h 151"/>
              <a:gd name="T18" fmla="*/ 0 w 130"/>
              <a:gd name="T19" fmla="*/ 83 h 151"/>
              <a:gd name="T20" fmla="*/ 0 w 130"/>
              <a:gd name="T21" fmla="*/ 122 h 151"/>
              <a:gd name="T22" fmla="*/ 24 w 130"/>
              <a:gd name="T23" fmla="*/ 147 h 151"/>
              <a:gd name="T24" fmla="*/ 16 w 130"/>
              <a:gd name="T25" fmla="*/ 129 h 151"/>
              <a:gd name="T26" fmla="*/ 16 w 130"/>
              <a:gd name="T27" fmla="*/ 77 h 151"/>
              <a:gd name="T28" fmla="*/ 24 w 130"/>
              <a:gd name="T29" fmla="*/ 5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1">
                <a:moveTo>
                  <a:pt x="95" y="57"/>
                </a:moveTo>
                <a:cubicBezTo>
                  <a:pt x="94" y="54"/>
                  <a:pt x="124" y="27"/>
                  <a:pt x="106" y="5"/>
                </a:cubicBezTo>
                <a:cubicBezTo>
                  <a:pt x="102" y="0"/>
                  <a:pt x="88" y="29"/>
                  <a:pt x="68" y="43"/>
                </a:cubicBezTo>
                <a:cubicBezTo>
                  <a:pt x="58" y="50"/>
                  <a:pt x="32" y="66"/>
                  <a:pt x="32" y="74"/>
                </a:cubicBezTo>
                <a:cubicBezTo>
                  <a:pt x="32" y="130"/>
                  <a:pt x="32" y="130"/>
                  <a:pt x="32" y="130"/>
                </a:cubicBezTo>
                <a:cubicBezTo>
                  <a:pt x="32" y="140"/>
                  <a:pt x="72" y="151"/>
                  <a:pt x="103" y="151"/>
                </a:cubicBezTo>
                <a:cubicBezTo>
                  <a:pt x="114" y="151"/>
                  <a:pt x="130" y="82"/>
                  <a:pt x="130" y="70"/>
                </a:cubicBezTo>
                <a:cubicBezTo>
                  <a:pt x="130" y="59"/>
                  <a:pt x="96" y="59"/>
                  <a:pt x="95" y="57"/>
                </a:cubicBezTo>
                <a:close/>
                <a:moveTo>
                  <a:pt x="24" y="57"/>
                </a:moveTo>
                <a:cubicBezTo>
                  <a:pt x="19" y="57"/>
                  <a:pt x="0" y="61"/>
                  <a:pt x="0" y="8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45"/>
                  <a:pt x="19" y="147"/>
                  <a:pt x="24" y="147"/>
                </a:cubicBezTo>
                <a:cubicBezTo>
                  <a:pt x="29" y="147"/>
                  <a:pt x="16" y="142"/>
                  <a:pt x="16" y="129"/>
                </a:cubicBezTo>
                <a:cubicBezTo>
                  <a:pt x="16" y="77"/>
                  <a:pt x="16" y="77"/>
                  <a:pt x="16" y="77"/>
                </a:cubicBezTo>
                <a:cubicBezTo>
                  <a:pt x="16" y="62"/>
                  <a:pt x="29" y="57"/>
                  <a:pt x="24" y="57"/>
                </a:cubicBezTo>
                <a:close/>
              </a:path>
            </a:pathLst>
          </a:custGeom>
          <a:solidFill>
            <a:srgbClr val="978D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64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Freeform 10"/>
          <p:cNvSpPr>
            <a:spLocks noChangeAspect="1" noEditPoints="1"/>
          </p:cNvSpPr>
          <p:nvPr/>
        </p:nvSpPr>
        <p:spPr bwMode="auto">
          <a:xfrm>
            <a:off x="8305800" y="2057400"/>
            <a:ext cx="621065" cy="548346"/>
          </a:xfrm>
          <a:custGeom>
            <a:avLst/>
            <a:gdLst>
              <a:gd name="T0" fmla="*/ 23 w 148"/>
              <a:gd name="T1" fmla="*/ 42 h 131"/>
              <a:gd name="T2" fmla="*/ 43 w 148"/>
              <a:gd name="T3" fmla="*/ 50 h 131"/>
              <a:gd name="T4" fmla="*/ 46 w 148"/>
              <a:gd name="T5" fmla="*/ 49 h 131"/>
              <a:gd name="T6" fmla="*/ 57 w 148"/>
              <a:gd name="T7" fmla="*/ 39 h 131"/>
              <a:gd name="T8" fmla="*/ 57 w 148"/>
              <a:gd name="T9" fmla="*/ 37 h 131"/>
              <a:gd name="T10" fmla="*/ 52 w 148"/>
              <a:gd name="T11" fmla="*/ 30 h 131"/>
              <a:gd name="T12" fmla="*/ 81 w 148"/>
              <a:gd name="T13" fmla="*/ 0 h 131"/>
              <a:gd name="T14" fmla="*/ 59 w 148"/>
              <a:gd name="T15" fmla="*/ 0 h 131"/>
              <a:gd name="T16" fmla="*/ 31 w 148"/>
              <a:gd name="T17" fmla="*/ 14 h 131"/>
              <a:gd name="T18" fmla="*/ 20 w 148"/>
              <a:gd name="T19" fmla="*/ 23 h 131"/>
              <a:gd name="T20" fmla="*/ 16 w 148"/>
              <a:gd name="T21" fmla="*/ 33 h 131"/>
              <a:gd name="T22" fmla="*/ 7 w 148"/>
              <a:gd name="T23" fmla="*/ 36 h 131"/>
              <a:gd name="T24" fmla="*/ 1 w 148"/>
              <a:gd name="T25" fmla="*/ 41 h 131"/>
              <a:gd name="T26" fmla="*/ 1 w 148"/>
              <a:gd name="T27" fmla="*/ 44 h 131"/>
              <a:gd name="T28" fmla="*/ 11 w 148"/>
              <a:gd name="T29" fmla="*/ 55 h 131"/>
              <a:gd name="T30" fmla="*/ 15 w 148"/>
              <a:gd name="T31" fmla="*/ 56 h 131"/>
              <a:gd name="T32" fmla="*/ 20 w 148"/>
              <a:gd name="T33" fmla="*/ 51 h 131"/>
              <a:gd name="T34" fmla="*/ 23 w 148"/>
              <a:gd name="T35" fmla="*/ 42 h 131"/>
              <a:gd name="T36" fmla="*/ 65 w 148"/>
              <a:gd name="T37" fmla="*/ 46 h 131"/>
              <a:gd name="T38" fmla="*/ 62 w 148"/>
              <a:gd name="T39" fmla="*/ 46 h 131"/>
              <a:gd name="T40" fmla="*/ 52 w 148"/>
              <a:gd name="T41" fmla="*/ 55 h 131"/>
              <a:gd name="T42" fmla="*/ 51 w 148"/>
              <a:gd name="T43" fmla="*/ 58 h 131"/>
              <a:gd name="T44" fmla="*/ 113 w 148"/>
              <a:gd name="T45" fmla="*/ 128 h 131"/>
              <a:gd name="T46" fmla="*/ 118 w 148"/>
              <a:gd name="T47" fmla="*/ 128 h 131"/>
              <a:gd name="T48" fmla="*/ 125 w 148"/>
              <a:gd name="T49" fmla="*/ 122 h 131"/>
              <a:gd name="T50" fmla="*/ 126 w 148"/>
              <a:gd name="T51" fmla="*/ 117 h 131"/>
              <a:gd name="T52" fmla="*/ 65 w 148"/>
              <a:gd name="T53" fmla="*/ 46 h 131"/>
              <a:gd name="T54" fmla="*/ 147 w 148"/>
              <a:gd name="T55" fmla="*/ 17 h 131"/>
              <a:gd name="T56" fmla="*/ 143 w 148"/>
              <a:gd name="T57" fmla="*/ 15 h 131"/>
              <a:gd name="T58" fmla="*/ 136 w 148"/>
              <a:gd name="T59" fmla="*/ 26 h 131"/>
              <a:gd name="T60" fmla="*/ 122 w 148"/>
              <a:gd name="T61" fmla="*/ 29 h 131"/>
              <a:gd name="T62" fmla="*/ 118 w 148"/>
              <a:gd name="T63" fmla="*/ 16 h 131"/>
              <a:gd name="T64" fmla="*/ 124 w 148"/>
              <a:gd name="T65" fmla="*/ 5 h 131"/>
              <a:gd name="T66" fmla="*/ 122 w 148"/>
              <a:gd name="T67" fmla="*/ 2 h 131"/>
              <a:gd name="T68" fmla="*/ 101 w 148"/>
              <a:gd name="T69" fmla="*/ 19 h 131"/>
              <a:gd name="T70" fmla="*/ 95 w 148"/>
              <a:gd name="T71" fmla="*/ 44 h 131"/>
              <a:gd name="T72" fmla="*/ 85 w 148"/>
              <a:gd name="T73" fmla="*/ 55 h 131"/>
              <a:gd name="T74" fmla="*/ 95 w 148"/>
              <a:gd name="T75" fmla="*/ 66 h 131"/>
              <a:gd name="T76" fmla="*/ 107 w 148"/>
              <a:gd name="T77" fmla="*/ 55 h 131"/>
              <a:gd name="T78" fmla="*/ 122 w 148"/>
              <a:gd name="T79" fmla="*/ 50 h 131"/>
              <a:gd name="T80" fmla="*/ 144 w 148"/>
              <a:gd name="T81" fmla="*/ 41 h 131"/>
              <a:gd name="T82" fmla="*/ 147 w 148"/>
              <a:gd name="T83" fmla="*/ 17 h 131"/>
              <a:gd name="T84" fmla="*/ 20 w 148"/>
              <a:gd name="T85" fmla="*/ 117 h 131"/>
              <a:gd name="T86" fmla="*/ 20 w 148"/>
              <a:gd name="T87" fmla="*/ 123 h 131"/>
              <a:gd name="T88" fmla="*/ 27 w 148"/>
              <a:gd name="T89" fmla="*/ 130 h 131"/>
              <a:gd name="T90" fmla="*/ 33 w 148"/>
              <a:gd name="T91" fmla="*/ 129 h 131"/>
              <a:gd name="T92" fmla="*/ 69 w 148"/>
              <a:gd name="T93" fmla="*/ 94 h 131"/>
              <a:gd name="T94" fmla="*/ 58 w 148"/>
              <a:gd name="T95" fmla="*/ 81 h 131"/>
              <a:gd name="T96" fmla="*/ 20 w 148"/>
              <a:gd name="T97" fmla="*/ 11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" h="131">
                <a:moveTo>
                  <a:pt x="23" y="42"/>
                </a:moveTo>
                <a:cubicBezTo>
                  <a:pt x="30" y="37"/>
                  <a:pt x="36" y="41"/>
                  <a:pt x="43" y="50"/>
                </a:cubicBezTo>
                <a:cubicBezTo>
                  <a:pt x="44" y="51"/>
                  <a:pt x="45" y="49"/>
                  <a:pt x="46" y="49"/>
                </a:cubicBezTo>
                <a:cubicBezTo>
                  <a:pt x="46" y="48"/>
                  <a:pt x="57" y="39"/>
                  <a:pt x="57" y="39"/>
                </a:cubicBezTo>
                <a:cubicBezTo>
                  <a:pt x="58" y="38"/>
                  <a:pt x="58" y="38"/>
                  <a:pt x="57" y="37"/>
                </a:cubicBezTo>
                <a:cubicBezTo>
                  <a:pt x="57" y="36"/>
                  <a:pt x="54" y="32"/>
                  <a:pt x="52" y="30"/>
                </a:cubicBezTo>
                <a:cubicBezTo>
                  <a:pt x="39" y="12"/>
                  <a:pt x="88" y="0"/>
                  <a:pt x="81" y="0"/>
                </a:cubicBezTo>
                <a:cubicBezTo>
                  <a:pt x="77" y="0"/>
                  <a:pt x="61" y="0"/>
                  <a:pt x="59" y="0"/>
                </a:cubicBezTo>
                <a:cubicBezTo>
                  <a:pt x="49" y="1"/>
                  <a:pt x="37" y="10"/>
                  <a:pt x="31" y="14"/>
                </a:cubicBezTo>
                <a:cubicBezTo>
                  <a:pt x="24" y="20"/>
                  <a:pt x="21" y="23"/>
                  <a:pt x="20" y="23"/>
                </a:cubicBezTo>
                <a:cubicBezTo>
                  <a:pt x="18" y="25"/>
                  <a:pt x="20" y="29"/>
                  <a:pt x="16" y="33"/>
                </a:cubicBezTo>
                <a:cubicBezTo>
                  <a:pt x="12" y="37"/>
                  <a:pt x="9" y="34"/>
                  <a:pt x="7" y="36"/>
                </a:cubicBezTo>
                <a:cubicBezTo>
                  <a:pt x="5" y="37"/>
                  <a:pt x="2" y="40"/>
                  <a:pt x="1" y="41"/>
                </a:cubicBezTo>
                <a:cubicBezTo>
                  <a:pt x="0" y="41"/>
                  <a:pt x="0" y="43"/>
                  <a:pt x="1" y="44"/>
                </a:cubicBezTo>
                <a:cubicBezTo>
                  <a:pt x="1" y="44"/>
                  <a:pt x="10" y="54"/>
                  <a:pt x="11" y="55"/>
                </a:cubicBezTo>
                <a:cubicBezTo>
                  <a:pt x="12" y="56"/>
                  <a:pt x="14" y="57"/>
                  <a:pt x="15" y="56"/>
                </a:cubicBezTo>
                <a:cubicBezTo>
                  <a:pt x="16" y="55"/>
                  <a:pt x="20" y="52"/>
                  <a:pt x="20" y="51"/>
                </a:cubicBezTo>
                <a:cubicBezTo>
                  <a:pt x="21" y="51"/>
                  <a:pt x="20" y="45"/>
                  <a:pt x="23" y="42"/>
                </a:cubicBezTo>
                <a:close/>
                <a:moveTo>
                  <a:pt x="65" y="46"/>
                </a:moveTo>
                <a:cubicBezTo>
                  <a:pt x="64" y="45"/>
                  <a:pt x="63" y="45"/>
                  <a:pt x="62" y="46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6"/>
                  <a:pt x="51" y="57"/>
                  <a:pt x="51" y="5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4" y="129"/>
                  <a:pt x="116" y="130"/>
                  <a:pt x="118" y="128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7" y="121"/>
                  <a:pt x="127" y="118"/>
                  <a:pt x="126" y="117"/>
                </a:cubicBezTo>
                <a:lnTo>
                  <a:pt x="65" y="46"/>
                </a:lnTo>
                <a:close/>
                <a:moveTo>
                  <a:pt x="147" y="17"/>
                </a:moveTo>
                <a:cubicBezTo>
                  <a:pt x="146" y="13"/>
                  <a:pt x="144" y="14"/>
                  <a:pt x="143" y="15"/>
                </a:cubicBezTo>
                <a:cubicBezTo>
                  <a:pt x="142" y="17"/>
                  <a:pt x="138" y="23"/>
                  <a:pt x="136" y="26"/>
                </a:cubicBezTo>
                <a:cubicBezTo>
                  <a:pt x="134" y="29"/>
                  <a:pt x="130" y="35"/>
                  <a:pt x="122" y="29"/>
                </a:cubicBezTo>
                <a:cubicBezTo>
                  <a:pt x="113" y="23"/>
                  <a:pt x="116" y="19"/>
                  <a:pt x="118" y="16"/>
                </a:cubicBezTo>
                <a:cubicBezTo>
                  <a:pt x="119" y="14"/>
                  <a:pt x="124" y="6"/>
                  <a:pt x="124" y="5"/>
                </a:cubicBezTo>
                <a:cubicBezTo>
                  <a:pt x="125" y="4"/>
                  <a:pt x="124" y="1"/>
                  <a:pt x="122" y="2"/>
                </a:cubicBezTo>
                <a:cubicBezTo>
                  <a:pt x="119" y="3"/>
                  <a:pt x="103" y="10"/>
                  <a:pt x="101" y="19"/>
                </a:cubicBezTo>
                <a:cubicBezTo>
                  <a:pt x="99" y="28"/>
                  <a:pt x="103" y="36"/>
                  <a:pt x="95" y="44"/>
                </a:cubicBezTo>
                <a:cubicBezTo>
                  <a:pt x="85" y="55"/>
                  <a:pt x="85" y="55"/>
                  <a:pt x="85" y="55"/>
                </a:cubicBezTo>
                <a:cubicBezTo>
                  <a:pt x="95" y="66"/>
                  <a:pt x="95" y="66"/>
                  <a:pt x="95" y="66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10" y="52"/>
                  <a:pt x="116" y="49"/>
                  <a:pt x="122" y="50"/>
                </a:cubicBezTo>
                <a:cubicBezTo>
                  <a:pt x="134" y="53"/>
                  <a:pt x="140" y="49"/>
                  <a:pt x="144" y="41"/>
                </a:cubicBezTo>
                <a:cubicBezTo>
                  <a:pt x="148" y="34"/>
                  <a:pt x="147" y="20"/>
                  <a:pt x="147" y="17"/>
                </a:cubicBezTo>
                <a:close/>
                <a:moveTo>
                  <a:pt x="20" y="117"/>
                </a:moveTo>
                <a:cubicBezTo>
                  <a:pt x="18" y="119"/>
                  <a:pt x="18" y="121"/>
                  <a:pt x="20" y="123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9" y="131"/>
                  <a:pt x="31" y="131"/>
                  <a:pt x="33" y="129"/>
                </a:cubicBezTo>
                <a:cubicBezTo>
                  <a:pt x="69" y="94"/>
                  <a:pt x="69" y="94"/>
                  <a:pt x="69" y="94"/>
                </a:cubicBezTo>
                <a:cubicBezTo>
                  <a:pt x="58" y="81"/>
                  <a:pt x="58" y="81"/>
                  <a:pt x="58" y="81"/>
                </a:cubicBezTo>
                <a:lnTo>
                  <a:pt x="20" y="117"/>
                </a:lnTo>
                <a:close/>
              </a:path>
            </a:pathLst>
          </a:custGeom>
          <a:solidFill>
            <a:srgbClr val="978D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642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40" y="205810"/>
            <a:ext cx="8597664" cy="407804"/>
          </a:xfrm>
        </p:spPr>
        <p:txBody>
          <a:bodyPr/>
          <a:lstStyle/>
          <a:p>
            <a:r>
              <a:rPr lang="en-US" sz="2500" i="1" dirty="0" smtClean="0"/>
              <a:t>Workday@Yale </a:t>
            </a:r>
            <a:r>
              <a:rPr lang="en-US" sz="2500" dirty="0" smtClean="0"/>
              <a:t>Training Deployment Timeline</a:t>
            </a:r>
            <a:endParaRPr lang="en-US" sz="2500" dirty="0"/>
          </a:p>
        </p:txBody>
      </p:sp>
      <p:sp>
        <p:nvSpPr>
          <p:cNvPr id="2" name="Isosceles Triangle 1"/>
          <p:cNvSpPr/>
          <p:nvPr/>
        </p:nvSpPr>
        <p:spPr bwMode="gray">
          <a:xfrm rot="10800000">
            <a:off x="1374158" y="2133599"/>
            <a:ext cx="6248400" cy="4419600"/>
          </a:xfrm>
          <a:prstGeom prst="triangle">
            <a:avLst/>
          </a:prstGeom>
          <a:solidFill>
            <a:srgbClr val="978D85"/>
          </a:solidFill>
          <a:ln w="12700" cap="rnd" algn="ctr">
            <a:noFill/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07657" y="5867399"/>
            <a:ext cx="3710201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407657" y="5181599"/>
            <a:ext cx="3710201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401685" y="3809999"/>
            <a:ext cx="3716173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01401" y="3124199"/>
            <a:ext cx="3716457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07657" y="2426714"/>
            <a:ext cx="3710201" cy="11685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845807" y="6019799"/>
            <a:ext cx="2776751" cy="2717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Workday@Yale </a:t>
            </a: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Team (~50 users) 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6807" y="5308519"/>
            <a:ext cx="2548151" cy="4511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Service Center &amp;               Other Support Teams (~75 users)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3849" y="4572000"/>
            <a:ext cx="2471951" cy="4511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Generalists &amp;  </a:t>
            </a: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Staff &amp; </a:t>
            </a: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Support </a:t>
            </a: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Roles </a:t>
            </a: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(~450 users)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0958" y="4038600"/>
            <a:ext cx="2305050" cy="4511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Administrators &amp;      Operations Managers (~170 users)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0558" y="3147481"/>
            <a:ext cx="2207242" cy="6305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Managers (Rollout of MSS will be localized; identification of training population will be done with LAs)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0900" y="2577163"/>
            <a:ext cx="1409700" cy="4511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 (All ESS users)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462603" y="2057400"/>
            <a:ext cx="4095749" cy="4495800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498357" y="2057399"/>
            <a:ext cx="0" cy="4468506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rgbClr val="296D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983757" y="5553436"/>
            <a:ext cx="2198143" cy="7775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2015:</a:t>
            </a:r>
          </a:p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Acceptance Testing (UAT)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ft Brace 27"/>
          <p:cNvSpPr/>
          <p:nvPr/>
        </p:nvSpPr>
        <p:spPr bwMode="auto">
          <a:xfrm>
            <a:off x="3991400" y="5553436"/>
            <a:ext cx="381000" cy="900075"/>
          </a:xfrm>
          <a:prstGeom prst="leftBrace">
            <a:avLst/>
          </a:prstGeom>
          <a:noFill/>
          <a:ln w="28575" cap="flat" cmpd="sng" algn="ctr">
            <a:solidFill>
              <a:srgbClr val="003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06000"/>
              </a:lnSpc>
              <a:spcBef>
                <a:spcPct val="50000"/>
              </a:spcBef>
              <a:spcAft>
                <a:spcPct val="0"/>
              </a:spcAft>
              <a:buSzPct val="100000"/>
              <a:buFont typeface="Wingdings 2" pitchFamily="18" charset="2"/>
              <a:buNone/>
            </a:pPr>
            <a:endParaRPr lang="en-US" sz="110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997" y="3924008"/>
            <a:ext cx="2118247" cy="11364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April/May/June 2015:</a:t>
            </a:r>
          </a:p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Workday Training </a:t>
            </a:r>
            <a:r>
              <a:rPr lang="en-US" sz="12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(Workday Navigation, Workday Business Processes, Workday Support Model)</a:t>
            </a:r>
            <a:endParaRPr lang="en-US" sz="12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eft Brace 30"/>
          <p:cNvSpPr/>
          <p:nvPr/>
        </p:nvSpPr>
        <p:spPr bwMode="auto">
          <a:xfrm>
            <a:off x="3979744" y="3546113"/>
            <a:ext cx="381000" cy="1924521"/>
          </a:xfrm>
          <a:prstGeom prst="leftBrace">
            <a:avLst/>
          </a:prstGeom>
          <a:noFill/>
          <a:ln w="28575" cap="flat" cmpd="sng" algn="ctr">
            <a:solidFill>
              <a:srgbClr val="003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06000"/>
              </a:lnSpc>
              <a:spcBef>
                <a:spcPct val="50000"/>
              </a:spcBef>
              <a:spcAft>
                <a:spcPct val="0"/>
              </a:spcAft>
              <a:buSzPct val="100000"/>
              <a:buFont typeface="Wingdings 2" pitchFamily="18" charset="2"/>
              <a:buNone/>
            </a:pPr>
            <a:endParaRPr lang="en-US" sz="1100" smtClean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9801" y="2595734"/>
            <a:ext cx="1788708" cy="11690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June/July 2015:</a:t>
            </a:r>
          </a:p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to Support Self Service </a:t>
            </a:r>
          </a:p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2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 Overview and Navigation)</a:t>
            </a:r>
          </a:p>
        </p:txBody>
      </p:sp>
      <p:sp>
        <p:nvSpPr>
          <p:cNvPr id="38" name="Left Brace 37"/>
          <p:cNvSpPr/>
          <p:nvPr/>
        </p:nvSpPr>
        <p:spPr bwMode="auto">
          <a:xfrm>
            <a:off x="3979744" y="2559340"/>
            <a:ext cx="381000" cy="900075"/>
          </a:xfrm>
          <a:prstGeom prst="leftBrace">
            <a:avLst/>
          </a:prstGeom>
          <a:noFill/>
          <a:ln w="28575" cap="flat" cmpd="sng" algn="ctr">
            <a:solidFill>
              <a:srgbClr val="003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06000"/>
              </a:lnSpc>
              <a:spcBef>
                <a:spcPct val="50000"/>
              </a:spcBef>
              <a:spcAft>
                <a:spcPct val="0"/>
              </a:spcAft>
              <a:buSzPct val="100000"/>
              <a:buFont typeface="Wingdings 2" pitchFamily="18" charset="2"/>
              <a:buNone/>
            </a:pPr>
            <a:endParaRPr lang="en-US" sz="1100" smtClean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5357" y="1734596"/>
            <a:ext cx="2119952" cy="3533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Live</a:t>
            </a: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93197" y="856630"/>
            <a:ext cx="8352346" cy="591170"/>
          </a:xfrm>
          <a:prstGeom prst="rect">
            <a:avLst/>
          </a:prstGeom>
        </p:spPr>
        <p:txBody>
          <a:bodyPr lIns="81922" tIns="40961" rIns="81922" bIns="40961">
            <a:noAutofit/>
          </a:bodyPr>
          <a:lstStyle>
            <a:lvl1pPr marL="382128" indent="-382128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296DC0"/>
              </a:buClr>
              <a:buSzPct val="100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20209" indent="-318440" algn="l" rtl="0" eaLnBrk="1" fontAlgn="base" hangingPunct="1">
              <a:lnSpc>
                <a:spcPct val="106000"/>
              </a:lnSpc>
              <a:spcBef>
                <a:spcPts val="669"/>
              </a:spcBef>
              <a:spcAft>
                <a:spcPct val="0"/>
              </a:spcAft>
              <a:buClr>
                <a:srgbClr val="296DC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713305" indent="-192834" algn="l" rtl="0" eaLnBrk="1" fontAlgn="base" hangingPunct="1">
              <a:lnSpc>
                <a:spcPct val="106000"/>
              </a:lnSpc>
              <a:spcBef>
                <a:spcPts val="669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‒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917107" indent="-191064" algn="l" rtl="0" eaLnBrk="1" fontAlgn="base" hangingPunct="1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»"/>
              <a:defRPr sz="1800" i="1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222809" indent="-263598" algn="l" rtl="0" eaLnBrk="1" fontAlgn="base" hangingPunct="1">
              <a:spcBef>
                <a:spcPts val="24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121163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2630667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140171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649674" indent="-2635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defTabSz="81935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The training deployment timeline is prioritized based on the order in which Yale audiences  should be educated for “Day 1” of go-live in July.  Core users such as HRGs, support desks, Ops Managers, and Lead Administrators will be prepared to support the training for the larger Manager and Employee groups.</a:t>
            </a:r>
          </a:p>
        </p:txBody>
      </p:sp>
    </p:spTree>
    <p:extLst>
      <p:ext uri="{BB962C8B-B14F-4D97-AF65-F5344CB8AC3E}">
        <p14:creationId xmlns:p14="http://schemas.microsoft.com/office/powerpoint/2010/main" val="37538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40" y="233510"/>
            <a:ext cx="8597664" cy="380104"/>
          </a:xfrm>
        </p:spPr>
        <p:txBody>
          <a:bodyPr/>
          <a:lstStyle/>
          <a:p>
            <a:r>
              <a:rPr lang="en-US" sz="2500" i="1" dirty="0" smtClean="0"/>
              <a:t>Workday@Yale </a:t>
            </a:r>
            <a:r>
              <a:rPr lang="en-US" sz="2500" dirty="0" smtClean="0"/>
              <a:t>Employee Self Service Training Materials</a:t>
            </a:r>
            <a:endParaRPr lang="en-US" sz="25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9600" y="1380777"/>
            <a:ext cx="3657600" cy="350865"/>
            <a:chOff x="97676" y="924828"/>
            <a:chExt cx="3417095" cy="350865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gray">
            <a:xfrm>
              <a:off x="97676" y="1116023"/>
              <a:ext cx="3417095" cy="2"/>
            </a:xfrm>
            <a:prstGeom prst="line">
              <a:avLst/>
            </a:prstGeom>
            <a:noFill/>
            <a:ln w="28575" cap="rnd">
              <a:solidFill>
                <a:srgbClr val="316D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1974" tIns="40987" rIns="81974" bIns="40987" anchor="ctr" anchorCtr="1"/>
            <a:lstStyle/>
            <a:p>
              <a:pPr defTabSz="819876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gray">
            <a:xfrm>
              <a:off x="478676" y="924828"/>
              <a:ext cx="2449116" cy="35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547" tIns="0" rIns="64547" bIns="0" anchor="ctr" anchorCtr="1">
              <a:spAutoFit/>
            </a:bodyPr>
            <a:lstStyle/>
            <a:p>
              <a:pPr algn="ctr" defTabSz="819876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Georgia" panose="02040502050405020303" pitchFamily="18" charset="0"/>
                  <a:cs typeface="Calibri" panose="020F0502020204030204" pitchFamily="34" charset="0"/>
                </a:rPr>
                <a:t>Overview of Employee Self Service (ESS) Curriculum</a:t>
              </a:r>
              <a:endParaRPr lang="en-GB" sz="1200" b="1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762000" y="1769045"/>
            <a:ext cx="3505200" cy="16462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247650" lvl="1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Based Training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Workday@Yale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Overview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 for Faculty &amp; Staff</a:t>
            </a:r>
          </a:p>
          <a:p>
            <a:pPr marL="247650" lvl="1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Aids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Started: Using Your Navigation Tools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Started: Using Your Inbox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Modifying Your Personal Information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Your Benefits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Payroll Options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Requesting a Leave of Absence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Accessing Workday via Mobile Devices</a:t>
            </a:r>
          </a:p>
          <a:p>
            <a:pPr marL="703970" lvl="2" indent="-171450">
              <a:spcBef>
                <a:spcPts val="400"/>
              </a:spcBef>
              <a:buClr>
                <a:srgbClr val="296D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Onboarding Checklist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38" y="1715875"/>
            <a:ext cx="1785937" cy="231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58568"/>
            <a:ext cx="1771991" cy="23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76800" y="1452726"/>
            <a:ext cx="3657600" cy="175433"/>
            <a:chOff x="-281163" y="1028308"/>
            <a:chExt cx="2959443" cy="175433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gray">
            <a:xfrm>
              <a:off x="-281163" y="1116023"/>
              <a:ext cx="2959443" cy="2"/>
            </a:xfrm>
            <a:prstGeom prst="line">
              <a:avLst/>
            </a:prstGeom>
            <a:noFill/>
            <a:ln w="28575" cap="rnd">
              <a:solidFill>
                <a:srgbClr val="316D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1974" tIns="40987" rIns="81974" bIns="40987" anchor="ctr" anchorCtr="1"/>
            <a:lstStyle/>
            <a:p>
              <a:pPr defTabSz="819876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gray">
            <a:xfrm>
              <a:off x="474657" y="1028308"/>
              <a:ext cx="1447800" cy="17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547" tIns="0" rIns="64547" bIns="0" anchor="ctr" anchorCtr="1">
              <a:spAutoFit/>
            </a:bodyPr>
            <a:lstStyle/>
            <a:p>
              <a:pPr algn="ctr" defTabSz="819876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Georgia" panose="02040502050405020303" pitchFamily="18" charset="0"/>
                  <a:cs typeface="Calibri" panose="020F0502020204030204" pitchFamily="34" charset="0"/>
                </a:rPr>
                <a:t>Sample Job Aids</a:t>
              </a:r>
              <a:endParaRPr lang="en-GB" sz="1200" b="1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2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7576"/>
            <a:ext cx="8439151" cy="578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Service Groups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006536"/>
            <a:ext cx="7696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tIns="91440" bIns="91440" anchor="ctr">
            <a:noAutofit/>
          </a:bodyPr>
          <a:lstStyle/>
          <a:p>
            <a:pPr algn="ctr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rgbClr val="0067AB"/>
              </a:buClr>
            </a:pP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Each Service Group consists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of </a:t>
            </a:r>
            <a:r>
              <a:rPr lang="en-US" sz="1600" b="1" i="1" dirty="0">
                <a:solidFill>
                  <a:srgbClr val="0067AB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10 Representatives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of the University Community 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from </a:t>
            </a:r>
            <a:r>
              <a:rPr lang="en-US" sz="1600" b="1" i="1" dirty="0">
                <a:solidFill>
                  <a:srgbClr val="0067AB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all levels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of the organization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gray">
          <a:xfrm>
            <a:off x="190502" y="2333065"/>
            <a:ext cx="3603088" cy="4220135"/>
          </a:xfrm>
          <a:prstGeom prst="rect">
            <a:avLst/>
          </a:prstGeom>
          <a:noFill/>
          <a:ln w="12700">
            <a:solidFill>
              <a:srgbClr val="FFFFFF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lIns="91440" tIns="91440" rIns="91440" bIns="91440" spcCol="91440" anchor="ctr" anchorCtr="0"/>
          <a:lstStyle>
            <a:defPPr>
              <a:defRPr lang="en-US"/>
            </a:defPPr>
            <a:lvl1pPr marL="182880" indent="-182880" defTabSz="913937" fontAlgn="base">
              <a:lnSpc>
                <a:spcPct val="106000"/>
              </a:lnSpc>
              <a:buClr>
                <a:srgbClr val="296DC0"/>
              </a:buClr>
              <a:buSzPct val="10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Improve overall satisfaction with services that support our work every day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Champion new processes and define value and service </a:t>
            </a:r>
            <a:r>
              <a:rPr lang="en-US" dirty="0"/>
              <a:t>level </a:t>
            </a:r>
            <a:r>
              <a:rPr lang="en-US" dirty="0" smtClean="0"/>
              <a:t>expectations – from </a:t>
            </a:r>
            <a:r>
              <a:rPr lang="en-US" dirty="0"/>
              <a:t>the user point of view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Identify </a:t>
            </a:r>
            <a:r>
              <a:rPr lang="en-US" dirty="0"/>
              <a:t>the end to end service including </a:t>
            </a:r>
            <a:r>
              <a:rPr lang="en-US" dirty="0" smtClean="0"/>
              <a:t>policy, procedure and the </a:t>
            </a:r>
            <a:r>
              <a:rPr lang="en-US" dirty="0"/>
              <a:t>integration and overlap of processes and </a:t>
            </a:r>
            <a:r>
              <a:rPr lang="en-US" dirty="0" smtClean="0"/>
              <a:t>systems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Serve as key champions of change for business processes and service changes around and within </a:t>
            </a:r>
            <a:r>
              <a:rPr lang="en-US" dirty="0" smtClean="0"/>
              <a:t>Workday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gray">
          <a:xfrm>
            <a:off x="181710" y="1828800"/>
            <a:ext cx="3611880" cy="504265"/>
          </a:xfrm>
          <a:prstGeom prst="rect">
            <a:avLst/>
          </a:prstGeom>
          <a:solidFill>
            <a:srgbClr val="00346A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ctr" defTabSz="41000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DA291C"/>
              </a:buClr>
              <a:buFont typeface="Wingdings" pitchFamily="2" charset="2"/>
              <a:buNone/>
              <a:defRPr sz="1600" b="1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3962400" y="1796143"/>
            <a:ext cx="5562600" cy="5138928"/>
          </a:xfrm>
          <a:prstGeom prst="rect">
            <a:avLst/>
          </a:prstGeom>
          <a:ln/>
        </p:spPr>
        <p:txBody>
          <a:bodyPr lIns="91440" tIns="91440" rIns="91440" bIns="9144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Workforce Management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Accuracy of Unit Financial Statements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00336A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Information Delivery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Faculty Recruitment, Appointments and Promotions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Position &amp; Compensation Management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Student &amp; Temporary Hiring &amp; Life Cycle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Getting Started at Yale (Onboarding)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Purchasing Goods &amp; Services (External &amp; Internal/ISPs)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Gift &amp; Endowment Stewardship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Sponsored Awards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Hiring Staff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Unit Financial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7AB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6A"/>
                </a:solidFill>
                <a:latin typeface="Calibri" panose="020F0502020204030204" pitchFamily="34" charset="0"/>
              </a:rPr>
              <a:t> Arranging Travel, Business &amp; Special Events (Expense Management)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>
              <a:solidFill>
                <a:srgbClr val="0033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4" y="3398292"/>
            <a:ext cx="7772400" cy="1528549"/>
          </a:xfrm>
          <a:solidFill>
            <a:schemeClr val="accent2"/>
          </a:solidFill>
        </p:spPr>
        <p:txBody>
          <a:bodyPr tIns="91440" bIns="91440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Introduction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400" b="0" i="1" dirty="0" smtClean="0">
                <a:solidFill>
                  <a:schemeClr val="bg1"/>
                </a:solidFill>
              </a:rPr>
              <a:t>Workday@Yale Overview &amp; Timeline</a:t>
            </a:r>
            <a:endParaRPr lang="en-US" sz="2000" b="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 bwMode="gray">
          <a:xfrm flipH="1" flipV="1">
            <a:off x="6141716" y="3013320"/>
            <a:ext cx="2692400" cy="731520"/>
          </a:xfrm>
          <a:custGeom>
            <a:avLst/>
            <a:gdLst>
              <a:gd name="connsiteX0" fmla="*/ 2692400 w 2692400"/>
              <a:gd name="connsiteY0" fmla="*/ 0 h 1276350"/>
              <a:gd name="connsiteX1" fmla="*/ 2044700 w 2692400"/>
              <a:gd name="connsiteY1" fmla="*/ 1276350 h 1276350"/>
              <a:gd name="connsiteX2" fmla="*/ 0 w 2692400"/>
              <a:gd name="connsiteY2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2400" h="127635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algn="ctr">
            <a:solidFill>
              <a:srgbClr val="8C8C8C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45486" cy="391517"/>
          </a:xfrm>
        </p:spPr>
        <p:txBody>
          <a:bodyPr/>
          <a:lstStyle/>
          <a:p>
            <a:r>
              <a:rPr lang="en-US" sz="2400" dirty="0" smtClean="0"/>
              <a:t>Extensive Opportunities for Yale Community Engagement…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 bwMode="gray">
          <a:xfrm flipH="1">
            <a:off x="6090539" y="4063200"/>
            <a:ext cx="2692400" cy="731520"/>
          </a:xfrm>
          <a:custGeom>
            <a:avLst/>
            <a:gdLst>
              <a:gd name="connsiteX0" fmla="*/ 2692400 w 2692400"/>
              <a:gd name="connsiteY0" fmla="*/ 0 h 1276350"/>
              <a:gd name="connsiteX1" fmla="*/ 2044700 w 2692400"/>
              <a:gd name="connsiteY1" fmla="*/ 1276350 h 1276350"/>
              <a:gd name="connsiteX2" fmla="*/ 0 w 2692400"/>
              <a:gd name="connsiteY2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2400" h="127635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algn="ctr">
            <a:solidFill>
              <a:srgbClr val="8C8C8C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533400" y="4786240"/>
            <a:ext cx="2692400" cy="731520"/>
          </a:xfrm>
          <a:custGeom>
            <a:avLst/>
            <a:gdLst>
              <a:gd name="connsiteX0" fmla="*/ 2692400 w 2692400"/>
              <a:gd name="connsiteY0" fmla="*/ 0 h 1276350"/>
              <a:gd name="connsiteX1" fmla="*/ 2044700 w 2692400"/>
              <a:gd name="connsiteY1" fmla="*/ 1276350 h 1276350"/>
              <a:gd name="connsiteX2" fmla="*/ 0 w 2692400"/>
              <a:gd name="connsiteY2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2400" h="127635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algn="ctr">
            <a:solidFill>
              <a:srgbClr val="8C8C8C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" y="5268840"/>
            <a:ext cx="20116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 Toolkit</a:t>
            </a:r>
            <a:endParaRPr lang="en-US" sz="14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597604"/>
            <a:ext cx="2057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 the resources available in the </a:t>
            </a:r>
            <a:r>
              <a:rPr lang="en-US" sz="1200" i="1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Workday@Yale </a:t>
            </a:r>
            <a:r>
              <a:rPr lang="en-US" sz="1200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 Toolkit</a:t>
            </a:r>
            <a:r>
              <a:rPr lang="en-US" sz="1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1200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workday.yale.edu/training-resources/communications-toolkit</a:t>
            </a:r>
            <a:r>
              <a:rPr lang="en-US" sz="1200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4836468" y="5405708"/>
            <a:ext cx="2478731" cy="819150"/>
          </a:xfrm>
          <a:custGeom>
            <a:avLst/>
            <a:gdLst>
              <a:gd name="connsiteX0" fmla="*/ 0 w 2241550"/>
              <a:gd name="connsiteY0" fmla="*/ 0 h 819150"/>
              <a:gd name="connsiteX1" fmla="*/ 165100 w 2241550"/>
              <a:gd name="connsiteY1" fmla="*/ 819150 h 819150"/>
              <a:gd name="connsiteX2" fmla="*/ 2241550 w 22415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550" h="819150">
                <a:moveTo>
                  <a:pt x="0" y="0"/>
                </a:moveTo>
                <a:lnTo>
                  <a:pt x="165100" y="819150"/>
                </a:lnTo>
                <a:lnTo>
                  <a:pt x="2241550" y="819150"/>
                </a:lnTo>
              </a:path>
            </a:pathLst>
          </a:custGeom>
          <a:noFill/>
          <a:ln w="9525" algn="ctr">
            <a:solidFill>
              <a:srgbClr val="8C8C8C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011" y="5988437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endParaRPr lang="en-US" sz="14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99551" y="6282776"/>
            <a:ext cx="23883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buClr>
                <a:srgbClr val="296DC0"/>
              </a:buClr>
              <a:tabLst>
                <a:tab pos="4572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the Program Team at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Workday@Yale.edu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gray">
          <a:xfrm flipV="1">
            <a:off x="370840" y="2214490"/>
            <a:ext cx="2692400" cy="731520"/>
          </a:xfrm>
          <a:custGeom>
            <a:avLst/>
            <a:gdLst>
              <a:gd name="connsiteX0" fmla="*/ 2692400 w 2692400"/>
              <a:gd name="connsiteY0" fmla="*/ 0 h 1276350"/>
              <a:gd name="connsiteX1" fmla="*/ 2044700 w 2692400"/>
              <a:gd name="connsiteY1" fmla="*/ 1276350 h 1276350"/>
              <a:gd name="connsiteX2" fmla="*/ 0 w 2692400"/>
              <a:gd name="connsiteY2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2400" h="127635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algn="ctr">
            <a:solidFill>
              <a:srgbClr val="8C8C8C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0006" y="1978109"/>
            <a:ext cx="20116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Newsletter</a:t>
            </a:r>
            <a:endParaRPr lang="en-US" sz="14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004" y="2288110"/>
            <a:ext cx="20116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buClr>
                <a:srgbClr val="296DC0"/>
              </a:buClr>
              <a:tabLst>
                <a:tab pos="4572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 to the </a:t>
            </a: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Workday@Yale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 at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https://messages.yale.edu/Subscribe/List/ITS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71259" y="2767396"/>
            <a:ext cx="20116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kern="0" dirty="0" smtClean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sz="14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800" y="3059040"/>
            <a:ext cx="21336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feedback to 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Team at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workday.yale.edu/workdayyale-commentsfeedback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gray">
          <a:xfrm flipV="1">
            <a:off x="5089010" y="1619250"/>
            <a:ext cx="2988189" cy="819150"/>
          </a:xfrm>
          <a:custGeom>
            <a:avLst/>
            <a:gdLst>
              <a:gd name="connsiteX0" fmla="*/ 0 w 2241550"/>
              <a:gd name="connsiteY0" fmla="*/ 0 h 819150"/>
              <a:gd name="connsiteX1" fmla="*/ 165100 w 2241550"/>
              <a:gd name="connsiteY1" fmla="*/ 819150 h 819150"/>
              <a:gd name="connsiteX2" fmla="*/ 2241550 w 22415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550" h="819150">
                <a:moveTo>
                  <a:pt x="0" y="0"/>
                </a:moveTo>
                <a:lnTo>
                  <a:pt x="165100" y="819150"/>
                </a:lnTo>
                <a:lnTo>
                  <a:pt x="2241550" y="819150"/>
                </a:lnTo>
              </a:path>
            </a:pathLst>
          </a:custGeom>
          <a:noFill/>
          <a:ln w="9525" algn="ctr">
            <a:solidFill>
              <a:srgbClr val="8C8C8C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5613" y="1376570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Groups</a:t>
            </a:r>
            <a:endParaRPr lang="en-US" sz="14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29300" y="1699736"/>
            <a:ext cx="24477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-182880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 or nominate a colleague to be a member of a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Group: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http://volunteer-nominate.yale.edu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71259" y="4521086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  <a:endParaRPr lang="en-US" sz="1400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71258" y="4875001"/>
            <a:ext cx="20679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buClr>
                <a:srgbClr val="296DC0"/>
              </a:buClr>
              <a:tabLst>
                <a:tab pos="4572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 the </a:t>
            </a: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Workday@Yale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 at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http://workday.yale.edu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2310777" y="1763672"/>
            <a:ext cx="4366707" cy="4389120"/>
            <a:chOff x="3130168" y="2173771"/>
            <a:chExt cx="2890388" cy="2905222"/>
          </a:xfrm>
        </p:grpSpPr>
        <p:sp>
          <p:nvSpPr>
            <p:cNvPr id="3" name="Hexagon 2"/>
            <p:cNvSpPr/>
            <p:nvPr/>
          </p:nvSpPr>
          <p:spPr bwMode="gray">
            <a:xfrm>
              <a:off x="4031611" y="3157631"/>
              <a:ext cx="1087502" cy="937501"/>
            </a:xfrm>
            <a:prstGeom prst="hexagon">
              <a:avLst/>
            </a:prstGeom>
            <a:solidFill>
              <a:srgbClr val="296DC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Engagement Mechanisms</a:t>
              </a:r>
            </a:p>
          </p:txBody>
        </p:sp>
        <p:sp>
          <p:nvSpPr>
            <p:cNvPr id="4" name="Hexagon 3"/>
            <p:cNvSpPr/>
            <p:nvPr/>
          </p:nvSpPr>
          <p:spPr bwMode="gray">
            <a:xfrm>
              <a:off x="4031611" y="2173771"/>
              <a:ext cx="1087502" cy="937501"/>
            </a:xfrm>
            <a:prstGeom prst="hexagon">
              <a:avLst/>
            </a:prstGeom>
            <a:solidFill>
              <a:srgbClr val="9A8F85"/>
            </a:solidFill>
            <a:ln w="9525" cap="flat" cmpd="sng" algn="ctr">
              <a:noFill/>
              <a:prstDash val="solid"/>
            </a:ln>
            <a:effectLst/>
          </p:spPr>
          <p:txBody>
            <a:bodyPr lIns="91440" tIns="91440" rIns="91440" bIns="91440" rtlCol="0" anchor="ctr"/>
            <a:lstStyle/>
            <a:p>
              <a:pPr algn="ctr"/>
              <a:endPara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Hexagon 4"/>
            <p:cNvSpPr/>
            <p:nvPr/>
          </p:nvSpPr>
          <p:spPr bwMode="gray">
            <a:xfrm>
              <a:off x="4031611" y="4141492"/>
              <a:ext cx="1087502" cy="937501"/>
            </a:xfrm>
            <a:prstGeom prst="hexagon">
              <a:avLst/>
            </a:prstGeom>
            <a:solidFill>
              <a:srgbClr val="9A8F85"/>
            </a:solidFill>
            <a:ln w="9525" cap="flat" cmpd="sng" algn="ctr">
              <a:noFill/>
              <a:prstDash val="solid"/>
            </a:ln>
            <a:effectLst/>
          </p:spPr>
          <p:txBody>
            <a:bodyPr lIns="91440" tIns="91440" rIns="91440" bIns="91440" rtlCol="0" anchor="ctr"/>
            <a:lstStyle/>
            <a:p>
              <a:pPr algn="ctr"/>
              <a:endPara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Hexagon 5"/>
            <p:cNvSpPr/>
            <p:nvPr/>
          </p:nvSpPr>
          <p:spPr bwMode="gray">
            <a:xfrm>
              <a:off x="4933054" y="3646986"/>
              <a:ext cx="1087502" cy="937501"/>
            </a:xfrm>
            <a:prstGeom prst="hexagon">
              <a:avLst/>
            </a:prstGeom>
            <a:solidFill>
              <a:srgbClr val="9A8F85"/>
            </a:solidFill>
            <a:ln w="9525" cap="flat" cmpd="sng" algn="ctr">
              <a:noFill/>
              <a:prstDash val="solid"/>
            </a:ln>
            <a:effectLst/>
          </p:spPr>
          <p:txBody>
            <a:bodyPr lIns="91440" tIns="91440" rIns="91440" bIns="91440" rtlCol="0" anchor="ctr"/>
            <a:lstStyle/>
            <a:p>
              <a:pPr algn="ctr"/>
              <a:endPara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Hexagon 6"/>
            <p:cNvSpPr/>
            <p:nvPr/>
          </p:nvSpPr>
          <p:spPr bwMode="gray">
            <a:xfrm>
              <a:off x="4933054" y="2668277"/>
              <a:ext cx="1087502" cy="937501"/>
            </a:xfrm>
            <a:prstGeom prst="hexagon">
              <a:avLst/>
            </a:prstGeom>
            <a:solidFill>
              <a:srgbClr val="9A8F85"/>
            </a:solidFill>
            <a:ln w="9525" cap="flat" cmpd="sng" algn="ctr">
              <a:noFill/>
              <a:prstDash val="solid"/>
            </a:ln>
            <a:effectLst/>
          </p:spPr>
          <p:txBody>
            <a:bodyPr lIns="91440" tIns="91440" rIns="91440" bIns="91440" rtlCol="0" anchor="ctr"/>
            <a:lstStyle/>
            <a:p>
              <a:pPr algn="ctr"/>
              <a:endPara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Hexagon 7"/>
            <p:cNvSpPr/>
            <p:nvPr/>
          </p:nvSpPr>
          <p:spPr bwMode="gray">
            <a:xfrm>
              <a:off x="3130168" y="3646986"/>
              <a:ext cx="1087502" cy="937501"/>
            </a:xfrm>
            <a:prstGeom prst="hexagon">
              <a:avLst/>
            </a:prstGeom>
            <a:solidFill>
              <a:srgbClr val="9A8F85"/>
            </a:solidFill>
            <a:ln w="9525" cap="flat" cmpd="sng" algn="ctr">
              <a:noFill/>
              <a:prstDash val="solid"/>
            </a:ln>
            <a:effectLst/>
          </p:spPr>
          <p:txBody>
            <a:bodyPr lIns="91440" tIns="91440" rIns="91440" bIns="91440" rtlCol="0" anchor="ctr"/>
            <a:lstStyle/>
            <a:p>
              <a:pPr algn="ctr"/>
              <a:endPara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Hexagon 8"/>
            <p:cNvSpPr/>
            <p:nvPr/>
          </p:nvSpPr>
          <p:spPr bwMode="gray">
            <a:xfrm>
              <a:off x="3130168" y="2668277"/>
              <a:ext cx="1087502" cy="937501"/>
            </a:xfrm>
            <a:prstGeom prst="hexagon">
              <a:avLst/>
            </a:prstGeom>
            <a:solidFill>
              <a:srgbClr val="9A8F85"/>
            </a:solidFill>
            <a:ln w="9525" cap="flat" cmpd="sng" algn="ctr">
              <a:noFill/>
              <a:prstDash val="solid"/>
            </a:ln>
            <a:effectLst/>
          </p:spPr>
          <p:txBody>
            <a:bodyPr lIns="91440" tIns="91440" rIns="91440" bIns="91440" rtlCol="0" anchor="ctr"/>
            <a:lstStyle/>
            <a:p>
              <a:pPr algn="ctr"/>
              <a:endPara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 63"/>
            <p:cNvSpPr>
              <a:spLocks noChangeAspect="1"/>
            </p:cNvSpPr>
            <p:nvPr/>
          </p:nvSpPr>
          <p:spPr bwMode="auto">
            <a:xfrm>
              <a:off x="4181601" y="2495930"/>
              <a:ext cx="787521" cy="365760"/>
            </a:xfrm>
            <a:custGeom>
              <a:avLst/>
              <a:gdLst>
                <a:gd name="T0" fmla="*/ 211 w 214"/>
                <a:gd name="T1" fmla="*/ 35 h 99"/>
                <a:gd name="T2" fmla="*/ 112 w 214"/>
                <a:gd name="T3" fmla="*/ 1 h 99"/>
                <a:gd name="T4" fmla="*/ 103 w 214"/>
                <a:gd name="T5" fmla="*/ 1 h 99"/>
                <a:gd name="T6" fmla="*/ 2 w 214"/>
                <a:gd name="T7" fmla="*/ 36 h 99"/>
                <a:gd name="T8" fmla="*/ 2 w 214"/>
                <a:gd name="T9" fmla="*/ 39 h 99"/>
                <a:gd name="T10" fmla="*/ 43 w 214"/>
                <a:gd name="T11" fmla="*/ 53 h 99"/>
                <a:gd name="T12" fmla="*/ 43 w 214"/>
                <a:gd name="T13" fmla="*/ 83 h 99"/>
                <a:gd name="T14" fmla="*/ 76 w 214"/>
                <a:gd name="T15" fmla="*/ 83 h 99"/>
                <a:gd name="T16" fmla="*/ 104 w 214"/>
                <a:gd name="T17" fmla="*/ 99 h 99"/>
                <a:gd name="T18" fmla="*/ 107 w 214"/>
                <a:gd name="T19" fmla="*/ 99 h 99"/>
                <a:gd name="T20" fmla="*/ 135 w 214"/>
                <a:gd name="T21" fmla="*/ 83 h 99"/>
                <a:gd name="T22" fmla="*/ 166 w 214"/>
                <a:gd name="T23" fmla="*/ 82 h 99"/>
                <a:gd name="T24" fmla="*/ 166 w 214"/>
                <a:gd name="T25" fmla="*/ 54 h 99"/>
                <a:gd name="T26" fmla="*/ 183 w 214"/>
                <a:gd name="T27" fmla="*/ 48 h 99"/>
                <a:gd name="T28" fmla="*/ 183 w 214"/>
                <a:gd name="T29" fmla="*/ 55 h 99"/>
                <a:gd name="T30" fmla="*/ 180 w 214"/>
                <a:gd name="T31" fmla="*/ 61 h 99"/>
                <a:gd name="T32" fmla="*/ 182 w 214"/>
                <a:gd name="T33" fmla="*/ 65 h 99"/>
                <a:gd name="T34" fmla="*/ 177 w 214"/>
                <a:gd name="T35" fmla="*/ 94 h 99"/>
                <a:gd name="T36" fmla="*/ 194 w 214"/>
                <a:gd name="T37" fmla="*/ 94 h 99"/>
                <a:gd name="T38" fmla="*/ 189 w 214"/>
                <a:gd name="T39" fmla="*/ 65 h 99"/>
                <a:gd name="T40" fmla="*/ 191 w 214"/>
                <a:gd name="T41" fmla="*/ 61 h 99"/>
                <a:gd name="T42" fmla="*/ 188 w 214"/>
                <a:gd name="T43" fmla="*/ 55 h 99"/>
                <a:gd name="T44" fmla="*/ 188 w 214"/>
                <a:gd name="T45" fmla="*/ 47 h 99"/>
                <a:gd name="T46" fmla="*/ 211 w 214"/>
                <a:gd name="T47" fmla="*/ 38 h 99"/>
                <a:gd name="T48" fmla="*/ 211 w 214"/>
                <a:gd name="T49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99">
                  <a:moveTo>
                    <a:pt x="211" y="35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09" y="0"/>
                    <a:pt x="105" y="0"/>
                    <a:pt x="103" y="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7"/>
                    <a:pt x="0" y="38"/>
                    <a:pt x="2" y="39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50" y="80"/>
                    <a:pt x="63" y="79"/>
                    <a:pt x="76" y="83"/>
                  </a:cubicBezTo>
                  <a:cubicBezTo>
                    <a:pt x="89" y="87"/>
                    <a:pt x="100" y="93"/>
                    <a:pt x="104" y="99"/>
                  </a:cubicBezTo>
                  <a:cubicBezTo>
                    <a:pt x="105" y="99"/>
                    <a:pt x="107" y="98"/>
                    <a:pt x="107" y="99"/>
                  </a:cubicBezTo>
                  <a:cubicBezTo>
                    <a:pt x="112" y="93"/>
                    <a:pt x="122" y="87"/>
                    <a:pt x="135" y="83"/>
                  </a:cubicBezTo>
                  <a:cubicBezTo>
                    <a:pt x="147" y="80"/>
                    <a:pt x="158" y="80"/>
                    <a:pt x="166" y="82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1" y="56"/>
                    <a:pt x="180" y="58"/>
                    <a:pt x="180" y="61"/>
                  </a:cubicBezTo>
                  <a:cubicBezTo>
                    <a:pt x="180" y="62"/>
                    <a:pt x="180" y="64"/>
                    <a:pt x="182" y="6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94" y="94"/>
                    <a:pt x="194" y="94"/>
                    <a:pt x="194" y="94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90" y="64"/>
                    <a:pt x="191" y="63"/>
                    <a:pt x="191" y="61"/>
                  </a:cubicBezTo>
                  <a:cubicBezTo>
                    <a:pt x="191" y="58"/>
                    <a:pt x="190" y="56"/>
                    <a:pt x="188" y="55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4" y="38"/>
                    <a:pt x="214" y="36"/>
                    <a:pt x="211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278"/>
            <p:cNvSpPr>
              <a:spLocks noChangeAspect="1" noEditPoints="1"/>
            </p:cNvSpPr>
            <p:nvPr/>
          </p:nvSpPr>
          <p:spPr bwMode="auto">
            <a:xfrm>
              <a:off x="3403635" y="2816987"/>
              <a:ext cx="553092" cy="640080"/>
            </a:xfrm>
            <a:custGeom>
              <a:avLst/>
              <a:gdLst>
                <a:gd name="T0" fmla="*/ 2997 w 5074"/>
                <a:gd name="T1" fmla="*/ 4626 h 5872"/>
                <a:gd name="T2" fmla="*/ 3300 w 5074"/>
                <a:gd name="T3" fmla="*/ 3685 h 5872"/>
                <a:gd name="T4" fmla="*/ 3300 w 5074"/>
                <a:gd name="T5" fmla="*/ 3685 h 5872"/>
                <a:gd name="T6" fmla="*/ 3002 w 5074"/>
                <a:gd name="T7" fmla="*/ 3673 h 5872"/>
                <a:gd name="T8" fmla="*/ 915 w 5074"/>
                <a:gd name="T9" fmla="*/ 2422 h 5872"/>
                <a:gd name="T10" fmla="*/ 915 w 5074"/>
                <a:gd name="T11" fmla="*/ 2719 h 5872"/>
                <a:gd name="T12" fmla="*/ 4766 w 5074"/>
                <a:gd name="T13" fmla="*/ 2803 h 5872"/>
                <a:gd name="T14" fmla="*/ 4085 w 5074"/>
                <a:gd name="T15" fmla="*/ 2384 h 5872"/>
                <a:gd name="T16" fmla="*/ 3638 w 5074"/>
                <a:gd name="T17" fmla="*/ 2874 h 5872"/>
                <a:gd name="T18" fmla="*/ 4677 w 5074"/>
                <a:gd name="T19" fmla="*/ 1810 h 5872"/>
                <a:gd name="T20" fmla="*/ 4834 w 5074"/>
                <a:gd name="T21" fmla="*/ 1861 h 5872"/>
                <a:gd name="T22" fmla="*/ 4992 w 5074"/>
                <a:gd name="T23" fmla="*/ 1979 h 5872"/>
                <a:gd name="T24" fmla="*/ 5065 w 5074"/>
                <a:gd name="T25" fmla="*/ 2123 h 5872"/>
                <a:gd name="T26" fmla="*/ 5065 w 5074"/>
                <a:gd name="T27" fmla="*/ 2283 h 5872"/>
                <a:gd name="T28" fmla="*/ 4852 w 5074"/>
                <a:gd name="T29" fmla="*/ 2666 h 5872"/>
                <a:gd name="T30" fmla="*/ 4337 w 5074"/>
                <a:gd name="T31" fmla="*/ 2349 h 5872"/>
                <a:gd name="T32" fmla="*/ 4355 w 5074"/>
                <a:gd name="T33" fmla="*/ 1975 h 5872"/>
                <a:gd name="T34" fmla="*/ 4471 w 5074"/>
                <a:gd name="T35" fmla="*/ 1859 h 5872"/>
                <a:gd name="T36" fmla="*/ 4624 w 5074"/>
                <a:gd name="T37" fmla="*/ 1810 h 5872"/>
                <a:gd name="T38" fmla="*/ 3011 w 5074"/>
                <a:gd name="T39" fmla="*/ 1093 h 5872"/>
                <a:gd name="T40" fmla="*/ 3054 w 5074"/>
                <a:gd name="T41" fmla="*/ 1288 h 5872"/>
                <a:gd name="T42" fmla="*/ 3172 w 5074"/>
                <a:gd name="T43" fmla="*/ 1443 h 5872"/>
                <a:gd name="T44" fmla="*/ 3342 w 5074"/>
                <a:gd name="T45" fmla="*/ 1537 h 5872"/>
                <a:gd name="T46" fmla="*/ 3860 w 5074"/>
                <a:gd name="T47" fmla="*/ 1557 h 5872"/>
                <a:gd name="T48" fmla="*/ 881 w 5074"/>
                <a:gd name="T49" fmla="*/ 0 h 5872"/>
                <a:gd name="T50" fmla="*/ 4476 w 5074"/>
                <a:gd name="T51" fmla="*/ 1673 h 5872"/>
                <a:gd name="T52" fmla="*/ 4300 w 5074"/>
                <a:gd name="T53" fmla="*/ 1779 h 5872"/>
                <a:gd name="T54" fmla="*/ 4154 w 5074"/>
                <a:gd name="T55" fmla="*/ 1982 h 5872"/>
                <a:gd name="T56" fmla="*/ 3382 w 5074"/>
                <a:gd name="T57" fmla="*/ 1968 h 5872"/>
                <a:gd name="T58" fmla="*/ 3113 w 5074"/>
                <a:gd name="T59" fmla="*/ 1893 h 5872"/>
                <a:gd name="T60" fmla="*/ 2887 w 5074"/>
                <a:gd name="T61" fmla="*/ 1746 h 5872"/>
                <a:gd name="T62" fmla="*/ 2716 w 5074"/>
                <a:gd name="T63" fmla="*/ 1536 h 5872"/>
                <a:gd name="T64" fmla="*/ 2616 w 5074"/>
                <a:gd name="T65" fmla="*/ 1281 h 5872"/>
                <a:gd name="T66" fmla="*/ 2597 w 5074"/>
                <a:gd name="T67" fmla="*/ 416 h 5872"/>
                <a:gd name="T68" fmla="*/ 748 w 5074"/>
                <a:gd name="T69" fmla="*/ 436 h 5872"/>
                <a:gd name="T70" fmla="*/ 577 w 5074"/>
                <a:gd name="T71" fmla="*/ 530 h 5872"/>
                <a:gd name="T72" fmla="*/ 459 w 5074"/>
                <a:gd name="T73" fmla="*/ 685 h 5872"/>
                <a:gd name="T74" fmla="*/ 417 w 5074"/>
                <a:gd name="T75" fmla="*/ 881 h 5872"/>
                <a:gd name="T76" fmla="*/ 436 w 5074"/>
                <a:gd name="T77" fmla="*/ 5125 h 5872"/>
                <a:gd name="T78" fmla="*/ 531 w 5074"/>
                <a:gd name="T79" fmla="*/ 5297 h 5872"/>
                <a:gd name="T80" fmla="*/ 685 w 5074"/>
                <a:gd name="T81" fmla="*/ 5413 h 5872"/>
                <a:gd name="T82" fmla="*/ 881 w 5074"/>
                <a:gd name="T83" fmla="*/ 5457 h 5872"/>
                <a:gd name="T84" fmla="*/ 3821 w 5074"/>
                <a:gd name="T85" fmla="*/ 5438 h 5872"/>
                <a:gd name="T86" fmla="*/ 3992 w 5074"/>
                <a:gd name="T87" fmla="*/ 5342 h 5872"/>
                <a:gd name="T88" fmla="*/ 4109 w 5074"/>
                <a:gd name="T89" fmla="*/ 5187 h 5872"/>
                <a:gd name="T90" fmla="*/ 4154 w 5074"/>
                <a:gd name="T91" fmla="*/ 4991 h 5872"/>
                <a:gd name="T92" fmla="*/ 4569 w 5074"/>
                <a:gd name="T93" fmla="*/ 3468 h 5872"/>
                <a:gd name="T94" fmla="*/ 4547 w 5074"/>
                <a:gd name="T95" fmla="*/ 5180 h 5872"/>
                <a:gd name="T96" fmla="*/ 4448 w 5074"/>
                <a:gd name="T97" fmla="*/ 5436 h 5872"/>
                <a:gd name="T98" fmla="*/ 4277 w 5074"/>
                <a:gd name="T99" fmla="*/ 5644 h 5872"/>
                <a:gd name="T100" fmla="*/ 4051 w 5074"/>
                <a:gd name="T101" fmla="*/ 5794 h 5872"/>
                <a:gd name="T102" fmla="*/ 3784 w 5074"/>
                <a:gd name="T103" fmla="*/ 5867 h 5872"/>
                <a:gd name="T104" fmla="*/ 785 w 5074"/>
                <a:gd name="T105" fmla="*/ 5867 h 5872"/>
                <a:gd name="T106" fmla="*/ 518 w 5074"/>
                <a:gd name="T107" fmla="*/ 5794 h 5872"/>
                <a:gd name="T108" fmla="*/ 292 w 5074"/>
                <a:gd name="T109" fmla="*/ 5644 h 5872"/>
                <a:gd name="T110" fmla="*/ 121 w 5074"/>
                <a:gd name="T111" fmla="*/ 5436 h 5872"/>
                <a:gd name="T112" fmla="*/ 22 w 5074"/>
                <a:gd name="T113" fmla="*/ 5180 h 5872"/>
                <a:gd name="T114" fmla="*/ 0 w 5074"/>
                <a:gd name="T115" fmla="*/ 881 h 5872"/>
                <a:gd name="T116" fmla="*/ 46 w 5074"/>
                <a:gd name="T117" fmla="*/ 603 h 5872"/>
                <a:gd name="T118" fmla="*/ 171 w 5074"/>
                <a:gd name="T119" fmla="*/ 361 h 5872"/>
                <a:gd name="T120" fmla="*/ 361 w 5074"/>
                <a:gd name="T121" fmla="*/ 171 h 5872"/>
                <a:gd name="T122" fmla="*/ 604 w 5074"/>
                <a:gd name="T123" fmla="*/ 46 h 5872"/>
                <a:gd name="T124" fmla="*/ 881 w 5074"/>
                <a:gd name="T125" fmla="*/ 0 h 5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74" h="5872">
                  <a:moveTo>
                    <a:pt x="2088" y="4329"/>
                  </a:moveTo>
                  <a:lnTo>
                    <a:pt x="2999" y="4329"/>
                  </a:lnTo>
                  <a:lnTo>
                    <a:pt x="2997" y="4626"/>
                  </a:lnTo>
                  <a:lnTo>
                    <a:pt x="2088" y="4626"/>
                  </a:lnTo>
                  <a:lnTo>
                    <a:pt x="2088" y="4329"/>
                  </a:lnTo>
                  <a:close/>
                  <a:moveTo>
                    <a:pt x="3300" y="3685"/>
                  </a:moveTo>
                  <a:lnTo>
                    <a:pt x="3980" y="4103"/>
                  </a:lnTo>
                  <a:lnTo>
                    <a:pt x="3200" y="4596"/>
                  </a:lnTo>
                  <a:lnTo>
                    <a:pt x="3300" y="3685"/>
                  </a:lnTo>
                  <a:close/>
                  <a:moveTo>
                    <a:pt x="915" y="3376"/>
                  </a:moveTo>
                  <a:lnTo>
                    <a:pt x="3004" y="3376"/>
                  </a:lnTo>
                  <a:lnTo>
                    <a:pt x="3002" y="3673"/>
                  </a:lnTo>
                  <a:lnTo>
                    <a:pt x="915" y="3673"/>
                  </a:lnTo>
                  <a:lnTo>
                    <a:pt x="915" y="3376"/>
                  </a:lnTo>
                  <a:close/>
                  <a:moveTo>
                    <a:pt x="915" y="2422"/>
                  </a:moveTo>
                  <a:lnTo>
                    <a:pt x="3259" y="2422"/>
                  </a:lnTo>
                  <a:lnTo>
                    <a:pt x="3259" y="2719"/>
                  </a:lnTo>
                  <a:lnTo>
                    <a:pt x="915" y="2719"/>
                  </a:lnTo>
                  <a:lnTo>
                    <a:pt x="915" y="2422"/>
                  </a:lnTo>
                  <a:close/>
                  <a:moveTo>
                    <a:pt x="4085" y="2384"/>
                  </a:moveTo>
                  <a:lnTo>
                    <a:pt x="4766" y="2803"/>
                  </a:lnTo>
                  <a:lnTo>
                    <a:pt x="4076" y="3961"/>
                  </a:lnTo>
                  <a:lnTo>
                    <a:pt x="3394" y="3539"/>
                  </a:lnTo>
                  <a:lnTo>
                    <a:pt x="4085" y="2384"/>
                  </a:lnTo>
                  <a:close/>
                  <a:moveTo>
                    <a:pt x="3819" y="2221"/>
                  </a:moveTo>
                  <a:lnTo>
                    <a:pt x="3971" y="2315"/>
                  </a:lnTo>
                  <a:lnTo>
                    <a:pt x="3638" y="2874"/>
                  </a:lnTo>
                  <a:lnTo>
                    <a:pt x="3488" y="2778"/>
                  </a:lnTo>
                  <a:lnTo>
                    <a:pt x="3819" y="2221"/>
                  </a:lnTo>
                  <a:close/>
                  <a:moveTo>
                    <a:pt x="4677" y="1810"/>
                  </a:moveTo>
                  <a:lnTo>
                    <a:pt x="4731" y="1819"/>
                  </a:lnTo>
                  <a:lnTo>
                    <a:pt x="4784" y="1835"/>
                  </a:lnTo>
                  <a:lnTo>
                    <a:pt x="4834" y="1861"/>
                  </a:lnTo>
                  <a:lnTo>
                    <a:pt x="4908" y="1908"/>
                  </a:lnTo>
                  <a:lnTo>
                    <a:pt x="4955" y="1940"/>
                  </a:lnTo>
                  <a:lnTo>
                    <a:pt x="4992" y="1979"/>
                  </a:lnTo>
                  <a:lnTo>
                    <a:pt x="5024" y="2023"/>
                  </a:lnTo>
                  <a:lnTo>
                    <a:pt x="5049" y="2071"/>
                  </a:lnTo>
                  <a:lnTo>
                    <a:pt x="5065" y="2123"/>
                  </a:lnTo>
                  <a:lnTo>
                    <a:pt x="5074" y="2176"/>
                  </a:lnTo>
                  <a:lnTo>
                    <a:pt x="5074" y="2230"/>
                  </a:lnTo>
                  <a:lnTo>
                    <a:pt x="5065" y="2283"/>
                  </a:lnTo>
                  <a:lnTo>
                    <a:pt x="5049" y="2336"/>
                  </a:lnTo>
                  <a:lnTo>
                    <a:pt x="5022" y="2386"/>
                  </a:lnTo>
                  <a:lnTo>
                    <a:pt x="4852" y="2666"/>
                  </a:lnTo>
                  <a:lnTo>
                    <a:pt x="4485" y="2440"/>
                  </a:lnTo>
                  <a:lnTo>
                    <a:pt x="4453" y="2420"/>
                  </a:lnTo>
                  <a:lnTo>
                    <a:pt x="4337" y="2349"/>
                  </a:lnTo>
                  <a:lnTo>
                    <a:pt x="4307" y="2329"/>
                  </a:lnTo>
                  <a:lnTo>
                    <a:pt x="4182" y="2254"/>
                  </a:lnTo>
                  <a:lnTo>
                    <a:pt x="4355" y="1975"/>
                  </a:lnTo>
                  <a:lnTo>
                    <a:pt x="4387" y="1931"/>
                  </a:lnTo>
                  <a:lnTo>
                    <a:pt x="4428" y="1891"/>
                  </a:lnTo>
                  <a:lnTo>
                    <a:pt x="4471" y="1859"/>
                  </a:lnTo>
                  <a:lnTo>
                    <a:pt x="4519" y="1835"/>
                  </a:lnTo>
                  <a:lnTo>
                    <a:pt x="4570" y="1819"/>
                  </a:lnTo>
                  <a:lnTo>
                    <a:pt x="4624" y="1810"/>
                  </a:lnTo>
                  <a:lnTo>
                    <a:pt x="4677" y="1810"/>
                  </a:lnTo>
                  <a:close/>
                  <a:moveTo>
                    <a:pt x="3011" y="710"/>
                  </a:moveTo>
                  <a:lnTo>
                    <a:pt x="3011" y="1093"/>
                  </a:lnTo>
                  <a:lnTo>
                    <a:pt x="3017" y="1160"/>
                  </a:lnTo>
                  <a:lnTo>
                    <a:pt x="3031" y="1226"/>
                  </a:lnTo>
                  <a:lnTo>
                    <a:pt x="3054" y="1288"/>
                  </a:lnTo>
                  <a:lnTo>
                    <a:pt x="3086" y="1345"/>
                  </a:lnTo>
                  <a:lnTo>
                    <a:pt x="3125" y="1397"/>
                  </a:lnTo>
                  <a:lnTo>
                    <a:pt x="3172" y="1443"/>
                  </a:lnTo>
                  <a:lnTo>
                    <a:pt x="3223" y="1482"/>
                  </a:lnTo>
                  <a:lnTo>
                    <a:pt x="3280" y="1514"/>
                  </a:lnTo>
                  <a:lnTo>
                    <a:pt x="3342" y="1537"/>
                  </a:lnTo>
                  <a:lnTo>
                    <a:pt x="3408" y="1552"/>
                  </a:lnTo>
                  <a:lnTo>
                    <a:pt x="3478" y="1557"/>
                  </a:lnTo>
                  <a:lnTo>
                    <a:pt x="3860" y="1557"/>
                  </a:lnTo>
                  <a:lnTo>
                    <a:pt x="3435" y="1133"/>
                  </a:lnTo>
                  <a:lnTo>
                    <a:pt x="3011" y="710"/>
                  </a:lnTo>
                  <a:close/>
                  <a:moveTo>
                    <a:pt x="881" y="0"/>
                  </a:moveTo>
                  <a:lnTo>
                    <a:pt x="2889" y="0"/>
                  </a:lnTo>
                  <a:lnTo>
                    <a:pt x="4542" y="1653"/>
                  </a:lnTo>
                  <a:lnTo>
                    <a:pt x="4476" y="1673"/>
                  </a:lnTo>
                  <a:lnTo>
                    <a:pt x="4412" y="1699"/>
                  </a:lnTo>
                  <a:lnTo>
                    <a:pt x="4353" y="1735"/>
                  </a:lnTo>
                  <a:lnTo>
                    <a:pt x="4300" y="1779"/>
                  </a:lnTo>
                  <a:lnTo>
                    <a:pt x="4252" y="1829"/>
                  </a:lnTo>
                  <a:lnTo>
                    <a:pt x="4211" y="1888"/>
                  </a:lnTo>
                  <a:lnTo>
                    <a:pt x="4154" y="1982"/>
                  </a:lnTo>
                  <a:lnTo>
                    <a:pt x="4154" y="1973"/>
                  </a:lnTo>
                  <a:lnTo>
                    <a:pt x="3478" y="1973"/>
                  </a:lnTo>
                  <a:lnTo>
                    <a:pt x="3382" y="1968"/>
                  </a:lnTo>
                  <a:lnTo>
                    <a:pt x="3287" y="1952"/>
                  </a:lnTo>
                  <a:lnTo>
                    <a:pt x="3198" y="1927"/>
                  </a:lnTo>
                  <a:lnTo>
                    <a:pt x="3113" y="1893"/>
                  </a:lnTo>
                  <a:lnTo>
                    <a:pt x="3033" y="1852"/>
                  </a:lnTo>
                  <a:lnTo>
                    <a:pt x="2956" y="1803"/>
                  </a:lnTo>
                  <a:lnTo>
                    <a:pt x="2887" y="1746"/>
                  </a:lnTo>
                  <a:lnTo>
                    <a:pt x="2823" y="1682"/>
                  </a:lnTo>
                  <a:lnTo>
                    <a:pt x="2766" y="1612"/>
                  </a:lnTo>
                  <a:lnTo>
                    <a:pt x="2716" y="1536"/>
                  </a:lnTo>
                  <a:lnTo>
                    <a:pt x="2675" y="1456"/>
                  </a:lnTo>
                  <a:lnTo>
                    <a:pt x="2641" y="1370"/>
                  </a:lnTo>
                  <a:lnTo>
                    <a:pt x="2616" y="1281"/>
                  </a:lnTo>
                  <a:lnTo>
                    <a:pt x="2600" y="1187"/>
                  </a:lnTo>
                  <a:lnTo>
                    <a:pt x="2597" y="1093"/>
                  </a:lnTo>
                  <a:lnTo>
                    <a:pt x="2597" y="416"/>
                  </a:lnTo>
                  <a:lnTo>
                    <a:pt x="881" y="416"/>
                  </a:lnTo>
                  <a:lnTo>
                    <a:pt x="814" y="420"/>
                  </a:lnTo>
                  <a:lnTo>
                    <a:pt x="748" y="436"/>
                  </a:lnTo>
                  <a:lnTo>
                    <a:pt x="685" y="459"/>
                  </a:lnTo>
                  <a:lnTo>
                    <a:pt x="628" y="491"/>
                  </a:lnTo>
                  <a:lnTo>
                    <a:pt x="577" y="530"/>
                  </a:lnTo>
                  <a:lnTo>
                    <a:pt x="531" y="577"/>
                  </a:lnTo>
                  <a:lnTo>
                    <a:pt x="491" y="628"/>
                  </a:lnTo>
                  <a:lnTo>
                    <a:pt x="459" y="685"/>
                  </a:lnTo>
                  <a:lnTo>
                    <a:pt x="436" y="747"/>
                  </a:lnTo>
                  <a:lnTo>
                    <a:pt x="420" y="813"/>
                  </a:lnTo>
                  <a:lnTo>
                    <a:pt x="417" y="881"/>
                  </a:lnTo>
                  <a:lnTo>
                    <a:pt x="417" y="4991"/>
                  </a:lnTo>
                  <a:lnTo>
                    <a:pt x="420" y="5061"/>
                  </a:lnTo>
                  <a:lnTo>
                    <a:pt x="436" y="5125"/>
                  </a:lnTo>
                  <a:lnTo>
                    <a:pt x="459" y="5187"/>
                  </a:lnTo>
                  <a:lnTo>
                    <a:pt x="491" y="5244"/>
                  </a:lnTo>
                  <a:lnTo>
                    <a:pt x="531" y="5297"/>
                  </a:lnTo>
                  <a:lnTo>
                    <a:pt x="577" y="5342"/>
                  </a:lnTo>
                  <a:lnTo>
                    <a:pt x="628" y="5381"/>
                  </a:lnTo>
                  <a:lnTo>
                    <a:pt x="685" y="5413"/>
                  </a:lnTo>
                  <a:lnTo>
                    <a:pt x="748" y="5438"/>
                  </a:lnTo>
                  <a:lnTo>
                    <a:pt x="814" y="5452"/>
                  </a:lnTo>
                  <a:lnTo>
                    <a:pt x="881" y="5457"/>
                  </a:lnTo>
                  <a:lnTo>
                    <a:pt x="3688" y="5457"/>
                  </a:lnTo>
                  <a:lnTo>
                    <a:pt x="3755" y="5452"/>
                  </a:lnTo>
                  <a:lnTo>
                    <a:pt x="3821" y="5438"/>
                  </a:lnTo>
                  <a:lnTo>
                    <a:pt x="3883" y="5413"/>
                  </a:lnTo>
                  <a:lnTo>
                    <a:pt x="3940" y="5381"/>
                  </a:lnTo>
                  <a:lnTo>
                    <a:pt x="3992" y="5342"/>
                  </a:lnTo>
                  <a:lnTo>
                    <a:pt x="4038" y="5297"/>
                  </a:lnTo>
                  <a:lnTo>
                    <a:pt x="4077" y="5244"/>
                  </a:lnTo>
                  <a:lnTo>
                    <a:pt x="4109" y="5187"/>
                  </a:lnTo>
                  <a:lnTo>
                    <a:pt x="4133" y="5125"/>
                  </a:lnTo>
                  <a:lnTo>
                    <a:pt x="4149" y="5061"/>
                  </a:lnTo>
                  <a:lnTo>
                    <a:pt x="4154" y="4991"/>
                  </a:lnTo>
                  <a:lnTo>
                    <a:pt x="4154" y="4158"/>
                  </a:lnTo>
                  <a:lnTo>
                    <a:pt x="4163" y="4153"/>
                  </a:lnTo>
                  <a:lnTo>
                    <a:pt x="4569" y="3468"/>
                  </a:lnTo>
                  <a:lnTo>
                    <a:pt x="4569" y="4991"/>
                  </a:lnTo>
                  <a:lnTo>
                    <a:pt x="4563" y="5087"/>
                  </a:lnTo>
                  <a:lnTo>
                    <a:pt x="4547" y="5180"/>
                  </a:lnTo>
                  <a:lnTo>
                    <a:pt x="4524" y="5269"/>
                  </a:lnTo>
                  <a:lnTo>
                    <a:pt x="4490" y="5354"/>
                  </a:lnTo>
                  <a:lnTo>
                    <a:pt x="4448" y="5436"/>
                  </a:lnTo>
                  <a:lnTo>
                    <a:pt x="4398" y="5511"/>
                  </a:lnTo>
                  <a:lnTo>
                    <a:pt x="4341" y="5580"/>
                  </a:lnTo>
                  <a:lnTo>
                    <a:pt x="4277" y="5644"/>
                  </a:lnTo>
                  <a:lnTo>
                    <a:pt x="4207" y="5701"/>
                  </a:lnTo>
                  <a:lnTo>
                    <a:pt x="4131" y="5751"/>
                  </a:lnTo>
                  <a:lnTo>
                    <a:pt x="4051" y="5794"/>
                  </a:lnTo>
                  <a:lnTo>
                    <a:pt x="3965" y="5828"/>
                  </a:lnTo>
                  <a:lnTo>
                    <a:pt x="3876" y="5852"/>
                  </a:lnTo>
                  <a:lnTo>
                    <a:pt x="3784" y="5867"/>
                  </a:lnTo>
                  <a:lnTo>
                    <a:pt x="3688" y="5872"/>
                  </a:lnTo>
                  <a:lnTo>
                    <a:pt x="881" y="5872"/>
                  </a:lnTo>
                  <a:lnTo>
                    <a:pt x="785" y="5867"/>
                  </a:lnTo>
                  <a:lnTo>
                    <a:pt x="693" y="5852"/>
                  </a:lnTo>
                  <a:lnTo>
                    <a:pt x="604" y="5828"/>
                  </a:lnTo>
                  <a:lnTo>
                    <a:pt x="518" y="5794"/>
                  </a:lnTo>
                  <a:lnTo>
                    <a:pt x="438" y="5751"/>
                  </a:lnTo>
                  <a:lnTo>
                    <a:pt x="361" y="5701"/>
                  </a:lnTo>
                  <a:lnTo>
                    <a:pt x="292" y="5644"/>
                  </a:lnTo>
                  <a:lnTo>
                    <a:pt x="228" y="5580"/>
                  </a:lnTo>
                  <a:lnTo>
                    <a:pt x="171" y="5511"/>
                  </a:lnTo>
                  <a:lnTo>
                    <a:pt x="121" y="5436"/>
                  </a:lnTo>
                  <a:lnTo>
                    <a:pt x="79" y="5354"/>
                  </a:lnTo>
                  <a:lnTo>
                    <a:pt x="46" y="5269"/>
                  </a:lnTo>
                  <a:lnTo>
                    <a:pt x="22" y="5180"/>
                  </a:lnTo>
                  <a:lnTo>
                    <a:pt x="6" y="5087"/>
                  </a:lnTo>
                  <a:lnTo>
                    <a:pt x="0" y="4991"/>
                  </a:lnTo>
                  <a:lnTo>
                    <a:pt x="0" y="881"/>
                  </a:lnTo>
                  <a:lnTo>
                    <a:pt x="6" y="785"/>
                  </a:lnTo>
                  <a:lnTo>
                    <a:pt x="22" y="692"/>
                  </a:lnTo>
                  <a:lnTo>
                    <a:pt x="46" y="603"/>
                  </a:lnTo>
                  <a:lnTo>
                    <a:pt x="79" y="518"/>
                  </a:lnTo>
                  <a:lnTo>
                    <a:pt x="121" y="438"/>
                  </a:lnTo>
                  <a:lnTo>
                    <a:pt x="171" y="361"/>
                  </a:lnTo>
                  <a:lnTo>
                    <a:pt x="228" y="292"/>
                  </a:lnTo>
                  <a:lnTo>
                    <a:pt x="292" y="228"/>
                  </a:lnTo>
                  <a:lnTo>
                    <a:pt x="361" y="171"/>
                  </a:lnTo>
                  <a:lnTo>
                    <a:pt x="438" y="121"/>
                  </a:lnTo>
                  <a:lnTo>
                    <a:pt x="518" y="78"/>
                  </a:lnTo>
                  <a:lnTo>
                    <a:pt x="604" y="46"/>
                  </a:lnTo>
                  <a:lnTo>
                    <a:pt x="693" y="21"/>
                  </a:lnTo>
                  <a:lnTo>
                    <a:pt x="785" y="5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33"/>
            <p:cNvSpPr>
              <a:spLocks noChangeAspect="1" noEditPoints="1"/>
            </p:cNvSpPr>
            <p:nvPr/>
          </p:nvSpPr>
          <p:spPr bwMode="auto">
            <a:xfrm>
              <a:off x="5157278" y="3813802"/>
              <a:ext cx="620927" cy="640080"/>
            </a:xfrm>
            <a:custGeom>
              <a:avLst/>
              <a:gdLst>
                <a:gd name="T0" fmla="*/ 496 w 626"/>
                <a:gd name="T1" fmla="*/ 549 h 658"/>
                <a:gd name="T2" fmla="*/ 554 w 626"/>
                <a:gd name="T3" fmla="*/ 576 h 658"/>
                <a:gd name="T4" fmla="*/ 445 w 626"/>
                <a:gd name="T5" fmla="*/ 549 h 658"/>
                <a:gd name="T6" fmla="*/ 482 w 626"/>
                <a:gd name="T7" fmla="*/ 576 h 658"/>
                <a:gd name="T8" fmla="*/ 460 w 626"/>
                <a:gd name="T9" fmla="*/ 499 h 658"/>
                <a:gd name="T10" fmla="*/ 432 w 626"/>
                <a:gd name="T11" fmla="*/ 527 h 658"/>
                <a:gd name="T12" fmla="*/ 152 w 626"/>
                <a:gd name="T13" fmla="*/ 549 h 658"/>
                <a:gd name="T14" fmla="*/ 431 w 626"/>
                <a:gd name="T15" fmla="*/ 576 h 658"/>
                <a:gd name="T16" fmla="*/ 119 w 626"/>
                <a:gd name="T17" fmla="*/ 505 h 658"/>
                <a:gd name="T18" fmla="*/ 146 w 626"/>
                <a:gd name="T19" fmla="*/ 533 h 658"/>
                <a:gd name="T20" fmla="*/ 100 w 626"/>
                <a:gd name="T21" fmla="*/ 571 h 658"/>
                <a:gd name="T22" fmla="*/ 140 w 626"/>
                <a:gd name="T23" fmla="*/ 571 h 658"/>
                <a:gd name="T24" fmla="*/ 62 w 626"/>
                <a:gd name="T25" fmla="*/ 571 h 658"/>
                <a:gd name="T26" fmla="*/ 89 w 626"/>
                <a:gd name="T27" fmla="*/ 571 h 658"/>
                <a:gd name="T28" fmla="*/ 109 w 626"/>
                <a:gd name="T29" fmla="*/ 505 h 658"/>
                <a:gd name="T30" fmla="*/ 69 w 626"/>
                <a:gd name="T31" fmla="*/ 505 h 658"/>
                <a:gd name="T32" fmla="*/ 108 w 626"/>
                <a:gd name="T33" fmla="*/ 461 h 658"/>
                <a:gd name="T34" fmla="*/ 74 w 626"/>
                <a:gd name="T35" fmla="*/ 461 h 658"/>
                <a:gd name="T36" fmla="*/ 120 w 626"/>
                <a:gd name="T37" fmla="*/ 489 h 658"/>
                <a:gd name="T38" fmla="*/ 152 w 626"/>
                <a:gd name="T39" fmla="*/ 461 h 658"/>
                <a:gd name="T40" fmla="*/ 190 w 626"/>
                <a:gd name="T41" fmla="*/ 456 h 658"/>
                <a:gd name="T42" fmla="*/ 160 w 626"/>
                <a:gd name="T43" fmla="*/ 484 h 658"/>
                <a:gd name="T44" fmla="*/ 198 w 626"/>
                <a:gd name="T45" fmla="*/ 505 h 658"/>
                <a:gd name="T46" fmla="*/ 164 w 626"/>
                <a:gd name="T47" fmla="*/ 505 h 658"/>
                <a:gd name="T48" fmla="*/ 234 w 626"/>
                <a:gd name="T49" fmla="*/ 456 h 658"/>
                <a:gd name="T50" fmla="*/ 204 w 626"/>
                <a:gd name="T51" fmla="*/ 484 h 658"/>
                <a:gd name="T52" fmla="*/ 243 w 626"/>
                <a:gd name="T53" fmla="*/ 505 h 658"/>
                <a:gd name="T54" fmla="*/ 208 w 626"/>
                <a:gd name="T55" fmla="*/ 505 h 658"/>
                <a:gd name="T56" fmla="*/ 277 w 626"/>
                <a:gd name="T57" fmla="*/ 456 h 658"/>
                <a:gd name="T58" fmla="*/ 248 w 626"/>
                <a:gd name="T59" fmla="*/ 484 h 658"/>
                <a:gd name="T60" fmla="*/ 288 w 626"/>
                <a:gd name="T61" fmla="*/ 505 h 658"/>
                <a:gd name="T62" fmla="*/ 253 w 626"/>
                <a:gd name="T63" fmla="*/ 505 h 658"/>
                <a:gd name="T64" fmla="*/ 297 w 626"/>
                <a:gd name="T65" fmla="*/ 456 h 658"/>
                <a:gd name="T66" fmla="*/ 297 w 626"/>
                <a:gd name="T67" fmla="*/ 489 h 658"/>
                <a:gd name="T68" fmla="*/ 332 w 626"/>
                <a:gd name="T69" fmla="*/ 505 h 658"/>
                <a:gd name="T70" fmla="*/ 297 w 626"/>
                <a:gd name="T71" fmla="*/ 505 h 658"/>
                <a:gd name="T72" fmla="*/ 341 w 626"/>
                <a:gd name="T73" fmla="*/ 456 h 658"/>
                <a:gd name="T74" fmla="*/ 341 w 626"/>
                <a:gd name="T75" fmla="*/ 489 h 658"/>
                <a:gd name="T76" fmla="*/ 377 w 626"/>
                <a:gd name="T77" fmla="*/ 527 h 658"/>
                <a:gd name="T78" fmla="*/ 347 w 626"/>
                <a:gd name="T79" fmla="*/ 499 h 658"/>
                <a:gd name="T80" fmla="*/ 384 w 626"/>
                <a:gd name="T81" fmla="*/ 456 h 658"/>
                <a:gd name="T82" fmla="*/ 386 w 626"/>
                <a:gd name="T83" fmla="*/ 489 h 658"/>
                <a:gd name="T84" fmla="*/ 422 w 626"/>
                <a:gd name="T85" fmla="*/ 527 h 658"/>
                <a:gd name="T86" fmla="*/ 392 w 626"/>
                <a:gd name="T87" fmla="*/ 499 h 658"/>
                <a:gd name="T88" fmla="*/ 424 w 626"/>
                <a:gd name="T89" fmla="*/ 484 h 658"/>
                <a:gd name="T90" fmla="*/ 459 w 626"/>
                <a:gd name="T91" fmla="*/ 484 h 658"/>
                <a:gd name="T92" fmla="*/ 535 w 626"/>
                <a:gd name="T93" fmla="*/ 43 h 658"/>
                <a:gd name="T94" fmla="*/ 84 w 626"/>
                <a:gd name="T95" fmla="*/ 43 h 658"/>
                <a:gd name="T96" fmla="*/ 471 w 626"/>
                <a:gd name="T97" fmla="*/ 456 h 658"/>
                <a:gd name="T98" fmla="*/ 474 w 626"/>
                <a:gd name="T99" fmla="*/ 489 h 658"/>
                <a:gd name="T100" fmla="*/ 513 w 626"/>
                <a:gd name="T101" fmla="*/ 527 h 658"/>
                <a:gd name="T102" fmla="*/ 481 w 626"/>
                <a:gd name="T103" fmla="*/ 499 h 658"/>
                <a:gd name="T104" fmla="*/ 520 w 626"/>
                <a:gd name="T105" fmla="*/ 489 h 658"/>
                <a:gd name="T106" fmla="*/ 546 w 626"/>
                <a:gd name="T107" fmla="*/ 461 h 658"/>
                <a:gd name="T108" fmla="*/ 528 w 626"/>
                <a:gd name="T109" fmla="*/ 533 h 658"/>
                <a:gd name="T110" fmla="*/ 551 w 626"/>
                <a:gd name="T111" fmla="*/ 505 h 658"/>
                <a:gd name="T112" fmla="*/ 584 w 626"/>
                <a:gd name="T113" fmla="*/ 33 h 658"/>
                <a:gd name="T114" fmla="*/ 37 w 626"/>
                <a:gd name="T115" fmla="*/ 40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6" h="658">
                  <a:moveTo>
                    <a:pt x="554" y="576"/>
                  </a:moveTo>
                  <a:lnTo>
                    <a:pt x="554" y="576"/>
                  </a:lnTo>
                  <a:lnTo>
                    <a:pt x="504" y="576"/>
                  </a:lnTo>
                  <a:cubicBezTo>
                    <a:pt x="501" y="576"/>
                    <a:pt x="498" y="574"/>
                    <a:pt x="498" y="571"/>
                  </a:cubicBezTo>
                  <a:lnTo>
                    <a:pt x="496" y="549"/>
                  </a:lnTo>
                  <a:cubicBezTo>
                    <a:pt x="496" y="545"/>
                    <a:pt x="498" y="543"/>
                    <a:pt x="501" y="543"/>
                  </a:cubicBezTo>
                  <a:lnTo>
                    <a:pt x="550" y="543"/>
                  </a:lnTo>
                  <a:cubicBezTo>
                    <a:pt x="553" y="543"/>
                    <a:pt x="556" y="545"/>
                    <a:pt x="556" y="549"/>
                  </a:cubicBezTo>
                  <a:lnTo>
                    <a:pt x="559" y="571"/>
                  </a:lnTo>
                  <a:cubicBezTo>
                    <a:pt x="559" y="574"/>
                    <a:pt x="557" y="576"/>
                    <a:pt x="554" y="576"/>
                  </a:cubicBezTo>
                  <a:close/>
                  <a:moveTo>
                    <a:pt x="482" y="576"/>
                  </a:moveTo>
                  <a:lnTo>
                    <a:pt x="482" y="576"/>
                  </a:lnTo>
                  <a:lnTo>
                    <a:pt x="453" y="576"/>
                  </a:lnTo>
                  <a:cubicBezTo>
                    <a:pt x="450" y="576"/>
                    <a:pt x="447" y="574"/>
                    <a:pt x="447" y="571"/>
                  </a:cubicBezTo>
                  <a:lnTo>
                    <a:pt x="445" y="549"/>
                  </a:lnTo>
                  <a:cubicBezTo>
                    <a:pt x="445" y="545"/>
                    <a:pt x="447" y="543"/>
                    <a:pt x="450" y="543"/>
                  </a:cubicBezTo>
                  <a:lnTo>
                    <a:pt x="480" y="543"/>
                  </a:lnTo>
                  <a:cubicBezTo>
                    <a:pt x="483" y="543"/>
                    <a:pt x="485" y="545"/>
                    <a:pt x="486" y="549"/>
                  </a:cubicBezTo>
                  <a:lnTo>
                    <a:pt x="488" y="571"/>
                  </a:lnTo>
                  <a:cubicBezTo>
                    <a:pt x="488" y="574"/>
                    <a:pt x="486" y="576"/>
                    <a:pt x="482" y="576"/>
                  </a:cubicBezTo>
                  <a:close/>
                  <a:moveTo>
                    <a:pt x="432" y="527"/>
                  </a:moveTo>
                  <a:lnTo>
                    <a:pt x="432" y="527"/>
                  </a:lnTo>
                  <a:lnTo>
                    <a:pt x="431" y="505"/>
                  </a:lnTo>
                  <a:cubicBezTo>
                    <a:pt x="431" y="502"/>
                    <a:pt x="433" y="499"/>
                    <a:pt x="436" y="499"/>
                  </a:cubicBezTo>
                  <a:lnTo>
                    <a:pt x="460" y="499"/>
                  </a:lnTo>
                  <a:cubicBezTo>
                    <a:pt x="463" y="499"/>
                    <a:pt x="466" y="502"/>
                    <a:pt x="466" y="505"/>
                  </a:cubicBezTo>
                  <a:lnTo>
                    <a:pt x="468" y="527"/>
                  </a:lnTo>
                  <a:cubicBezTo>
                    <a:pt x="468" y="530"/>
                    <a:pt x="466" y="533"/>
                    <a:pt x="463" y="533"/>
                  </a:cubicBezTo>
                  <a:lnTo>
                    <a:pt x="438" y="533"/>
                  </a:lnTo>
                  <a:cubicBezTo>
                    <a:pt x="435" y="533"/>
                    <a:pt x="433" y="530"/>
                    <a:pt x="432" y="527"/>
                  </a:cubicBezTo>
                  <a:close/>
                  <a:moveTo>
                    <a:pt x="431" y="576"/>
                  </a:moveTo>
                  <a:lnTo>
                    <a:pt x="431" y="576"/>
                  </a:lnTo>
                  <a:lnTo>
                    <a:pt x="156" y="576"/>
                  </a:lnTo>
                  <a:cubicBezTo>
                    <a:pt x="153" y="576"/>
                    <a:pt x="150" y="574"/>
                    <a:pt x="151" y="571"/>
                  </a:cubicBezTo>
                  <a:lnTo>
                    <a:pt x="152" y="549"/>
                  </a:lnTo>
                  <a:cubicBezTo>
                    <a:pt x="153" y="545"/>
                    <a:pt x="155" y="543"/>
                    <a:pt x="158" y="543"/>
                  </a:cubicBezTo>
                  <a:lnTo>
                    <a:pt x="429" y="543"/>
                  </a:lnTo>
                  <a:cubicBezTo>
                    <a:pt x="432" y="543"/>
                    <a:pt x="435" y="545"/>
                    <a:pt x="435" y="549"/>
                  </a:cubicBezTo>
                  <a:lnTo>
                    <a:pt x="437" y="571"/>
                  </a:lnTo>
                  <a:cubicBezTo>
                    <a:pt x="437" y="574"/>
                    <a:pt x="434" y="576"/>
                    <a:pt x="431" y="576"/>
                  </a:cubicBezTo>
                  <a:close/>
                  <a:moveTo>
                    <a:pt x="146" y="533"/>
                  </a:moveTo>
                  <a:lnTo>
                    <a:pt x="146" y="533"/>
                  </a:lnTo>
                  <a:lnTo>
                    <a:pt x="122" y="533"/>
                  </a:lnTo>
                  <a:cubicBezTo>
                    <a:pt x="119" y="533"/>
                    <a:pt x="117" y="530"/>
                    <a:pt x="117" y="527"/>
                  </a:cubicBezTo>
                  <a:lnTo>
                    <a:pt x="119" y="505"/>
                  </a:lnTo>
                  <a:cubicBezTo>
                    <a:pt x="119" y="502"/>
                    <a:pt x="122" y="499"/>
                    <a:pt x="125" y="499"/>
                  </a:cubicBezTo>
                  <a:lnTo>
                    <a:pt x="149" y="499"/>
                  </a:lnTo>
                  <a:cubicBezTo>
                    <a:pt x="152" y="499"/>
                    <a:pt x="154" y="502"/>
                    <a:pt x="154" y="505"/>
                  </a:cubicBezTo>
                  <a:lnTo>
                    <a:pt x="152" y="527"/>
                  </a:lnTo>
                  <a:cubicBezTo>
                    <a:pt x="152" y="530"/>
                    <a:pt x="149" y="533"/>
                    <a:pt x="146" y="533"/>
                  </a:cubicBezTo>
                  <a:close/>
                  <a:moveTo>
                    <a:pt x="140" y="571"/>
                  </a:moveTo>
                  <a:lnTo>
                    <a:pt x="140" y="571"/>
                  </a:lnTo>
                  <a:cubicBezTo>
                    <a:pt x="140" y="574"/>
                    <a:pt x="137" y="576"/>
                    <a:pt x="134" y="576"/>
                  </a:cubicBezTo>
                  <a:lnTo>
                    <a:pt x="105" y="576"/>
                  </a:lnTo>
                  <a:cubicBezTo>
                    <a:pt x="102" y="576"/>
                    <a:pt x="99" y="574"/>
                    <a:pt x="100" y="571"/>
                  </a:cubicBezTo>
                  <a:lnTo>
                    <a:pt x="102" y="549"/>
                  </a:lnTo>
                  <a:cubicBezTo>
                    <a:pt x="102" y="545"/>
                    <a:pt x="105" y="543"/>
                    <a:pt x="108" y="543"/>
                  </a:cubicBezTo>
                  <a:lnTo>
                    <a:pt x="137" y="543"/>
                  </a:lnTo>
                  <a:cubicBezTo>
                    <a:pt x="140" y="543"/>
                    <a:pt x="142" y="545"/>
                    <a:pt x="142" y="549"/>
                  </a:cubicBezTo>
                  <a:lnTo>
                    <a:pt x="140" y="571"/>
                  </a:lnTo>
                  <a:close/>
                  <a:moveTo>
                    <a:pt x="89" y="571"/>
                  </a:moveTo>
                  <a:lnTo>
                    <a:pt x="89" y="571"/>
                  </a:lnTo>
                  <a:cubicBezTo>
                    <a:pt x="89" y="574"/>
                    <a:pt x="86" y="576"/>
                    <a:pt x="83" y="576"/>
                  </a:cubicBezTo>
                  <a:lnTo>
                    <a:pt x="66" y="576"/>
                  </a:lnTo>
                  <a:cubicBezTo>
                    <a:pt x="63" y="576"/>
                    <a:pt x="61" y="574"/>
                    <a:pt x="62" y="571"/>
                  </a:cubicBezTo>
                  <a:lnTo>
                    <a:pt x="64" y="549"/>
                  </a:lnTo>
                  <a:cubicBezTo>
                    <a:pt x="65" y="545"/>
                    <a:pt x="67" y="543"/>
                    <a:pt x="70" y="543"/>
                  </a:cubicBezTo>
                  <a:lnTo>
                    <a:pt x="87" y="543"/>
                  </a:lnTo>
                  <a:cubicBezTo>
                    <a:pt x="90" y="543"/>
                    <a:pt x="92" y="545"/>
                    <a:pt x="92" y="549"/>
                  </a:cubicBezTo>
                  <a:lnTo>
                    <a:pt x="89" y="571"/>
                  </a:lnTo>
                  <a:close/>
                  <a:moveTo>
                    <a:pt x="69" y="505"/>
                  </a:moveTo>
                  <a:lnTo>
                    <a:pt x="69" y="505"/>
                  </a:lnTo>
                  <a:cubicBezTo>
                    <a:pt x="70" y="502"/>
                    <a:pt x="72" y="499"/>
                    <a:pt x="75" y="499"/>
                  </a:cubicBezTo>
                  <a:lnTo>
                    <a:pt x="105" y="499"/>
                  </a:lnTo>
                  <a:cubicBezTo>
                    <a:pt x="107" y="499"/>
                    <a:pt x="110" y="502"/>
                    <a:pt x="109" y="505"/>
                  </a:cubicBezTo>
                  <a:lnTo>
                    <a:pt x="107" y="527"/>
                  </a:lnTo>
                  <a:cubicBezTo>
                    <a:pt x="107" y="530"/>
                    <a:pt x="104" y="533"/>
                    <a:pt x="101" y="533"/>
                  </a:cubicBezTo>
                  <a:lnTo>
                    <a:pt x="71" y="533"/>
                  </a:lnTo>
                  <a:cubicBezTo>
                    <a:pt x="69" y="533"/>
                    <a:pt x="66" y="530"/>
                    <a:pt x="67" y="527"/>
                  </a:cubicBezTo>
                  <a:lnTo>
                    <a:pt x="69" y="505"/>
                  </a:lnTo>
                  <a:close/>
                  <a:moveTo>
                    <a:pt x="74" y="461"/>
                  </a:moveTo>
                  <a:lnTo>
                    <a:pt x="74" y="461"/>
                  </a:lnTo>
                  <a:cubicBezTo>
                    <a:pt x="75" y="458"/>
                    <a:pt x="77" y="456"/>
                    <a:pt x="80" y="456"/>
                  </a:cubicBezTo>
                  <a:lnTo>
                    <a:pt x="103" y="456"/>
                  </a:lnTo>
                  <a:cubicBezTo>
                    <a:pt x="106" y="456"/>
                    <a:pt x="108" y="458"/>
                    <a:pt x="108" y="461"/>
                  </a:cubicBezTo>
                  <a:lnTo>
                    <a:pt x="106" y="484"/>
                  </a:lnTo>
                  <a:cubicBezTo>
                    <a:pt x="105" y="487"/>
                    <a:pt x="103" y="489"/>
                    <a:pt x="100" y="489"/>
                  </a:cubicBezTo>
                  <a:lnTo>
                    <a:pt x="77" y="489"/>
                  </a:lnTo>
                  <a:cubicBezTo>
                    <a:pt x="74" y="489"/>
                    <a:pt x="72" y="487"/>
                    <a:pt x="72" y="484"/>
                  </a:cubicBezTo>
                  <a:lnTo>
                    <a:pt x="74" y="461"/>
                  </a:lnTo>
                  <a:close/>
                  <a:moveTo>
                    <a:pt x="152" y="461"/>
                  </a:moveTo>
                  <a:lnTo>
                    <a:pt x="152" y="461"/>
                  </a:lnTo>
                  <a:lnTo>
                    <a:pt x="150" y="484"/>
                  </a:lnTo>
                  <a:cubicBezTo>
                    <a:pt x="150" y="487"/>
                    <a:pt x="147" y="489"/>
                    <a:pt x="144" y="489"/>
                  </a:cubicBezTo>
                  <a:lnTo>
                    <a:pt x="120" y="489"/>
                  </a:lnTo>
                  <a:cubicBezTo>
                    <a:pt x="117" y="489"/>
                    <a:pt x="115" y="487"/>
                    <a:pt x="115" y="484"/>
                  </a:cubicBezTo>
                  <a:lnTo>
                    <a:pt x="118" y="461"/>
                  </a:lnTo>
                  <a:cubicBezTo>
                    <a:pt x="118" y="458"/>
                    <a:pt x="121" y="456"/>
                    <a:pt x="123" y="456"/>
                  </a:cubicBezTo>
                  <a:lnTo>
                    <a:pt x="147" y="456"/>
                  </a:lnTo>
                  <a:cubicBezTo>
                    <a:pt x="150" y="456"/>
                    <a:pt x="152" y="458"/>
                    <a:pt x="152" y="461"/>
                  </a:cubicBezTo>
                  <a:close/>
                  <a:moveTo>
                    <a:pt x="160" y="484"/>
                  </a:moveTo>
                  <a:lnTo>
                    <a:pt x="160" y="484"/>
                  </a:lnTo>
                  <a:lnTo>
                    <a:pt x="161" y="461"/>
                  </a:lnTo>
                  <a:cubicBezTo>
                    <a:pt x="161" y="458"/>
                    <a:pt x="164" y="456"/>
                    <a:pt x="167" y="456"/>
                  </a:cubicBezTo>
                  <a:lnTo>
                    <a:pt x="190" y="456"/>
                  </a:lnTo>
                  <a:cubicBezTo>
                    <a:pt x="193" y="456"/>
                    <a:pt x="195" y="458"/>
                    <a:pt x="195" y="461"/>
                  </a:cubicBezTo>
                  <a:lnTo>
                    <a:pt x="194" y="484"/>
                  </a:lnTo>
                  <a:cubicBezTo>
                    <a:pt x="194" y="487"/>
                    <a:pt x="191" y="489"/>
                    <a:pt x="188" y="489"/>
                  </a:cubicBezTo>
                  <a:lnTo>
                    <a:pt x="165" y="489"/>
                  </a:lnTo>
                  <a:cubicBezTo>
                    <a:pt x="162" y="489"/>
                    <a:pt x="159" y="487"/>
                    <a:pt x="160" y="484"/>
                  </a:cubicBezTo>
                  <a:close/>
                  <a:moveTo>
                    <a:pt x="164" y="505"/>
                  </a:moveTo>
                  <a:lnTo>
                    <a:pt x="164" y="505"/>
                  </a:lnTo>
                  <a:cubicBezTo>
                    <a:pt x="164" y="502"/>
                    <a:pt x="167" y="499"/>
                    <a:pt x="170" y="499"/>
                  </a:cubicBezTo>
                  <a:lnTo>
                    <a:pt x="193" y="499"/>
                  </a:lnTo>
                  <a:cubicBezTo>
                    <a:pt x="196" y="499"/>
                    <a:pt x="199" y="502"/>
                    <a:pt x="198" y="505"/>
                  </a:cubicBezTo>
                  <a:lnTo>
                    <a:pt x="197" y="527"/>
                  </a:lnTo>
                  <a:cubicBezTo>
                    <a:pt x="197" y="530"/>
                    <a:pt x="194" y="533"/>
                    <a:pt x="191" y="533"/>
                  </a:cubicBezTo>
                  <a:lnTo>
                    <a:pt x="167" y="533"/>
                  </a:lnTo>
                  <a:cubicBezTo>
                    <a:pt x="164" y="533"/>
                    <a:pt x="162" y="530"/>
                    <a:pt x="162" y="527"/>
                  </a:cubicBezTo>
                  <a:lnTo>
                    <a:pt x="164" y="505"/>
                  </a:lnTo>
                  <a:close/>
                  <a:moveTo>
                    <a:pt x="204" y="484"/>
                  </a:moveTo>
                  <a:lnTo>
                    <a:pt x="204" y="484"/>
                  </a:lnTo>
                  <a:lnTo>
                    <a:pt x="205" y="461"/>
                  </a:lnTo>
                  <a:cubicBezTo>
                    <a:pt x="205" y="458"/>
                    <a:pt x="208" y="456"/>
                    <a:pt x="210" y="456"/>
                  </a:cubicBezTo>
                  <a:lnTo>
                    <a:pt x="234" y="456"/>
                  </a:lnTo>
                  <a:cubicBezTo>
                    <a:pt x="237" y="456"/>
                    <a:pt x="239" y="458"/>
                    <a:pt x="239" y="461"/>
                  </a:cubicBezTo>
                  <a:lnTo>
                    <a:pt x="238" y="484"/>
                  </a:lnTo>
                  <a:cubicBezTo>
                    <a:pt x="238" y="487"/>
                    <a:pt x="235" y="489"/>
                    <a:pt x="232" y="489"/>
                  </a:cubicBezTo>
                  <a:lnTo>
                    <a:pt x="209" y="489"/>
                  </a:lnTo>
                  <a:cubicBezTo>
                    <a:pt x="206" y="489"/>
                    <a:pt x="204" y="487"/>
                    <a:pt x="204" y="484"/>
                  </a:cubicBezTo>
                  <a:close/>
                  <a:moveTo>
                    <a:pt x="208" y="505"/>
                  </a:moveTo>
                  <a:lnTo>
                    <a:pt x="208" y="505"/>
                  </a:lnTo>
                  <a:cubicBezTo>
                    <a:pt x="208" y="502"/>
                    <a:pt x="211" y="499"/>
                    <a:pt x="214" y="499"/>
                  </a:cubicBezTo>
                  <a:lnTo>
                    <a:pt x="238" y="499"/>
                  </a:lnTo>
                  <a:cubicBezTo>
                    <a:pt x="241" y="499"/>
                    <a:pt x="243" y="502"/>
                    <a:pt x="243" y="505"/>
                  </a:cubicBezTo>
                  <a:lnTo>
                    <a:pt x="242" y="527"/>
                  </a:lnTo>
                  <a:cubicBezTo>
                    <a:pt x="242" y="530"/>
                    <a:pt x="240" y="533"/>
                    <a:pt x="237" y="533"/>
                  </a:cubicBezTo>
                  <a:lnTo>
                    <a:pt x="212" y="533"/>
                  </a:lnTo>
                  <a:cubicBezTo>
                    <a:pt x="209" y="533"/>
                    <a:pt x="207" y="530"/>
                    <a:pt x="207" y="527"/>
                  </a:cubicBezTo>
                  <a:lnTo>
                    <a:pt x="208" y="505"/>
                  </a:lnTo>
                  <a:close/>
                  <a:moveTo>
                    <a:pt x="248" y="484"/>
                  </a:moveTo>
                  <a:lnTo>
                    <a:pt x="248" y="484"/>
                  </a:lnTo>
                  <a:lnTo>
                    <a:pt x="248" y="461"/>
                  </a:lnTo>
                  <a:cubicBezTo>
                    <a:pt x="249" y="458"/>
                    <a:pt x="251" y="456"/>
                    <a:pt x="254" y="456"/>
                  </a:cubicBezTo>
                  <a:lnTo>
                    <a:pt x="277" y="456"/>
                  </a:lnTo>
                  <a:cubicBezTo>
                    <a:pt x="280" y="456"/>
                    <a:pt x="282" y="458"/>
                    <a:pt x="282" y="461"/>
                  </a:cubicBezTo>
                  <a:lnTo>
                    <a:pt x="282" y="484"/>
                  </a:lnTo>
                  <a:cubicBezTo>
                    <a:pt x="282" y="487"/>
                    <a:pt x="280" y="489"/>
                    <a:pt x="277" y="489"/>
                  </a:cubicBezTo>
                  <a:lnTo>
                    <a:pt x="253" y="489"/>
                  </a:lnTo>
                  <a:cubicBezTo>
                    <a:pt x="250" y="489"/>
                    <a:pt x="248" y="487"/>
                    <a:pt x="248" y="484"/>
                  </a:cubicBezTo>
                  <a:close/>
                  <a:moveTo>
                    <a:pt x="253" y="505"/>
                  </a:moveTo>
                  <a:lnTo>
                    <a:pt x="253" y="505"/>
                  </a:lnTo>
                  <a:cubicBezTo>
                    <a:pt x="253" y="502"/>
                    <a:pt x="255" y="499"/>
                    <a:pt x="258" y="499"/>
                  </a:cubicBezTo>
                  <a:lnTo>
                    <a:pt x="282" y="499"/>
                  </a:lnTo>
                  <a:cubicBezTo>
                    <a:pt x="285" y="499"/>
                    <a:pt x="288" y="502"/>
                    <a:pt x="288" y="505"/>
                  </a:cubicBezTo>
                  <a:lnTo>
                    <a:pt x="287" y="527"/>
                  </a:lnTo>
                  <a:cubicBezTo>
                    <a:pt x="287" y="530"/>
                    <a:pt x="285" y="533"/>
                    <a:pt x="282" y="533"/>
                  </a:cubicBezTo>
                  <a:lnTo>
                    <a:pt x="258" y="533"/>
                  </a:lnTo>
                  <a:cubicBezTo>
                    <a:pt x="255" y="533"/>
                    <a:pt x="252" y="530"/>
                    <a:pt x="252" y="527"/>
                  </a:cubicBezTo>
                  <a:lnTo>
                    <a:pt x="253" y="505"/>
                  </a:lnTo>
                  <a:close/>
                  <a:moveTo>
                    <a:pt x="297" y="489"/>
                  </a:moveTo>
                  <a:lnTo>
                    <a:pt x="297" y="489"/>
                  </a:lnTo>
                  <a:cubicBezTo>
                    <a:pt x="294" y="489"/>
                    <a:pt x="292" y="487"/>
                    <a:pt x="292" y="484"/>
                  </a:cubicBezTo>
                  <a:lnTo>
                    <a:pt x="292" y="461"/>
                  </a:lnTo>
                  <a:cubicBezTo>
                    <a:pt x="292" y="458"/>
                    <a:pt x="294" y="456"/>
                    <a:pt x="297" y="456"/>
                  </a:cubicBezTo>
                  <a:lnTo>
                    <a:pt x="321" y="456"/>
                  </a:lnTo>
                  <a:cubicBezTo>
                    <a:pt x="324" y="456"/>
                    <a:pt x="326" y="458"/>
                    <a:pt x="326" y="461"/>
                  </a:cubicBezTo>
                  <a:lnTo>
                    <a:pt x="326" y="484"/>
                  </a:lnTo>
                  <a:cubicBezTo>
                    <a:pt x="326" y="487"/>
                    <a:pt x="324" y="489"/>
                    <a:pt x="321" y="489"/>
                  </a:cubicBezTo>
                  <a:lnTo>
                    <a:pt x="297" y="489"/>
                  </a:lnTo>
                  <a:close/>
                  <a:moveTo>
                    <a:pt x="297" y="505"/>
                  </a:moveTo>
                  <a:lnTo>
                    <a:pt x="297" y="505"/>
                  </a:lnTo>
                  <a:cubicBezTo>
                    <a:pt x="297" y="502"/>
                    <a:pt x="300" y="499"/>
                    <a:pt x="303" y="499"/>
                  </a:cubicBezTo>
                  <a:lnTo>
                    <a:pt x="327" y="499"/>
                  </a:lnTo>
                  <a:cubicBezTo>
                    <a:pt x="330" y="499"/>
                    <a:pt x="332" y="502"/>
                    <a:pt x="332" y="505"/>
                  </a:cubicBezTo>
                  <a:lnTo>
                    <a:pt x="332" y="527"/>
                  </a:lnTo>
                  <a:cubicBezTo>
                    <a:pt x="332" y="530"/>
                    <a:pt x="330" y="533"/>
                    <a:pt x="327" y="533"/>
                  </a:cubicBezTo>
                  <a:lnTo>
                    <a:pt x="303" y="533"/>
                  </a:lnTo>
                  <a:cubicBezTo>
                    <a:pt x="300" y="533"/>
                    <a:pt x="297" y="530"/>
                    <a:pt x="297" y="527"/>
                  </a:cubicBezTo>
                  <a:lnTo>
                    <a:pt x="297" y="505"/>
                  </a:lnTo>
                  <a:close/>
                  <a:moveTo>
                    <a:pt x="341" y="489"/>
                  </a:moveTo>
                  <a:lnTo>
                    <a:pt x="341" y="489"/>
                  </a:lnTo>
                  <a:cubicBezTo>
                    <a:pt x="338" y="489"/>
                    <a:pt x="336" y="487"/>
                    <a:pt x="336" y="484"/>
                  </a:cubicBezTo>
                  <a:lnTo>
                    <a:pt x="336" y="461"/>
                  </a:lnTo>
                  <a:cubicBezTo>
                    <a:pt x="336" y="458"/>
                    <a:pt x="338" y="456"/>
                    <a:pt x="341" y="456"/>
                  </a:cubicBezTo>
                  <a:lnTo>
                    <a:pt x="364" y="456"/>
                  </a:lnTo>
                  <a:cubicBezTo>
                    <a:pt x="367" y="456"/>
                    <a:pt x="370" y="458"/>
                    <a:pt x="370" y="461"/>
                  </a:cubicBezTo>
                  <a:lnTo>
                    <a:pt x="370" y="484"/>
                  </a:lnTo>
                  <a:cubicBezTo>
                    <a:pt x="370" y="487"/>
                    <a:pt x="368" y="489"/>
                    <a:pt x="365" y="489"/>
                  </a:cubicBezTo>
                  <a:lnTo>
                    <a:pt x="341" y="489"/>
                  </a:lnTo>
                  <a:close/>
                  <a:moveTo>
                    <a:pt x="347" y="499"/>
                  </a:moveTo>
                  <a:lnTo>
                    <a:pt x="347" y="499"/>
                  </a:lnTo>
                  <a:lnTo>
                    <a:pt x="371" y="499"/>
                  </a:lnTo>
                  <a:cubicBezTo>
                    <a:pt x="374" y="499"/>
                    <a:pt x="377" y="502"/>
                    <a:pt x="377" y="505"/>
                  </a:cubicBezTo>
                  <a:lnTo>
                    <a:pt x="377" y="527"/>
                  </a:lnTo>
                  <a:cubicBezTo>
                    <a:pt x="378" y="530"/>
                    <a:pt x="375" y="533"/>
                    <a:pt x="372" y="533"/>
                  </a:cubicBezTo>
                  <a:lnTo>
                    <a:pt x="348" y="533"/>
                  </a:lnTo>
                  <a:cubicBezTo>
                    <a:pt x="345" y="533"/>
                    <a:pt x="342" y="530"/>
                    <a:pt x="342" y="527"/>
                  </a:cubicBezTo>
                  <a:lnTo>
                    <a:pt x="342" y="505"/>
                  </a:lnTo>
                  <a:cubicBezTo>
                    <a:pt x="342" y="502"/>
                    <a:pt x="344" y="499"/>
                    <a:pt x="347" y="499"/>
                  </a:cubicBezTo>
                  <a:close/>
                  <a:moveTo>
                    <a:pt x="386" y="489"/>
                  </a:moveTo>
                  <a:lnTo>
                    <a:pt x="386" y="489"/>
                  </a:lnTo>
                  <a:cubicBezTo>
                    <a:pt x="383" y="489"/>
                    <a:pt x="380" y="487"/>
                    <a:pt x="380" y="484"/>
                  </a:cubicBezTo>
                  <a:lnTo>
                    <a:pt x="379" y="461"/>
                  </a:lnTo>
                  <a:cubicBezTo>
                    <a:pt x="379" y="458"/>
                    <a:pt x="381" y="456"/>
                    <a:pt x="384" y="456"/>
                  </a:cubicBezTo>
                  <a:lnTo>
                    <a:pt x="408" y="456"/>
                  </a:lnTo>
                  <a:cubicBezTo>
                    <a:pt x="411" y="456"/>
                    <a:pt x="413" y="458"/>
                    <a:pt x="413" y="461"/>
                  </a:cubicBezTo>
                  <a:lnTo>
                    <a:pt x="414" y="484"/>
                  </a:lnTo>
                  <a:cubicBezTo>
                    <a:pt x="415" y="487"/>
                    <a:pt x="412" y="489"/>
                    <a:pt x="409" y="489"/>
                  </a:cubicBezTo>
                  <a:lnTo>
                    <a:pt x="386" y="489"/>
                  </a:lnTo>
                  <a:close/>
                  <a:moveTo>
                    <a:pt x="392" y="499"/>
                  </a:moveTo>
                  <a:lnTo>
                    <a:pt x="392" y="499"/>
                  </a:lnTo>
                  <a:lnTo>
                    <a:pt x="416" y="499"/>
                  </a:lnTo>
                  <a:cubicBezTo>
                    <a:pt x="419" y="499"/>
                    <a:pt x="421" y="502"/>
                    <a:pt x="421" y="505"/>
                  </a:cubicBezTo>
                  <a:lnTo>
                    <a:pt x="422" y="527"/>
                  </a:lnTo>
                  <a:cubicBezTo>
                    <a:pt x="423" y="530"/>
                    <a:pt x="420" y="533"/>
                    <a:pt x="417" y="533"/>
                  </a:cubicBezTo>
                  <a:lnTo>
                    <a:pt x="393" y="533"/>
                  </a:lnTo>
                  <a:cubicBezTo>
                    <a:pt x="390" y="533"/>
                    <a:pt x="388" y="530"/>
                    <a:pt x="387" y="527"/>
                  </a:cubicBezTo>
                  <a:lnTo>
                    <a:pt x="387" y="505"/>
                  </a:lnTo>
                  <a:cubicBezTo>
                    <a:pt x="386" y="502"/>
                    <a:pt x="389" y="499"/>
                    <a:pt x="392" y="499"/>
                  </a:cubicBezTo>
                  <a:close/>
                  <a:moveTo>
                    <a:pt x="459" y="484"/>
                  </a:moveTo>
                  <a:lnTo>
                    <a:pt x="459" y="484"/>
                  </a:lnTo>
                  <a:cubicBezTo>
                    <a:pt x="459" y="487"/>
                    <a:pt x="457" y="489"/>
                    <a:pt x="454" y="489"/>
                  </a:cubicBezTo>
                  <a:lnTo>
                    <a:pt x="430" y="489"/>
                  </a:lnTo>
                  <a:cubicBezTo>
                    <a:pt x="427" y="489"/>
                    <a:pt x="424" y="487"/>
                    <a:pt x="424" y="484"/>
                  </a:cubicBezTo>
                  <a:lnTo>
                    <a:pt x="423" y="461"/>
                  </a:lnTo>
                  <a:cubicBezTo>
                    <a:pt x="423" y="458"/>
                    <a:pt x="425" y="456"/>
                    <a:pt x="428" y="456"/>
                  </a:cubicBezTo>
                  <a:lnTo>
                    <a:pt x="451" y="456"/>
                  </a:lnTo>
                  <a:cubicBezTo>
                    <a:pt x="454" y="456"/>
                    <a:pt x="457" y="458"/>
                    <a:pt x="457" y="461"/>
                  </a:cubicBezTo>
                  <a:lnTo>
                    <a:pt x="459" y="484"/>
                  </a:lnTo>
                  <a:close/>
                  <a:moveTo>
                    <a:pt x="84" y="43"/>
                  </a:moveTo>
                  <a:lnTo>
                    <a:pt x="84" y="43"/>
                  </a:lnTo>
                  <a:cubicBezTo>
                    <a:pt x="84" y="41"/>
                    <a:pt x="86" y="39"/>
                    <a:pt x="88" y="39"/>
                  </a:cubicBezTo>
                  <a:lnTo>
                    <a:pt x="530" y="39"/>
                  </a:lnTo>
                  <a:cubicBezTo>
                    <a:pt x="533" y="39"/>
                    <a:pt x="535" y="41"/>
                    <a:pt x="535" y="43"/>
                  </a:cubicBezTo>
                  <a:lnTo>
                    <a:pt x="535" y="358"/>
                  </a:lnTo>
                  <a:cubicBezTo>
                    <a:pt x="535" y="360"/>
                    <a:pt x="533" y="362"/>
                    <a:pt x="530" y="362"/>
                  </a:cubicBezTo>
                  <a:lnTo>
                    <a:pt x="88" y="362"/>
                  </a:lnTo>
                  <a:cubicBezTo>
                    <a:pt x="86" y="362"/>
                    <a:pt x="84" y="360"/>
                    <a:pt x="84" y="358"/>
                  </a:cubicBezTo>
                  <a:lnTo>
                    <a:pt x="84" y="43"/>
                  </a:lnTo>
                  <a:close/>
                  <a:moveTo>
                    <a:pt x="474" y="489"/>
                  </a:moveTo>
                  <a:lnTo>
                    <a:pt x="474" y="489"/>
                  </a:lnTo>
                  <a:cubicBezTo>
                    <a:pt x="471" y="489"/>
                    <a:pt x="469" y="487"/>
                    <a:pt x="468" y="484"/>
                  </a:cubicBezTo>
                  <a:lnTo>
                    <a:pt x="467" y="461"/>
                  </a:lnTo>
                  <a:cubicBezTo>
                    <a:pt x="466" y="458"/>
                    <a:pt x="468" y="456"/>
                    <a:pt x="471" y="456"/>
                  </a:cubicBezTo>
                  <a:lnTo>
                    <a:pt x="495" y="456"/>
                  </a:lnTo>
                  <a:cubicBezTo>
                    <a:pt x="498" y="456"/>
                    <a:pt x="500" y="458"/>
                    <a:pt x="500" y="461"/>
                  </a:cubicBezTo>
                  <a:lnTo>
                    <a:pt x="503" y="484"/>
                  </a:lnTo>
                  <a:cubicBezTo>
                    <a:pt x="503" y="487"/>
                    <a:pt x="501" y="489"/>
                    <a:pt x="498" y="489"/>
                  </a:cubicBezTo>
                  <a:lnTo>
                    <a:pt x="474" y="489"/>
                  </a:lnTo>
                  <a:close/>
                  <a:moveTo>
                    <a:pt x="481" y="499"/>
                  </a:moveTo>
                  <a:lnTo>
                    <a:pt x="481" y="499"/>
                  </a:lnTo>
                  <a:lnTo>
                    <a:pt x="505" y="499"/>
                  </a:lnTo>
                  <a:cubicBezTo>
                    <a:pt x="507" y="499"/>
                    <a:pt x="510" y="502"/>
                    <a:pt x="510" y="505"/>
                  </a:cubicBezTo>
                  <a:lnTo>
                    <a:pt x="513" y="527"/>
                  </a:lnTo>
                  <a:cubicBezTo>
                    <a:pt x="513" y="530"/>
                    <a:pt x="511" y="533"/>
                    <a:pt x="508" y="533"/>
                  </a:cubicBezTo>
                  <a:lnTo>
                    <a:pt x="483" y="533"/>
                  </a:lnTo>
                  <a:cubicBezTo>
                    <a:pt x="480" y="533"/>
                    <a:pt x="478" y="530"/>
                    <a:pt x="478" y="527"/>
                  </a:cubicBezTo>
                  <a:lnTo>
                    <a:pt x="476" y="505"/>
                  </a:lnTo>
                  <a:cubicBezTo>
                    <a:pt x="475" y="502"/>
                    <a:pt x="478" y="499"/>
                    <a:pt x="481" y="499"/>
                  </a:cubicBezTo>
                  <a:close/>
                  <a:moveTo>
                    <a:pt x="546" y="461"/>
                  </a:moveTo>
                  <a:lnTo>
                    <a:pt x="546" y="461"/>
                  </a:lnTo>
                  <a:lnTo>
                    <a:pt x="548" y="484"/>
                  </a:lnTo>
                  <a:cubicBezTo>
                    <a:pt x="549" y="487"/>
                    <a:pt x="547" y="489"/>
                    <a:pt x="544" y="489"/>
                  </a:cubicBezTo>
                  <a:lnTo>
                    <a:pt x="520" y="489"/>
                  </a:lnTo>
                  <a:cubicBezTo>
                    <a:pt x="517" y="489"/>
                    <a:pt x="514" y="487"/>
                    <a:pt x="514" y="484"/>
                  </a:cubicBezTo>
                  <a:lnTo>
                    <a:pt x="512" y="461"/>
                  </a:lnTo>
                  <a:cubicBezTo>
                    <a:pt x="512" y="458"/>
                    <a:pt x="514" y="456"/>
                    <a:pt x="516" y="456"/>
                  </a:cubicBezTo>
                  <a:lnTo>
                    <a:pt x="540" y="456"/>
                  </a:lnTo>
                  <a:cubicBezTo>
                    <a:pt x="543" y="456"/>
                    <a:pt x="545" y="458"/>
                    <a:pt x="546" y="461"/>
                  </a:cubicBezTo>
                  <a:close/>
                  <a:moveTo>
                    <a:pt x="551" y="505"/>
                  </a:moveTo>
                  <a:lnTo>
                    <a:pt x="551" y="505"/>
                  </a:lnTo>
                  <a:lnTo>
                    <a:pt x="554" y="527"/>
                  </a:lnTo>
                  <a:cubicBezTo>
                    <a:pt x="554" y="530"/>
                    <a:pt x="552" y="533"/>
                    <a:pt x="549" y="533"/>
                  </a:cubicBezTo>
                  <a:lnTo>
                    <a:pt x="528" y="533"/>
                  </a:lnTo>
                  <a:cubicBezTo>
                    <a:pt x="525" y="533"/>
                    <a:pt x="522" y="530"/>
                    <a:pt x="522" y="527"/>
                  </a:cubicBezTo>
                  <a:lnTo>
                    <a:pt x="520" y="505"/>
                  </a:lnTo>
                  <a:cubicBezTo>
                    <a:pt x="520" y="502"/>
                    <a:pt x="522" y="499"/>
                    <a:pt x="525" y="499"/>
                  </a:cubicBezTo>
                  <a:lnTo>
                    <a:pt x="545" y="499"/>
                  </a:lnTo>
                  <a:cubicBezTo>
                    <a:pt x="548" y="499"/>
                    <a:pt x="551" y="502"/>
                    <a:pt x="551" y="505"/>
                  </a:cubicBezTo>
                  <a:close/>
                  <a:moveTo>
                    <a:pt x="623" y="625"/>
                  </a:moveTo>
                  <a:lnTo>
                    <a:pt x="623" y="625"/>
                  </a:lnTo>
                  <a:lnTo>
                    <a:pt x="584" y="402"/>
                  </a:lnTo>
                  <a:lnTo>
                    <a:pt x="584" y="402"/>
                  </a:lnTo>
                  <a:lnTo>
                    <a:pt x="584" y="33"/>
                  </a:lnTo>
                  <a:cubicBezTo>
                    <a:pt x="584" y="14"/>
                    <a:pt x="569" y="0"/>
                    <a:pt x="551" y="0"/>
                  </a:cubicBezTo>
                  <a:lnTo>
                    <a:pt x="70" y="0"/>
                  </a:lnTo>
                  <a:cubicBezTo>
                    <a:pt x="52" y="0"/>
                    <a:pt x="37" y="14"/>
                    <a:pt x="37" y="33"/>
                  </a:cubicBezTo>
                  <a:lnTo>
                    <a:pt x="37" y="402"/>
                  </a:lnTo>
                  <a:lnTo>
                    <a:pt x="37" y="402"/>
                  </a:lnTo>
                  <a:lnTo>
                    <a:pt x="2" y="625"/>
                  </a:lnTo>
                  <a:cubicBezTo>
                    <a:pt x="0" y="643"/>
                    <a:pt x="13" y="658"/>
                    <a:pt x="34" y="658"/>
                  </a:cubicBezTo>
                  <a:lnTo>
                    <a:pt x="592" y="658"/>
                  </a:lnTo>
                  <a:cubicBezTo>
                    <a:pt x="612" y="658"/>
                    <a:pt x="626" y="643"/>
                    <a:pt x="623" y="6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0"/>
            <p:cNvSpPr>
              <a:spLocks noChangeAspect="1" noEditPoints="1"/>
            </p:cNvSpPr>
            <p:nvPr/>
          </p:nvSpPr>
          <p:spPr bwMode="auto">
            <a:xfrm>
              <a:off x="3360695" y="3905242"/>
              <a:ext cx="621397" cy="548640"/>
            </a:xfrm>
            <a:custGeom>
              <a:avLst/>
              <a:gdLst>
                <a:gd name="T0" fmla="*/ 23 w 148"/>
                <a:gd name="T1" fmla="*/ 42 h 131"/>
                <a:gd name="T2" fmla="*/ 43 w 148"/>
                <a:gd name="T3" fmla="*/ 50 h 131"/>
                <a:gd name="T4" fmla="*/ 46 w 148"/>
                <a:gd name="T5" fmla="*/ 49 h 131"/>
                <a:gd name="T6" fmla="*/ 57 w 148"/>
                <a:gd name="T7" fmla="*/ 39 h 131"/>
                <a:gd name="T8" fmla="*/ 57 w 148"/>
                <a:gd name="T9" fmla="*/ 37 h 131"/>
                <a:gd name="T10" fmla="*/ 52 w 148"/>
                <a:gd name="T11" fmla="*/ 30 h 131"/>
                <a:gd name="T12" fmla="*/ 81 w 148"/>
                <a:gd name="T13" fmla="*/ 0 h 131"/>
                <a:gd name="T14" fmla="*/ 59 w 148"/>
                <a:gd name="T15" fmla="*/ 0 h 131"/>
                <a:gd name="T16" fmla="*/ 31 w 148"/>
                <a:gd name="T17" fmla="*/ 14 h 131"/>
                <a:gd name="T18" fmla="*/ 20 w 148"/>
                <a:gd name="T19" fmla="*/ 23 h 131"/>
                <a:gd name="T20" fmla="*/ 16 w 148"/>
                <a:gd name="T21" fmla="*/ 33 h 131"/>
                <a:gd name="T22" fmla="*/ 7 w 148"/>
                <a:gd name="T23" fmla="*/ 36 h 131"/>
                <a:gd name="T24" fmla="*/ 1 w 148"/>
                <a:gd name="T25" fmla="*/ 41 h 131"/>
                <a:gd name="T26" fmla="*/ 1 w 148"/>
                <a:gd name="T27" fmla="*/ 44 h 131"/>
                <a:gd name="T28" fmla="*/ 11 w 148"/>
                <a:gd name="T29" fmla="*/ 55 h 131"/>
                <a:gd name="T30" fmla="*/ 15 w 148"/>
                <a:gd name="T31" fmla="*/ 56 h 131"/>
                <a:gd name="T32" fmla="*/ 20 w 148"/>
                <a:gd name="T33" fmla="*/ 51 h 131"/>
                <a:gd name="T34" fmla="*/ 23 w 148"/>
                <a:gd name="T35" fmla="*/ 42 h 131"/>
                <a:gd name="T36" fmla="*/ 65 w 148"/>
                <a:gd name="T37" fmla="*/ 46 h 131"/>
                <a:gd name="T38" fmla="*/ 62 w 148"/>
                <a:gd name="T39" fmla="*/ 46 h 131"/>
                <a:gd name="T40" fmla="*/ 52 w 148"/>
                <a:gd name="T41" fmla="*/ 55 h 131"/>
                <a:gd name="T42" fmla="*/ 51 w 148"/>
                <a:gd name="T43" fmla="*/ 58 h 131"/>
                <a:gd name="T44" fmla="*/ 113 w 148"/>
                <a:gd name="T45" fmla="*/ 128 h 131"/>
                <a:gd name="T46" fmla="*/ 118 w 148"/>
                <a:gd name="T47" fmla="*/ 128 h 131"/>
                <a:gd name="T48" fmla="*/ 125 w 148"/>
                <a:gd name="T49" fmla="*/ 122 h 131"/>
                <a:gd name="T50" fmla="*/ 126 w 148"/>
                <a:gd name="T51" fmla="*/ 117 h 131"/>
                <a:gd name="T52" fmla="*/ 65 w 148"/>
                <a:gd name="T53" fmla="*/ 46 h 131"/>
                <a:gd name="T54" fmla="*/ 147 w 148"/>
                <a:gd name="T55" fmla="*/ 17 h 131"/>
                <a:gd name="T56" fmla="*/ 143 w 148"/>
                <a:gd name="T57" fmla="*/ 15 h 131"/>
                <a:gd name="T58" fmla="*/ 136 w 148"/>
                <a:gd name="T59" fmla="*/ 26 h 131"/>
                <a:gd name="T60" fmla="*/ 122 w 148"/>
                <a:gd name="T61" fmla="*/ 29 h 131"/>
                <a:gd name="T62" fmla="*/ 118 w 148"/>
                <a:gd name="T63" fmla="*/ 16 h 131"/>
                <a:gd name="T64" fmla="*/ 124 w 148"/>
                <a:gd name="T65" fmla="*/ 5 h 131"/>
                <a:gd name="T66" fmla="*/ 122 w 148"/>
                <a:gd name="T67" fmla="*/ 2 h 131"/>
                <a:gd name="T68" fmla="*/ 101 w 148"/>
                <a:gd name="T69" fmla="*/ 19 h 131"/>
                <a:gd name="T70" fmla="*/ 95 w 148"/>
                <a:gd name="T71" fmla="*/ 44 h 131"/>
                <a:gd name="T72" fmla="*/ 85 w 148"/>
                <a:gd name="T73" fmla="*/ 55 h 131"/>
                <a:gd name="T74" fmla="*/ 95 w 148"/>
                <a:gd name="T75" fmla="*/ 66 h 131"/>
                <a:gd name="T76" fmla="*/ 107 w 148"/>
                <a:gd name="T77" fmla="*/ 55 h 131"/>
                <a:gd name="T78" fmla="*/ 122 w 148"/>
                <a:gd name="T79" fmla="*/ 50 h 131"/>
                <a:gd name="T80" fmla="*/ 144 w 148"/>
                <a:gd name="T81" fmla="*/ 41 h 131"/>
                <a:gd name="T82" fmla="*/ 147 w 148"/>
                <a:gd name="T83" fmla="*/ 17 h 131"/>
                <a:gd name="T84" fmla="*/ 20 w 148"/>
                <a:gd name="T85" fmla="*/ 117 h 131"/>
                <a:gd name="T86" fmla="*/ 20 w 148"/>
                <a:gd name="T87" fmla="*/ 123 h 131"/>
                <a:gd name="T88" fmla="*/ 27 w 148"/>
                <a:gd name="T89" fmla="*/ 130 h 131"/>
                <a:gd name="T90" fmla="*/ 33 w 148"/>
                <a:gd name="T91" fmla="*/ 129 h 131"/>
                <a:gd name="T92" fmla="*/ 69 w 148"/>
                <a:gd name="T93" fmla="*/ 94 h 131"/>
                <a:gd name="T94" fmla="*/ 58 w 148"/>
                <a:gd name="T95" fmla="*/ 81 h 131"/>
                <a:gd name="T96" fmla="*/ 20 w 148"/>
                <a:gd name="T97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131">
                  <a:moveTo>
                    <a:pt x="23" y="42"/>
                  </a:moveTo>
                  <a:cubicBezTo>
                    <a:pt x="30" y="37"/>
                    <a:pt x="36" y="41"/>
                    <a:pt x="43" y="50"/>
                  </a:cubicBezTo>
                  <a:cubicBezTo>
                    <a:pt x="44" y="51"/>
                    <a:pt x="45" y="49"/>
                    <a:pt x="46" y="49"/>
                  </a:cubicBezTo>
                  <a:cubicBezTo>
                    <a:pt x="46" y="48"/>
                    <a:pt x="57" y="39"/>
                    <a:pt x="57" y="39"/>
                  </a:cubicBezTo>
                  <a:cubicBezTo>
                    <a:pt x="58" y="38"/>
                    <a:pt x="58" y="38"/>
                    <a:pt x="57" y="37"/>
                  </a:cubicBezTo>
                  <a:cubicBezTo>
                    <a:pt x="57" y="36"/>
                    <a:pt x="54" y="32"/>
                    <a:pt x="52" y="30"/>
                  </a:cubicBezTo>
                  <a:cubicBezTo>
                    <a:pt x="39" y="12"/>
                    <a:pt x="88" y="0"/>
                    <a:pt x="81" y="0"/>
                  </a:cubicBezTo>
                  <a:cubicBezTo>
                    <a:pt x="77" y="0"/>
                    <a:pt x="61" y="0"/>
                    <a:pt x="59" y="0"/>
                  </a:cubicBezTo>
                  <a:cubicBezTo>
                    <a:pt x="49" y="1"/>
                    <a:pt x="37" y="10"/>
                    <a:pt x="31" y="14"/>
                  </a:cubicBezTo>
                  <a:cubicBezTo>
                    <a:pt x="24" y="20"/>
                    <a:pt x="21" y="23"/>
                    <a:pt x="20" y="23"/>
                  </a:cubicBezTo>
                  <a:cubicBezTo>
                    <a:pt x="18" y="25"/>
                    <a:pt x="20" y="29"/>
                    <a:pt x="16" y="33"/>
                  </a:cubicBezTo>
                  <a:cubicBezTo>
                    <a:pt x="12" y="37"/>
                    <a:pt x="9" y="34"/>
                    <a:pt x="7" y="36"/>
                  </a:cubicBezTo>
                  <a:cubicBezTo>
                    <a:pt x="5" y="37"/>
                    <a:pt x="2" y="40"/>
                    <a:pt x="1" y="41"/>
                  </a:cubicBezTo>
                  <a:cubicBezTo>
                    <a:pt x="0" y="41"/>
                    <a:pt x="0" y="43"/>
                    <a:pt x="1" y="44"/>
                  </a:cubicBezTo>
                  <a:cubicBezTo>
                    <a:pt x="1" y="44"/>
                    <a:pt x="10" y="54"/>
                    <a:pt x="11" y="55"/>
                  </a:cubicBezTo>
                  <a:cubicBezTo>
                    <a:pt x="12" y="56"/>
                    <a:pt x="14" y="57"/>
                    <a:pt x="15" y="56"/>
                  </a:cubicBezTo>
                  <a:cubicBezTo>
                    <a:pt x="16" y="55"/>
                    <a:pt x="20" y="52"/>
                    <a:pt x="20" y="51"/>
                  </a:cubicBezTo>
                  <a:cubicBezTo>
                    <a:pt x="21" y="51"/>
                    <a:pt x="20" y="45"/>
                    <a:pt x="23" y="42"/>
                  </a:cubicBezTo>
                  <a:close/>
                  <a:moveTo>
                    <a:pt x="65" y="46"/>
                  </a:moveTo>
                  <a:cubicBezTo>
                    <a:pt x="64" y="45"/>
                    <a:pt x="63" y="45"/>
                    <a:pt x="62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51" y="57"/>
                    <a:pt x="51" y="5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4" y="129"/>
                    <a:pt x="116" y="130"/>
                    <a:pt x="118" y="128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7" y="121"/>
                    <a:pt x="127" y="118"/>
                    <a:pt x="126" y="117"/>
                  </a:cubicBezTo>
                  <a:lnTo>
                    <a:pt x="65" y="46"/>
                  </a:lnTo>
                  <a:close/>
                  <a:moveTo>
                    <a:pt x="147" y="17"/>
                  </a:moveTo>
                  <a:cubicBezTo>
                    <a:pt x="146" y="13"/>
                    <a:pt x="144" y="14"/>
                    <a:pt x="143" y="15"/>
                  </a:cubicBezTo>
                  <a:cubicBezTo>
                    <a:pt x="142" y="17"/>
                    <a:pt x="138" y="23"/>
                    <a:pt x="136" y="26"/>
                  </a:cubicBezTo>
                  <a:cubicBezTo>
                    <a:pt x="134" y="29"/>
                    <a:pt x="130" y="35"/>
                    <a:pt x="122" y="29"/>
                  </a:cubicBezTo>
                  <a:cubicBezTo>
                    <a:pt x="113" y="23"/>
                    <a:pt x="116" y="19"/>
                    <a:pt x="118" y="16"/>
                  </a:cubicBezTo>
                  <a:cubicBezTo>
                    <a:pt x="119" y="14"/>
                    <a:pt x="124" y="6"/>
                    <a:pt x="124" y="5"/>
                  </a:cubicBezTo>
                  <a:cubicBezTo>
                    <a:pt x="125" y="4"/>
                    <a:pt x="124" y="1"/>
                    <a:pt x="122" y="2"/>
                  </a:cubicBezTo>
                  <a:cubicBezTo>
                    <a:pt x="119" y="3"/>
                    <a:pt x="103" y="10"/>
                    <a:pt x="101" y="19"/>
                  </a:cubicBezTo>
                  <a:cubicBezTo>
                    <a:pt x="99" y="28"/>
                    <a:pt x="103" y="36"/>
                    <a:pt x="9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10" y="52"/>
                    <a:pt x="116" y="49"/>
                    <a:pt x="122" y="50"/>
                  </a:cubicBezTo>
                  <a:cubicBezTo>
                    <a:pt x="134" y="53"/>
                    <a:pt x="140" y="49"/>
                    <a:pt x="144" y="41"/>
                  </a:cubicBezTo>
                  <a:cubicBezTo>
                    <a:pt x="148" y="34"/>
                    <a:pt x="147" y="20"/>
                    <a:pt x="147" y="17"/>
                  </a:cubicBezTo>
                  <a:close/>
                  <a:moveTo>
                    <a:pt x="20" y="117"/>
                  </a:moveTo>
                  <a:cubicBezTo>
                    <a:pt x="18" y="119"/>
                    <a:pt x="18" y="121"/>
                    <a:pt x="20" y="123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9" y="131"/>
                    <a:pt x="31" y="131"/>
                    <a:pt x="33" y="129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58" y="81"/>
                    <a:pt x="58" y="81"/>
                    <a:pt x="58" y="81"/>
                  </a:cubicBezTo>
                  <a:lnTo>
                    <a:pt x="2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004215" y="5124578"/>
            <a:ext cx="979830" cy="640080"/>
            <a:chOff x="4140812" y="3166374"/>
            <a:chExt cx="431188" cy="281676"/>
          </a:xfrm>
          <a:solidFill>
            <a:schemeClr val="bg1"/>
          </a:solidFill>
        </p:grpSpPr>
        <p:sp>
          <p:nvSpPr>
            <p:cNvPr id="36" name="Freeform 49"/>
            <p:cNvSpPr>
              <a:spLocks noChangeAspect="1"/>
            </p:cNvSpPr>
            <p:nvPr/>
          </p:nvSpPr>
          <p:spPr bwMode="auto">
            <a:xfrm>
              <a:off x="4163036" y="3166374"/>
              <a:ext cx="389335" cy="158354"/>
            </a:xfrm>
            <a:custGeom>
              <a:avLst/>
              <a:gdLst>
                <a:gd name="T0" fmla="*/ 0 w 155"/>
                <a:gd name="T1" fmla="*/ 3 h 63"/>
                <a:gd name="T2" fmla="*/ 32 w 155"/>
                <a:gd name="T3" fmla="*/ 29 h 63"/>
                <a:gd name="T4" fmla="*/ 81 w 155"/>
                <a:gd name="T5" fmla="*/ 63 h 63"/>
                <a:gd name="T6" fmla="*/ 123 w 155"/>
                <a:gd name="T7" fmla="*/ 30 h 63"/>
                <a:gd name="T8" fmla="*/ 155 w 155"/>
                <a:gd name="T9" fmla="*/ 2 h 63"/>
                <a:gd name="T10" fmla="*/ 146 w 155"/>
                <a:gd name="T11" fmla="*/ 0 h 63"/>
                <a:gd name="T12" fmla="*/ 9 w 155"/>
                <a:gd name="T13" fmla="*/ 0 h 63"/>
                <a:gd name="T14" fmla="*/ 0 w 155"/>
                <a:gd name="T15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63">
                  <a:moveTo>
                    <a:pt x="0" y="3"/>
                  </a:moveTo>
                  <a:cubicBezTo>
                    <a:pt x="0" y="3"/>
                    <a:pt x="14" y="16"/>
                    <a:pt x="32" y="29"/>
                  </a:cubicBezTo>
                  <a:cubicBezTo>
                    <a:pt x="56" y="47"/>
                    <a:pt x="79" y="63"/>
                    <a:pt x="81" y="63"/>
                  </a:cubicBezTo>
                  <a:cubicBezTo>
                    <a:pt x="84" y="63"/>
                    <a:pt x="93" y="55"/>
                    <a:pt x="123" y="30"/>
                  </a:cubicBezTo>
                  <a:cubicBezTo>
                    <a:pt x="139" y="17"/>
                    <a:pt x="155" y="2"/>
                    <a:pt x="155" y="2"/>
                  </a:cubicBezTo>
                  <a:cubicBezTo>
                    <a:pt x="155" y="2"/>
                    <a:pt x="152" y="0"/>
                    <a:pt x="146" y="0"/>
                  </a:cubicBezTo>
                  <a:cubicBezTo>
                    <a:pt x="146" y="0"/>
                    <a:pt x="16" y="0"/>
                    <a:pt x="9" y="0"/>
                  </a:cubicBezTo>
                  <a:cubicBezTo>
                    <a:pt x="5" y="0"/>
                    <a:pt x="1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0"/>
            <p:cNvSpPr>
              <a:spLocks noChangeAspect="1"/>
            </p:cNvSpPr>
            <p:nvPr/>
          </p:nvSpPr>
          <p:spPr bwMode="auto">
            <a:xfrm>
              <a:off x="4140812" y="3193362"/>
              <a:ext cx="172641" cy="246460"/>
            </a:xfrm>
            <a:custGeom>
              <a:avLst/>
              <a:gdLst>
                <a:gd name="T0" fmla="*/ 0 w 69"/>
                <a:gd name="T1" fmla="*/ 13 h 98"/>
                <a:gd name="T2" fmla="*/ 2 w 69"/>
                <a:gd name="T3" fmla="*/ 0 h 98"/>
                <a:gd name="T4" fmla="*/ 69 w 69"/>
                <a:gd name="T5" fmla="*/ 52 h 98"/>
                <a:gd name="T6" fmla="*/ 9 w 69"/>
                <a:gd name="T7" fmla="*/ 98 h 98"/>
                <a:gd name="T8" fmla="*/ 0 w 69"/>
                <a:gd name="T9" fmla="*/ 79 h 98"/>
                <a:gd name="T10" fmla="*/ 0 w 69"/>
                <a:gd name="T11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8">
                  <a:moveTo>
                    <a:pt x="0" y="13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0" y="97"/>
                    <a:pt x="0" y="79"/>
                  </a:cubicBezTo>
                  <a:cubicBezTo>
                    <a:pt x="0" y="75"/>
                    <a:pt x="0" y="3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4411265" y="3190187"/>
              <a:ext cx="160735" cy="239316"/>
            </a:xfrm>
            <a:custGeom>
              <a:avLst/>
              <a:gdLst>
                <a:gd name="T0" fmla="*/ 0 w 64"/>
                <a:gd name="T1" fmla="*/ 53 h 95"/>
                <a:gd name="T2" fmla="*/ 61 w 64"/>
                <a:gd name="T3" fmla="*/ 0 h 95"/>
                <a:gd name="T4" fmla="*/ 64 w 64"/>
                <a:gd name="T5" fmla="*/ 10 h 95"/>
                <a:gd name="T6" fmla="*/ 64 w 64"/>
                <a:gd name="T7" fmla="*/ 82 h 95"/>
                <a:gd name="T8" fmla="*/ 63 w 64"/>
                <a:gd name="T9" fmla="*/ 95 h 95"/>
                <a:gd name="T10" fmla="*/ 0 w 64"/>
                <a:gd name="T11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95">
                  <a:moveTo>
                    <a:pt x="0" y="53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4" y="3"/>
                    <a:pt x="64" y="10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4" y="82"/>
                    <a:pt x="64" y="93"/>
                    <a:pt x="63" y="95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4191088" y="3337321"/>
              <a:ext cx="360760" cy="110729"/>
            </a:xfrm>
            <a:custGeom>
              <a:avLst/>
              <a:gdLst>
                <a:gd name="T0" fmla="*/ 58 w 144"/>
                <a:gd name="T1" fmla="*/ 0 h 44"/>
                <a:gd name="T2" fmla="*/ 70 w 144"/>
                <a:gd name="T3" fmla="*/ 7 h 44"/>
                <a:gd name="T4" fmla="*/ 81 w 144"/>
                <a:gd name="T5" fmla="*/ 1 h 44"/>
                <a:gd name="T6" fmla="*/ 144 w 144"/>
                <a:gd name="T7" fmla="*/ 43 h 44"/>
                <a:gd name="T8" fmla="*/ 139 w 144"/>
                <a:gd name="T9" fmla="*/ 44 h 44"/>
                <a:gd name="T10" fmla="*/ 0 w 144"/>
                <a:gd name="T11" fmla="*/ 44 h 44"/>
                <a:gd name="T12" fmla="*/ 58 w 1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44">
                  <a:moveTo>
                    <a:pt x="58" y="0"/>
                  </a:moveTo>
                  <a:cubicBezTo>
                    <a:pt x="60" y="2"/>
                    <a:pt x="66" y="7"/>
                    <a:pt x="70" y="7"/>
                  </a:cubicBezTo>
                  <a:cubicBezTo>
                    <a:pt x="74" y="7"/>
                    <a:pt x="81" y="1"/>
                    <a:pt x="81" y="1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2" y="44"/>
                    <a:pt x="139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56" y="2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Freeform 32"/>
          <p:cNvSpPr>
            <a:spLocks noEditPoints="1"/>
          </p:cNvSpPr>
          <p:nvPr/>
        </p:nvSpPr>
        <p:spPr bwMode="auto">
          <a:xfrm>
            <a:off x="5472514" y="2918981"/>
            <a:ext cx="739589" cy="627692"/>
          </a:xfrm>
          <a:custGeom>
            <a:avLst/>
            <a:gdLst>
              <a:gd name="T0" fmla="*/ 48 w 164"/>
              <a:gd name="T1" fmla="*/ 91 h 147"/>
              <a:gd name="T2" fmla="*/ 48 w 164"/>
              <a:gd name="T3" fmla="*/ 41 h 147"/>
              <a:gd name="T4" fmla="*/ 17 w 164"/>
              <a:gd name="T5" fmla="*/ 41 h 147"/>
              <a:gd name="T6" fmla="*/ 0 w 164"/>
              <a:gd name="T7" fmla="*/ 57 h 147"/>
              <a:gd name="T8" fmla="*/ 0 w 164"/>
              <a:gd name="T9" fmla="*/ 106 h 147"/>
              <a:gd name="T10" fmla="*/ 17 w 164"/>
              <a:gd name="T11" fmla="*/ 122 h 147"/>
              <a:gd name="T12" fmla="*/ 25 w 164"/>
              <a:gd name="T13" fmla="*/ 122 h 147"/>
              <a:gd name="T14" fmla="*/ 25 w 164"/>
              <a:gd name="T15" fmla="*/ 147 h 147"/>
              <a:gd name="T16" fmla="*/ 49 w 164"/>
              <a:gd name="T17" fmla="*/ 122 h 147"/>
              <a:gd name="T18" fmla="*/ 90 w 164"/>
              <a:gd name="T19" fmla="*/ 122 h 147"/>
              <a:gd name="T20" fmla="*/ 106 w 164"/>
              <a:gd name="T21" fmla="*/ 106 h 147"/>
              <a:gd name="T22" fmla="*/ 106 w 164"/>
              <a:gd name="T23" fmla="*/ 91 h 147"/>
              <a:gd name="T24" fmla="*/ 105 w 164"/>
              <a:gd name="T25" fmla="*/ 91 h 147"/>
              <a:gd name="T26" fmla="*/ 48 w 164"/>
              <a:gd name="T27" fmla="*/ 91 h 147"/>
              <a:gd name="T28" fmla="*/ 147 w 164"/>
              <a:gd name="T29" fmla="*/ 0 h 147"/>
              <a:gd name="T30" fmla="*/ 74 w 164"/>
              <a:gd name="T31" fmla="*/ 0 h 147"/>
              <a:gd name="T32" fmla="*/ 58 w 164"/>
              <a:gd name="T33" fmla="*/ 16 h 147"/>
              <a:gd name="T34" fmla="*/ 58 w 164"/>
              <a:gd name="T35" fmla="*/ 81 h 147"/>
              <a:gd name="T36" fmla="*/ 115 w 164"/>
              <a:gd name="T37" fmla="*/ 81 h 147"/>
              <a:gd name="T38" fmla="*/ 139 w 164"/>
              <a:gd name="T39" fmla="*/ 106 h 147"/>
              <a:gd name="T40" fmla="*/ 139 w 164"/>
              <a:gd name="T41" fmla="*/ 81 h 147"/>
              <a:gd name="T42" fmla="*/ 147 w 164"/>
              <a:gd name="T43" fmla="*/ 81 h 147"/>
              <a:gd name="T44" fmla="*/ 164 w 164"/>
              <a:gd name="T45" fmla="*/ 65 h 147"/>
              <a:gd name="T46" fmla="*/ 164 w 164"/>
              <a:gd name="T47" fmla="*/ 16 h 147"/>
              <a:gd name="T48" fmla="*/ 147 w 164"/>
              <a:gd name="T4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4" h="147">
                <a:moveTo>
                  <a:pt x="48" y="91"/>
                </a:moveTo>
                <a:cubicBezTo>
                  <a:pt x="48" y="41"/>
                  <a:pt x="48" y="41"/>
                  <a:pt x="48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8" y="41"/>
                  <a:pt x="0" y="48"/>
                  <a:pt x="0" y="57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5"/>
                  <a:pt x="8" y="122"/>
                  <a:pt x="17" y="12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9" y="122"/>
                  <a:pt x="106" y="115"/>
                  <a:pt x="106" y="106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91"/>
                  <a:pt x="105" y="91"/>
                  <a:pt x="105" y="91"/>
                </a:cubicBezTo>
                <a:lnTo>
                  <a:pt x="48" y="91"/>
                </a:lnTo>
                <a:close/>
                <a:moveTo>
                  <a:pt x="147" y="0"/>
                </a:moveTo>
                <a:cubicBezTo>
                  <a:pt x="74" y="0"/>
                  <a:pt x="74" y="0"/>
                  <a:pt x="74" y="0"/>
                </a:cubicBezTo>
                <a:cubicBezTo>
                  <a:pt x="65" y="0"/>
                  <a:pt x="58" y="7"/>
                  <a:pt x="58" y="16"/>
                </a:cubicBezTo>
                <a:cubicBezTo>
                  <a:pt x="58" y="81"/>
                  <a:pt x="58" y="81"/>
                  <a:pt x="58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56" y="81"/>
                  <a:pt x="164" y="74"/>
                  <a:pt x="164" y="65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7"/>
                  <a:pt x="156" y="0"/>
                  <a:pt x="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2350" y="1314450"/>
            <a:ext cx="3095625" cy="57037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l" rtl="0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4400" dirty="0">
                <a:solidFill>
                  <a:srgbClr val="000000"/>
                </a:solidFill>
                <a:latin typeface="Century" pitchFamily="18" charset="0"/>
              </a:rPr>
              <a:t>?</a:t>
            </a:r>
            <a:endParaRPr lang="en-US" sz="34400" kern="1200" dirty="0">
              <a:solidFill>
                <a:srgbClr val="0000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30" y="244281"/>
            <a:ext cx="8345487" cy="369332"/>
          </a:xfrm>
        </p:spPr>
        <p:txBody>
          <a:bodyPr/>
          <a:lstStyle/>
          <a:p>
            <a:r>
              <a:rPr lang="en-US" sz="2400" dirty="0" smtClean="0"/>
              <a:t>Yale and Other Peers have Selected Workday</a:t>
            </a:r>
            <a:endParaRPr lang="en-US" sz="2400" dirty="0"/>
          </a:p>
        </p:txBody>
      </p:sp>
      <p:pic>
        <p:nvPicPr>
          <p:cNvPr id="1026" name="Picture 2" descr="http://www.logoeps.net/wp-content/uploads/2012/12/Georgetown_University_Sea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1" y="1146516"/>
            <a:ext cx="1185396" cy="7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pingroup.com/images/uploads/brown-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98827"/>
            <a:ext cx="866187" cy="4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VCk_QR6IkJETGloLp0pn92JT38mrTj-dlkg9vKjv12_akPiCWQ-gXFT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9" y="3312942"/>
            <a:ext cx="1348271" cy="4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4541"/>
          <a:stretch/>
        </p:blipFill>
        <p:spPr bwMode="auto">
          <a:xfrm>
            <a:off x="446065" y="4387494"/>
            <a:ext cx="78778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ruina.tam.cornell.edu/research/topics/locomotion_and_robotics/ranger/Ranger2010/Cornell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5" y="5460328"/>
            <a:ext cx="658842" cy="6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50" y="958741"/>
            <a:ext cx="751099" cy="3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1395378"/>
            <a:ext cx="4191000" cy="497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i="1" u="sng" dirty="0" smtClean="0">
                <a:solidFill>
                  <a:srgbClr val="000000"/>
                </a:solidFill>
                <a:latin typeface="Calibri" pitchFamily="34" charset="0"/>
              </a:rPr>
              <a:t>Important to Understand, for Yale …</a:t>
            </a:r>
          </a:p>
          <a:p>
            <a:pPr marL="285750" indent="-285750">
              <a:lnSpc>
                <a:spcPts val="2500"/>
              </a:lnSpc>
              <a:buClr>
                <a:srgbClr val="0067AB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67AB"/>
                </a:solidFill>
                <a:latin typeface="Calibri" pitchFamily="34" charset="0"/>
              </a:rPr>
              <a:t>Very Large Project: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Over 350 staff involved</a:t>
            </a:r>
          </a:p>
          <a:p>
            <a:pPr marL="742950" lvl="1" indent="-285750"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Attempting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to fund and staff largely within base budgets</a:t>
            </a:r>
          </a:p>
          <a:p>
            <a:pPr marL="742950" lvl="1" indent="-285750">
              <a:lnSpc>
                <a:spcPts val="1900"/>
              </a:lnSpc>
              <a:buClr>
                <a:srgbClr val="0067AB"/>
              </a:buCl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0067AB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67AB"/>
                </a:solidFill>
                <a:latin typeface="Calibri" pitchFamily="34" charset="0"/>
              </a:rPr>
              <a:t>Multi-year effort:</a:t>
            </a: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Began evaluation in 2012</a:t>
            </a: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HCM/Payroll deployment 2015</a:t>
            </a: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Financials deployment 2016-2017</a:t>
            </a:r>
          </a:p>
          <a:p>
            <a:pPr marL="742950" lvl="1" indent="-285750">
              <a:lnSpc>
                <a:spcPts val="1900"/>
              </a:lnSpc>
              <a:buClr>
                <a:srgbClr val="0067AB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0067A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Technically challenging</a:t>
            </a:r>
          </a:p>
          <a:p>
            <a:pPr marL="285750" indent="-285750">
              <a:lnSpc>
                <a:spcPts val="1900"/>
              </a:lnSpc>
              <a:buClr>
                <a:srgbClr val="0067AB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0067A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Significant change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anagement effort</a:t>
            </a:r>
          </a:p>
          <a:p>
            <a:pPr marL="285750" indent="-285750">
              <a:lnSpc>
                <a:spcPts val="1900"/>
              </a:lnSpc>
              <a:buClr>
                <a:srgbClr val="0067AB"/>
              </a:buClr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0067AB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67AB"/>
                </a:solidFill>
                <a:latin typeface="Calibri" pitchFamily="34" charset="0"/>
              </a:rPr>
              <a:t>A huge opportunity !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8" name="Picture 2" descr="University of Rochester seal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6" y="1106586"/>
            <a:ext cx="832695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195" y="1827793"/>
            <a:ext cx="1518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University of Rochester</a:t>
            </a:r>
          </a:p>
        </p:txBody>
      </p:sp>
      <p:pic>
        <p:nvPicPr>
          <p:cNvPr id="4100" name="Picture 4" descr="The seal of the University of Chicago. It is in the shape of a shield, with a drawing of a phoenix on the bottom and a book with the university's motto &quot;Crescat scientia; vita excolatur&quot; on the top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03" y="5617757"/>
            <a:ext cx="737896" cy="4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8195" y="6110511"/>
            <a:ext cx="1175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University of Chicago</a:t>
            </a:r>
          </a:p>
        </p:txBody>
      </p:sp>
      <p:pic>
        <p:nvPicPr>
          <p:cNvPr id="14" name="Picture 13" descr="http://upload.wikimedia.org/wikipedia/en/thumb/4/44/UMiamiSeal.svg/590px-UMiamiSeal.svg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69" y="2598315"/>
            <a:ext cx="823195" cy="82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4551" y="2335716"/>
            <a:ext cx="838200" cy="838200"/>
          </a:xfrm>
          <a:prstGeom prst="rect">
            <a:avLst/>
          </a:prstGeom>
        </p:spPr>
      </p:pic>
      <p:pic>
        <p:nvPicPr>
          <p:cNvPr id="4104" name="Picture 8" descr="University of Washington Seal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61" y="3966306"/>
            <a:ext cx="673748" cy="6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2/2f/Large_university-of-texas_seal_rgb%28199-91-18%2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5" y="1063930"/>
            <a:ext cx="758825" cy="7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3890" y="4695435"/>
            <a:ext cx="764893" cy="764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7340" y="5369819"/>
            <a:ext cx="838200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7886" y="3750052"/>
            <a:ext cx="837654" cy="83765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724399" y="914400"/>
            <a:ext cx="1" cy="5638800"/>
          </a:xfrm>
          <a:prstGeom prst="line">
            <a:avLst/>
          </a:prstGeom>
          <a:ln w="28575">
            <a:solidFill>
              <a:srgbClr val="003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 bwMode="gray">
          <a:xfrm>
            <a:off x="4840705" y="1066800"/>
            <a:ext cx="2133600" cy="1828800"/>
          </a:xfrm>
          <a:prstGeom prst="hexagon">
            <a:avLst/>
          </a:prstGeom>
          <a:gradFill flip="none" rotWithShape="1">
            <a:gsLst>
              <a:gs pos="19000">
                <a:srgbClr val="00336A"/>
              </a:gs>
              <a:gs pos="49000">
                <a:srgbClr val="00336A">
                  <a:lumMod val="72000"/>
                  <a:lumOff val="28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Hexagon 4"/>
          <p:cNvSpPr/>
          <p:nvPr/>
        </p:nvSpPr>
        <p:spPr bwMode="gray">
          <a:xfrm>
            <a:off x="3056021" y="2590800"/>
            <a:ext cx="2133600" cy="1828800"/>
          </a:xfrm>
          <a:prstGeom prst="hexagon">
            <a:avLst/>
          </a:prstGeom>
          <a:gradFill flip="none" rotWithShape="1">
            <a:gsLst>
              <a:gs pos="22000">
                <a:srgbClr val="F9A01A"/>
              </a:gs>
              <a:gs pos="50000">
                <a:srgbClr val="F9A01A">
                  <a:lumMod val="46000"/>
                  <a:lumOff val="54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Hexagon 5"/>
          <p:cNvSpPr/>
          <p:nvPr/>
        </p:nvSpPr>
        <p:spPr bwMode="gray">
          <a:xfrm>
            <a:off x="3657600" y="4648200"/>
            <a:ext cx="2133600" cy="1828800"/>
          </a:xfrm>
          <a:prstGeom prst="hexagon">
            <a:avLst/>
          </a:prstGeom>
          <a:gradFill flip="none" rotWithShape="1">
            <a:gsLst>
              <a:gs pos="16000">
                <a:srgbClr val="73AB20"/>
              </a:gs>
              <a:gs pos="50000">
                <a:srgbClr val="73AB20">
                  <a:lumMod val="58000"/>
                  <a:lumOff val="42000"/>
                </a:srgbClr>
              </a:gs>
              <a:gs pos="100000">
                <a:srgbClr val="73AB2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7" name="Hexagon 6"/>
          <p:cNvSpPr/>
          <p:nvPr/>
        </p:nvSpPr>
        <p:spPr bwMode="gray">
          <a:xfrm>
            <a:off x="6629400" y="2590800"/>
            <a:ext cx="2133600" cy="1828800"/>
          </a:xfrm>
          <a:prstGeom prst="hexagon">
            <a:avLst/>
          </a:prstGeom>
          <a:gradFill flip="none" rotWithShape="1">
            <a:gsLst>
              <a:gs pos="22000">
                <a:srgbClr val="F9A01A"/>
              </a:gs>
              <a:gs pos="50000">
                <a:srgbClr val="F9A01A">
                  <a:lumMod val="46000"/>
                  <a:lumOff val="54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Hexagon 7"/>
          <p:cNvSpPr/>
          <p:nvPr/>
        </p:nvSpPr>
        <p:spPr bwMode="gray">
          <a:xfrm>
            <a:off x="6019800" y="4648200"/>
            <a:ext cx="2133600" cy="1828800"/>
          </a:xfrm>
          <a:prstGeom prst="hexagon">
            <a:avLst/>
          </a:prstGeom>
          <a:gradFill flip="none" rotWithShape="1">
            <a:gsLst>
              <a:gs pos="16000">
                <a:srgbClr val="73AB20"/>
              </a:gs>
              <a:gs pos="50000">
                <a:srgbClr val="73AB20">
                  <a:lumMod val="58000"/>
                  <a:lumOff val="42000"/>
                </a:srgbClr>
              </a:gs>
              <a:gs pos="100000">
                <a:srgbClr val="73AB2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rnd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831" y="1381036"/>
            <a:ext cx="1553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i="1" dirty="0">
                <a:solidFill>
                  <a:srgbClr val="000000"/>
                </a:solidFill>
              </a:rPr>
              <a:t>Make it easier to get work done and harder to make mistakes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26094" y="2628037"/>
            <a:ext cx="1593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i="1" dirty="0" smtClean="0">
                <a:solidFill>
                  <a:srgbClr val="000000"/>
                </a:solidFill>
              </a:rPr>
              <a:t>Simplify and </a:t>
            </a:r>
            <a:r>
              <a:rPr lang="en-US" sz="1200" b="1" i="1" dirty="0">
                <a:solidFill>
                  <a:srgbClr val="000000"/>
                </a:solidFill>
              </a:rPr>
              <a:t>s</a:t>
            </a:r>
            <a:r>
              <a:rPr lang="en-US" sz="1200" b="1" i="1" dirty="0" smtClean="0">
                <a:solidFill>
                  <a:srgbClr val="000000"/>
                </a:solidFill>
              </a:rPr>
              <a:t>tandardize administrative and other related business processes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5247" y="4823936"/>
            <a:ext cx="1398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i="1" dirty="0" smtClean="0">
                <a:solidFill>
                  <a:srgbClr val="000000"/>
                </a:solidFill>
              </a:rPr>
              <a:t>Minimize the administrative burden for faculty and administrators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gray">
          <a:xfrm>
            <a:off x="152400" y="251915"/>
            <a:ext cx="8991600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No Choice about replacing system, but we’re aiming for better than status quo!</a:t>
            </a:r>
            <a:endParaRPr lang="en-US" sz="2000" kern="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9526" y="2766536"/>
            <a:ext cx="1553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i="1" dirty="0" smtClean="0">
                <a:solidFill>
                  <a:srgbClr val="000000"/>
                </a:solidFill>
              </a:rPr>
              <a:t>Establish and accurate, consistent and timely reporting environment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9051" y="4823936"/>
            <a:ext cx="1553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i="1" dirty="0" smtClean="0">
                <a:solidFill>
                  <a:srgbClr val="000000"/>
                </a:solidFill>
              </a:rPr>
              <a:t>Lower operating costs and improved administrative services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737" y="1062514"/>
            <a:ext cx="2438400" cy="53696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7338" indent="-285750" fontAlgn="base">
              <a:lnSpc>
                <a:spcPts val="25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1200" i="1" dirty="0" smtClean="0">
                <a:solidFill>
                  <a:srgbClr val="000000"/>
                </a:solidFill>
              </a:rPr>
              <a:t>Workday@Yale </a:t>
            </a:r>
            <a:r>
              <a:rPr lang="en-US" altLang="en-US" sz="1200" i="1" dirty="0">
                <a:solidFill>
                  <a:srgbClr val="000000"/>
                </a:solidFill>
              </a:rPr>
              <a:t>will support Yale’s mission with excellent administrative services that mirror Yale’s excellence in teaching, research and practice, making it easier for faculty, students and staff to get their work done. </a:t>
            </a:r>
            <a:endParaRPr lang="en-US" altLang="en-US" sz="1200" i="1" dirty="0" smtClean="0">
              <a:solidFill>
                <a:srgbClr val="000000"/>
              </a:solidFill>
            </a:endParaRPr>
          </a:p>
          <a:p>
            <a:pPr marL="287338" indent="-285750" fontAlgn="base">
              <a:lnSpc>
                <a:spcPts val="25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1200" i="1" dirty="0" smtClean="0">
                <a:solidFill>
                  <a:srgbClr val="000000"/>
                </a:solidFill>
              </a:rPr>
              <a:t>Developed </a:t>
            </a:r>
            <a:r>
              <a:rPr lang="en-US" altLang="en-US" sz="1200" i="1" dirty="0">
                <a:solidFill>
                  <a:srgbClr val="000000"/>
                </a:solidFill>
              </a:rPr>
              <a:t>with broad community engagement, Workday@Yale will be defined by easy to use systems that lower the administrative burden for all, deliver trusted information and reduce overall costs</a:t>
            </a:r>
            <a:r>
              <a:rPr lang="en-US" altLang="en-US" sz="1200" i="1" dirty="0" smtClean="0">
                <a:solidFill>
                  <a:srgbClr val="000000"/>
                </a:solidFill>
              </a:rPr>
              <a:t>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1931" y="3549927"/>
            <a:ext cx="332269" cy="1181870"/>
            <a:chOff x="2088440" y="890520"/>
            <a:chExt cx="341263" cy="1384378"/>
          </a:xfrm>
        </p:grpSpPr>
        <p:cxnSp>
          <p:nvCxnSpPr>
            <p:cNvPr id="55" name="Straight Connector 54"/>
            <p:cNvCxnSpPr/>
            <p:nvPr/>
          </p:nvCxnSpPr>
          <p:spPr bwMode="auto">
            <a:xfrm flipH="1" flipV="1">
              <a:off x="2256586" y="1118506"/>
              <a:ext cx="0" cy="92144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296D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5-Point Star 56"/>
            <p:cNvSpPr>
              <a:spLocks noChangeAspect="1"/>
            </p:cNvSpPr>
            <p:nvPr/>
          </p:nvSpPr>
          <p:spPr bwMode="auto">
            <a:xfrm>
              <a:off x="2088440" y="1933633"/>
              <a:ext cx="341263" cy="341265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18288" tIns="18288" rIns="18288" bIns="18288" rtlCol="0" anchor="ctr" anchorCtr="1">
              <a:noAutofit/>
            </a:bodyPr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</a:pPr>
              <a:endParaRPr lang="en-US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" name="Isosceles Triangle 60"/>
            <p:cNvSpPr>
              <a:spLocks noChangeAspect="1"/>
            </p:cNvSpPr>
            <p:nvPr/>
          </p:nvSpPr>
          <p:spPr bwMode="auto">
            <a:xfrm>
              <a:off x="2123998" y="890520"/>
              <a:ext cx="265175" cy="228600"/>
            </a:xfrm>
            <a:prstGeom prst="triangle">
              <a:avLst/>
            </a:prstGeom>
            <a:solidFill>
              <a:srgbClr val="296DC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18288" tIns="18288" rIns="18288" bIns="18288" rtlCol="0" anchor="ctr" anchorCtr="1">
              <a:noAutofit/>
            </a:bodyPr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</a:pPr>
              <a:endParaRPr lang="en-US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1" name="Rounded Rectangular Callout 50"/>
          <p:cNvSpPr/>
          <p:nvPr/>
        </p:nvSpPr>
        <p:spPr bwMode="gray">
          <a:xfrm>
            <a:off x="218799" y="1005870"/>
            <a:ext cx="4156685" cy="1445219"/>
          </a:xfrm>
          <a:prstGeom prst="wedgeRoundRectCallout">
            <a:avLst>
              <a:gd name="adj1" fmla="val 5058"/>
              <a:gd name="adj2" fmla="val 62809"/>
              <a:gd name="adj3" fmla="val 16667"/>
            </a:avLst>
          </a:prstGeom>
          <a:noFill/>
          <a:ln w="19050" cap="rnd" algn="ctr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 rtlCol="0" anchor="ctr" anchorCtr="1"/>
          <a:lstStyle/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Employee self-service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Manager workflow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Compensation &amp; Benefits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Payroll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Faculty “Lifecycle”: Appointments &amp; Appointment History, Unified Academic Reporting</a:t>
            </a:r>
            <a:endParaRPr lang="en-US" sz="1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1081679" y="2667000"/>
            <a:ext cx="2499721" cy="82005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70C0"/>
            </a:solidFill>
            <a:miter lim="800000"/>
            <a:headEnd/>
            <a:tailEnd/>
          </a:ln>
        </p:spPr>
        <p:txBody>
          <a:bodyPr lIns="9144" tIns="9144" rIns="9144" bIns="9144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BBD"/>
              </a:buClr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Release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1: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E7BBD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HR / Payroll / Academic Information</a:t>
            </a: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74" name="Straight Connector 73"/>
          <p:cNvCxnSpPr>
            <a:stCxn id="75" idx="0"/>
            <a:endCxn id="76" idx="3"/>
          </p:cNvCxnSpPr>
          <p:nvPr/>
        </p:nvCxnSpPr>
        <p:spPr bwMode="auto">
          <a:xfrm flipV="1">
            <a:off x="4535993" y="3709558"/>
            <a:ext cx="2552" cy="733868"/>
          </a:xfrm>
          <a:prstGeom prst="line">
            <a:avLst/>
          </a:prstGeom>
          <a:solidFill>
            <a:srgbClr val="FF000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5-Point Star 74"/>
          <p:cNvSpPr>
            <a:spLocks noChangeAspect="1"/>
          </p:cNvSpPr>
          <p:nvPr/>
        </p:nvSpPr>
        <p:spPr bwMode="auto">
          <a:xfrm>
            <a:off x="4375484" y="4443426"/>
            <a:ext cx="321017" cy="291343"/>
          </a:xfrm>
          <a:prstGeom prst="star5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6" name="Isosceles Triangle 75"/>
          <p:cNvSpPr>
            <a:spLocks noChangeAspect="1"/>
          </p:cNvSpPr>
          <p:nvPr/>
        </p:nvSpPr>
        <p:spPr bwMode="auto">
          <a:xfrm>
            <a:off x="4431966" y="3514398"/>
            <a:ext cx="213158" cy="195160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 lIns="18288" tIns="18288" rIns="18288" bIns="18288" rtlCol="0" anchor="ctr" anchorCtr="1">
            <a:no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SzPct val="85000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81" y="76901"/>
            <a:ext cx="8515769" cy="761299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Workday@Yale </a:t>
            </a:r>
            <a:r>
              <a:rPr lang="en-US" sz="2400" dirty="0" smtClean="0"/>
              <a:t>Implementation Timeline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>
          <a:xfrm>
            <a:off x="4112103" y="4794716"/>
            <a:ext cx="2288697" cy="8617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 </a:t>
            </a: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  <a:p>
            <a:pPr marL="182880" lvl="1" indent="-182880" eaLnBrk="0" fontAlgn="base" hangingPunct="0">
              <a:spcBef>
                <a:spcPts val="600"/>
              </a:spcBef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Chart of Accounts 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</a:p>
          <a:p>
            <a:pPr marL="182880" lvl="1" indent="-182880" eaLnBrk="0" fontAlgn="base" hangingPunct="0">
              <a:spcBef>
                <a:spcPts val="600"/>
              </a:spcBef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 New Financial Data Model</a:t>
            </a: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680065" y="3018353"/>
            <a:ext cx="1042348" cy="595950"/>
          </a:xfrm>
          <a:prstGeom prst="rect">
            <a:avLst/>
          </a:prstGeom>
          <a:ln w="28575">
            <a:solidFill>
              <a:srgbClr val="F9A01A"/>
            </a:solidFill>
          </a:ln>
        </p:spPr>
        <p:txBody>
          <a:bodyPr wrap="square" lIns="0" tIns="45720" rIns="0" bIns="4572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 4: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020495" y="5315559"/>
            <a:ext cx="2018105" cy="780441"/>
          </a:xfrm>
          <a:prstGeom prst="rect">
            <a:avLst/>
          </a:prstGeom>
          <a:ln w="28575">
            <a:solidFill>
              <a:srgbClr val="73AB20"/>
            </a:solidFill>
          </a:ln>
        </p:spPr>
        <p:txBody>
          <a:bodyPr wrap="square" lIns="45720" rIns="4572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 </a:t>
            </a: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2*:</a:t>
            </a:r>
          </a:p>
          <a:p>
            <a:pPr marL="182880" lvl="1" indent="-182880" eaLnBrk="0" fontAlgn="base" hangingPunct="0"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Merit </a:t>
            </a:r>
          </a:p>
          <a:p>
            <a:pPr marL="182880" lvl="1" indent="-182880" eaLnBrk="0" fontAlgn="base" hangingPunct="0"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Benefits Enhancements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-345109" y="6477000"/>
            <a:ext cx="296359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*Exact timing and content are TBD</a:t>
            </a:r>
            <a:endParaRPr lang="en-US" sz="11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4841" y="3514847"/>
            <a:ext cx="655088" cy="3533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2015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73101" y="3514398"/>
            <a:ext cx="655088" cy="3533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588" algn="ctr"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2016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2" name="Rounded Rectangular Callout 51"/>
          <p:cNvSpPr/>
          <p:nvPr/>
        </p:nvSpPr>
        <p:spPr bwMode="gray">
          <a:xfrm>
            <a:off x="5070651" y="879548"/>
            <a:ext cx="2977240" cy="2051301"/>
          </a:xfrm>
          <a:prstGeom prst="wedgeRoundRectCallout">
            <a:avLst>
              <a:gd name="adj1" fmla="val 36546"/>
              <a:gd name="adj2" fmla="val 63711"/>
              <a:gd name="adj3" fmla="val 16667"/>
            </a:avLst>
          </a:prstGeom>
          <a:noFill/>
          <a:ln w="19050" cap="rnd" algn="ctr">
            <a:solidFill>
              <a:srgbClr val="F9A01A"/>
            </a:solidFill>
            <a:miter lim="800000"/>
            <a:headEnd/>
            <a:tailEnd/>
          </a:ln>
        </p:spPr>
        <p:txBody>
          <a:bodyPr lIns="45720" rIns="45720" rtlCol="0" anchor="ctr" anchorCtr="1"/>
          <a:lstStyle/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Expense Management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Procurement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Supplier Accounts </a:t>
            </a: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 Contracts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Business Assets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Sponsored Awards Management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ndowment and Gift Accounting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Customer Accounts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Banking &amp; Settlement</a:t>
            </a:r>
          </a:p>
          <a:p>
            <a:pPr marL="285750" lvl="1" indent="-285750" eaLnBrk="0" hangingPunct="0">
              <a:buSzPct val="79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Accounting &amp; Reporting</a:t>
            </a:r>
            <a:endParaRPr lang="en-US" sz="1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519160" y="3480958"/>
            <a:ext cx="320040" cy="1257334"/>
            <a:chOff x="7459957" y="3209571"/>
            <a:chExt cx="320040" cy="1257334"/>
          </a:xfrm>
        </p:grpSpPr>
        <p:cxnSp>
          <p:nvCxnSpPr>
            <p:cNvPr id="63" name="Straight Connector 62"/>
            <p:cNvCxnSpPr>
              <a:stCxn id="64" idx="0"/>
              <a:endCxn id="66" idx="3"/>
            </p:cNvCxnSpPr>
            <p:nvPr/>
          </p:nvCxnSpPr>
          <p:spPr bwMode="auto">
            <a:xfrm flipH="1" flipV="1">
              <a:off x="7614808" y="3438171"/>
              <a:ext cx="0" cy="70869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9A01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5-Point Star 63"/>
            <p:cNvSpPr>
              <a:spLocks noChangeAspect="1"/>
            </p:cNvSpPr>
            <p:nvPr/>
          </p:nvSpPr>
          <p:spPr bwMode="auto">
            <a:xfrm>
              <a:off x="7459957" y="4146865"/>
              <a:ext cx="320040" cy="320040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18288" tIns="18288" rIns="18288" bIns="18288" rtlCol="0" anchor="ctr" anchorCtr="1">
              <a:noAutofit/>
            </a:bodyPr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</a:pPr>
              <a:endParaRPr lang="en-US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6" name="Isosceles Triangle 65"/>
            <p:cNvSpPr>
              <a:spLocks noChangeAspect="1"/>
            </p:cNvSpPr>
            <p:nvPr/>
          </p:nvSpPr>
          <p:spPr bwMode="auto">
            <a:xfrm>
              <a:off x="7482220" y="3209571"/>
              <a:ext cx="265175" cy="228600"/>
            </a:xfrm>
            <a:prstGeom prst="triangle">
              <a:avLst/>
            </a:prstGeom>
            <a:solidFill>
              <a:srgbClr val="F9A01A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18288" tIns="18288" rIns="18288" bIns="18288" rtlCol="0" anchor="ctr" anchorCtr="1">
              <a:noAutofit/>
            </a:bodyPr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</a:pPr>
              <a:endParaRPr lang="en-US" sz="16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6" name="Chevron 35"/>
          <p:cNvSpPr/>
          <p:nvPr/>
        </p:nvSpPr>
        <p:spPr bwMode="auto">
          <a:xfrm>
            <a:off x="5946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Jan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Chevron 36"/>
          <p:cNvSpPr/>
          <p:nvPr/>
        </p:nvSpPr>
        <p:spPr bwMode="auto">
          <a:xfrm>
            <a:off x="94917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Mar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" name="Chevron 37"/>
          <p:cNvSpPr/>
          <p:nvPr/>
        </p:nvSpPr>
        <p:spPr bwMode="auto">
          <a:xfrm>
            <a:off x="183888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May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Chevron 38"/>
          <p:cNvSpPr/>
          <p:nvPr/>
        </p:nvSpPr>
        <p:spPr bwMode="auto">
          <a:xfrm>
            <a:off x="272859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Jul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Chevron 39"/>
          <p:cNvSpPr/>
          <p:nvPr/>
        </p:nvSpPr>
        <p:spPr bwMode="auto">
          <a:xfrm>
            <a:off x="361830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 Sep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" name="Chevron 40"/>
          <p:cNvSpPr/>
          <p:nvPr/>
        </p:nvSpPr>
        <p:spPr bwMode="auto">
          <a:xfrm>
            <a:off x="450801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Nov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" name="Chevron 41"/>
          <p:cNvSpPr/>
          <p:nvPr/>
        </p:nvSpPr>
        <p:spPr bwMode="auto">
          <a:xfrm>
            <a:off x="539772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Jan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" name="Chevron 42"/>
          <p:cNvSpPr/>
          <p:nvPr/>
        </p:nvSpPr>
        <p:spPr bwMode="auto">
          <a:xfrm>
            <a:off x="628743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Mar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" name="Chevron 43"/>
          <p:cNvSpPr/>
          <p:nvPr/>
        </p:nvSpPr>
        <p:spPr bwMode="auto">
          <a:xfrm>
            <a:off x="717714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May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" name="Chevron 44"/>
          <p:cNvSpPr/>
          <p:nvPr/>
        </p:nvSpPr>
        <p:spPr bwMode="auto">
          <a:xfrm>
            <a:off x="8066855" y="3900068"/>
            <a:ext cx="1005840" cy="36576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2700" dir="5400000" algn="t" rotWithShape="0">
              <a:schemeClr val="bg2">
                <a:alpha val="50000"/>
              </a:schemeClr>
            </a:outerShdw>
          </a:effectLst>
        </p:spPr>
        <p:txBody>
          <a:bodyPr vert="horz" wrap="square" lIns="18288" tIns="0" rIns="0" bIns="0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85000"/>
            </a:pPr>
            <a:r>
              <a:rPr lang="en-US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Arial" charset="0"/>
              </a:rPr>
              <a:t>Jul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3708" y="4888666"/>
            <a:ext cx="2077611" cy="1815882"/>
          </a:xfrm>
          <a:prstGeom prst="rect">
            <a:avLst/>
          </a:prstGeom>
          <a:ln w="28575">
            <a:solidFill>
              <a:srgbClr val="00346A"/>
            </a:solidFill>
          </a:ln>
        </p:spPr>
        <p:txBody>
          <a:bodyPr wrap="square" lIns="45720" rIns="4572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Releases-FY17 and beyond*</a:t>
            </a:r>
          </a:p>
          <a:p>
            <a:pPr marL="182880" lvl="1" indent="-182880" eaLnBrk="0" fontAlgn="base" hangingPunct="0">
              <a:spcBef>
                <a:spcPts val="600"/>
              </a:spcBef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time tracking</a:t>
            </a:r>
          </a:p>
          <a:p>
            <a:pPr marL="182880" lvl="1" indent="-182880" eaLnBrk="0" fontAlgn="base" hangingPunct="0">
              <a:spcBef>
                <a:spcPts val="600"/>
              </a:spcBef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recruiting &amp; staffing</a:t>
            </a:r>
          </a:p>
          <a:p>
            <a:pPr marL="182880" lvl="1" indent="-182880" eaLnBrk="0" fontAlgn="base" hangingPunct="0">
              <a:spcBef>
                <a:spcPts val="600"/>
              </a:spcBef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student systems</a:t>
            </a:r>
          </a:p>
          <a:p>
            <a:pPr marL="182880" lvl="1" indent="-182880" eaLnBrk="0" fontAlgn="base" hangingPunct="0">
              <a:spcBef>
                <a:spcPts val="600"/>
              </a:spcBef>
              <a:spcAft>
                <a:spcPct val="0"/>
              </a:spcAft>
              <a:buSzPct val="79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other academic and financial enhancements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4196" y="4440453"/>
            <a:ext cx="554399" cy="280037"/>
            <a:chOff x="3094899" y="4440453"/>
            <a:chExt cx="554399" cy="280037"/>
          </a:xfrm>
        </p:grpSpPr>
        <p:sp>
          <p:nvSpPr>
            <p:cNvPr id="4" name="Rectangle 3"/>
            <p:cNvSpPr/>
            <p:nvPr/>
          </p:nvSpPr>
          <p:spPr bwMode="gray">
            <a:xfrm>
              <a:off x="3094899" y="4440453"/>
              <a:ext cx="554399" cy="274320"/>
            </a:xfrm>
            <a:prstGeom prst="rect">
              <a:avLst/>
            </a:prstGeom>
            <a:noFill/>
            <a:ln w="28575" cap="rnd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18288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94900" y="4448749"/>
              <a:ext cx="554398" cy="2717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588" algn="ctr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100" b="1" dirty="0" smtClean="0">
                  <a:solidFill>
                    <a:srgbClr val="000000"/>
                  </a:solidFill>
                  <a:cs typeface="Arial" charset="0"/>
                </a:rPr>
                <a:t>July</a:t>
              </a:r>
              <a:endParaRPr lang="en-US" sz="110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2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4" y="3398292"/>
            <a:ext cx="7772400" cy="1528549"/>
          </a:xfrm>
          <a:solidFill>
            <a:schemeClr val="accent2"/>
          </a:solidFill>
        </p:spPr>
        <p:txBody>
          <a:bodyPr tIns="91440" bIns="91440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What’s Changing?</a:t>
            </a:r>
            <a:endParaRPr lang="en-US" sz="2000" b="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30" y="238431"/>
            <a:ext cx="8345487" cy="364908"/>
          </a:xfrm>
        </p:spPr>
        <p:txBody>
          <a:bodyPr/>
          <a:lstStyle/>
          <a:p>
            <a:r>
              <a:rPr lang="en-US" sz="2400" dirty="0" smtClean="0"/>
              <a:t>Activities in Workday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1" y="1555892"/>
            <a:ext cx="2743200" cy="4463908"/>
            <a:chOff x="152401" y="1251092"/>
            <a:chExt cx="2743200" cy="4463908"/>
          </a:xfrm>
        </p:grpSpPr>
        <p:sp>
          <p:nvSpPr>
            <p:cNvPr id="5" name="Rectangle 4"/>
            <p:cNvSpPr/>
            <p:nvPr/>
          </p:nvSpPr>
          <p:spPr bwMode="gray">
            <a:xfrm>
              <a:off x="152401" y="1251092"/>
              <a:ext cx="2743200" cy="4463908"/>
            </a:xfrm>
            <a:prstGeom prst="rect">
              <a:avLst/>
            </a:prstGeom>
            <a:solidFill>
              <a:srgbClr val="00336A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glow rad="330200">
                <a:srgbClr val="FFFFFF">
                  <a:lumMod val="85000"/>
                  <a:alpha val="31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40" tIns="182880" rIns="137160" bIns="182880" anchor="ctr" anchorCtr="1"/>
            <a:lstStyle/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14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0" fontAlgn="base" hangingPunct="0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en-US" sz="1400" b="1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Employees will be able to: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Edit personal contact information</a:t>
              </a:r>
            </a:p>
            <a:p>
              <a:pPr marL="171450" indent="-171450" eaLnBrk="0" fontAlgn="base" hangingPunct="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Maintain direct deposit</a:t>
              </a:r>
            </a:p>
            <a:p>
              <a:pPr marL="171450" indent="-171450" eaLnBrk="0" fontAlgn="base" hangingPunct="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Edit emergency contacts</a:t>
              </a:r>
            </a:p>
            <a:p>
              <a:pPr marL="171450" indent="-171450" eaLnBrk="0" fontAlgn="base" hangingPunct="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Request Leave of Absence</a:t>
              </a:r>
            </a:p>
            <a:p>
              <a:pPr marL="171450" indent="-171450" eaLnBrk="0" fontAlgn="base" hangingPunct="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Print W-2’s</a:t>
              </a:r>
            </a:p>
            <a:p>
              <a:pPr eaLnBrk="0" fontAlgn="base" hangingPunct="0">
                <a:spcAft>
                  <a:spcPts val="600"/>
                </a:spcAft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	</a:t>
              </a:r>
              <a:r>
                <a:rPr lang="en-US" sz="1400" b="1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and much more…</a:t>
              </a: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endParaRPr lang="en-US" sz="1400" b="1" kern="0" dirty="0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8607" y="1905000"/>
              <a:ext cx="21707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ts val="1200"/>
                </a:spcAft>
                <a:defRPr/>
              </a:pPr>
              <a:r>
                <a:rPr lang="en-US" b="1" kern="0" cap="small" dirty="0">
                  <a:solidFill>
                    <a:srgbClr val="FFFFFF"/>
                  </a:solidFill>
                  <a:latin typeface="Calibri" panose="020F0502020204030204" pitchFamily="34" charset="0"/>
                </a:rPr>
                <a:t>Employee Self-Service</a:t>
              </a:r>
            </a:p>
          </p:txBody>
        </p:sp>
        <p:sp>
          <p:nvSpPr>
            <p:cNvPr id="14" name="Freeform 5"/>
            <p:cNvSpPr>
              <a:spLocks noChangeAspect="1" noEditPoints="1"/>
            </p:cNvSpPr>
            <p:nvPr/>
          </p:nvSpPr>
          <p:spPr bwMode="auto">
            <a:xfrm>
              <a:off x="1301753" y="1456765"/>
              <a:ext cx="444495" cy="365760"/>
            </a:xfrm>
            <a:custGeom>
              <a:avLst/>
              <a:gdLst>
                <a:gd name="T0" fmla="*/ 716 w 1311"/>
                <a:gd name="T1" fmla="*/ 980 h 1077"/>
                <a:gd name="T2" fmla="*/ 735 w 1311"/>
                <a:gd name="T3" fmla="*/ 1063 h 1077"/>
                <a:gd name="T4" fmla="*/ 769 w 1311"/>
                <a:gd name="T5" fmla="*/ 1053 h 1077"/>
                <a:gd name="T6" fmla="*/ 716 w 1311"/>
                <a:gd name="T7" fmla="*/ 980 h 1077"/>
                <a:gd name="T8" fmla="*/ 907 w 1311"/>
                <a:gd name="T9" fmla="*/ 31 h 1077"/>
                <a:gd name="T10" fmla="*/ 682 w 1311"/>
                <a:gd name="T11" fmla="*/ 251 h 1077"/>
                <a:gd name="T12" fmla="*/ 737 w 1311"/>
                <a:gd name="T13" fmla="*/ 78 h 1077"/>
                <a:gd name="T14" fmla="*/ 577 w 1311"/>
                <a:gd name="T15" fmla="*/ 84 h 1077"/>
                <a:gd name="T16" fmla="*/ 631 w 1311"/>
                <a:gd name="T17" fmla="*/ 249 h 1077"/>
                <a:gd name="T18" fmla="*/ 0 w 1311"/>
                <a:gd name="T19" fmla="*/ 204 h 1077"/>
                <a:gd name="T20" fmla="*/ 636 w 1311"/>
                <a:gd name="T21" fmla="*/ 342 h 1077"/>
                <a:gd name="T22" fmla="*/ 486 w 1311"/>
                <a:gd name="T23" fmla="*/ 630 h 1077"/>
                <a:gd name="T24" fmla="*/ 613 w 1311"/>
                <a:gd name="T25" fmla="*/ 719 h 1077"/>
                <a:gd name="T26" fmla="*/ 636 w 1311"/>
                <a:gd name="T27" fmla="*/ 573 h 1077"/>
                <a:gd name="T28" fmla="*/ 547 w 1311"/>
                <a:gd name="T29" fmla="*/ 854 h 1077"/>
                <a:gd name="T30" fmla="*/ 623 w 1311"/>
                <a:gd name="T31" fmla="*/ 908 h 1077"/>
                <a:gd name="T32" fmla="*/ 637 w 1311"/>
                <a:gd name="T33" fmla="*/ 822 h 1077"/>
                <a:gd name="T34" fmla="*/ 559 w 1311"/>
                <a:gd name="T35" fmla="*/ 979 h 1077"/>
                <a:gd name="T36" fmla="*/ 637 w 1311"/>
                <a:gd name="T37" fmla="*/ 982 h 1077"/>
                <a:gd name="T38" fmla="*/ 680 w 1311"/>
                <a:gd name="T39" fmla="*/ 1074 h 1077"/>
                <a:gd name="T40" fmla="*/ 774 w 1311"/>
                <a:gd name="T41" fmla="*/ 891 h 1077"/>
                <a:gd name="T42" fmla="*/ 693 w 1311"/>
                <a:gd name="T43" fmla="*/ 835 h 1077"/>
                <a:gd name="T44" fmla="*/ 680 w 1311"/>
                <a:gd name="T45" fmla="*/ 911 h 1077"/>
                <a:gd name="T46" fmla="*/ 806 w 1311"/>
                <a:gd name="T47" fmla="*/ 614 h 1077"/>
                <a:gd name="T48" fmla="*/ 697 w 1311"/>
                <a:gd name="T49" fmla="*/ 592 h 1077"/>
                <a:gd name="T50" fmla="*/ 680 w 1311"/>
                <a:gd name="T51" fmla="*/ 706 h 1077"/>
                <a:gd name="T52" fmla="*/ 936 w 1311"/>
                <a:gd name="T53" fmla="*/ 416 h 1077"/>
                <a:gd name="T54" fmla="*/ 786 w 1311"/>
                <a:gd name="T55" fmla="*/ 380 h 1077"/>
                <a:gd name="T56" fmla="*/ 864 w 1311"/>
                <a:gd name="T57" fmla="*/ 401 h 1077"/>
                <a:gd name="T58" fmla="*/ 680 w 1311"/>
                <a:gd name="T59" fmla="*/ 341 h 1077"/>
                <a:gd name="T60" fmla="*/ 1311 w 1311"/>
                <a:gd name="T61" fmla="*/ 196 h 1077"/>
                <a:gd name="T62" fmla="*/ 907 w 1311"/>
                <a:gd name="T63" fmla="*/ 31 h 1077"/>
                <a:gd name="T64" fmla="*/ 367 w 1311"/>
                <a:gd name="T65" fmla="*/ 395 h 1077"/>
                <a:gd name="T66" fmla="*/ 535 w 1311"/>
                <a:gd name="T67" fmla="*/ 376 h 1077"/>
                <a:gd name="T68" fmla="*/ 446 w 1311"/>
                <a:gd name="T69" fmla="*/ 395 h 1077"/>
                <a:gd name="T70" fmla="*/ 522 w 1311"/>
                <a:gd name="T71" fmla="*/ 52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1" h="1077">
                  <a:moveTo>
                    <a:pt x="716" y="980"/>
                  </a:moveTo>
                  <a:lnTo>
                    <a:pt x="716" y="980"/>
                  </a:lnTo>
                  <a:lnTo>
                    <a:pt x="694" y="1000"/>
                  </a:lnTo>
                  <a:cubicBezTo>
                    <a:pt x="724" y="1005"/>
                    <a:pt x="729" y="1040"/>
                    <a:pt x="735" y="1063"/>
                  </a:cubicBezTo>
                  <a:cubicBezTo>
                    <a:pt x="736" y="1070"/>
                    <a:pt x="744" y="1076"/>
                    <a:pt x="752" y="1077"/>
                  </a:cubicBezTo>
                  <a:cubicBezTo>
                    <a:pt x="760" y="1077"/>
                    <a:pt x="768" y="1070"/>
                    <a:pt x="769" y="1053"/>
                  </a:cubicBezTo>
                  <a:cubicBezTo>
                    <a:pt x="768" y="1034"/>
                    <a:pt x="760" y="1010"/>
                    <a:pt x="747" y="994"/>
                  </a:cubicBezTo>
                  <a:cubicBezTo>
                    <a:pt x="739" y="985"/>
                    <a:pt x="724" y="976"/>
                    <a:pt x="716" y="980"/>
                  </a:cubicBezTo>
                  <a:lnTo>
                    <a:pt x="716" y="980"/>
                  </a:lnTo>
                  <a:close/>
                  <a:moveTo>
                    <a:pt x="907" y="31"/>
                  </a:moveTo>
                  <a:lnTo>
                    <a:pt x="907" y="31"/>
                  </a:lnTo>
                  <a:cubicBezTo>
                    <a:pt x="780" y="53"/>
                    <a:pt x="772" y="200"/>
                    <a:pt x="682" y="251"/>
                  </a:cubicBezTo>
                  <a:cubicBezTo>
                    <a:pt x="682" y="218"/>
                    <a:pt x="682" y="197"/>
                    <a:pt x="682" y="164"/>
                  </a:cubicBezTo>
                  <a:cubicBezTo>
                    <a:pt x="711" y="149"/>
                    <a:pt x="739" y="116"/>
                    <a:pt x="737" y="78"/>
                  </a:cubicBezTo>
                  <a:cubicBezTo>
                    <a:pt x="731" y="34"/>
                    <a:pt x="695" y="1"/>
                    <a:pt x="652" y="1"/>
                  </a:cubicBezTo>
                  <a:cubicBezTo>
                    <a:pt x="606" y="0"/>
                    <a:pt x="576" y="48"/>
                    <a:pt x="577" y="84"/>
                  </a:cubicBezTo>
                  <a:cubicBezTo>
                    <a:pt x="580" y="115"/>
                    <a:pt x="596" y="137"/>
                    <a:pt x="627" y="160"/>
                  </a:cubicBezTo>
                  <a:cubicBezTo>
                    <a:pt x="629" y="190"/>
                    <a:pt x="630" y="219"/>
                    <a:pt x="631" y="249"/>
                  </a:cubicBezTo>
                  <a:cubicBezTo>
                    <a:pt x="541" y="202"/>
                    <a:pt x="529" y="53"/>
                    <a:pt x="406" y="30"/>
                  </a:cubicBezTo>
                  <a:cubicBezTo>
                    <a:pt x="239" y="33"/>
                    <a:pt x="135" y="209"/>
                    <a:pt x="0" y="204"/>
                  </a:cubicBezTo>
                  <a:cubicBezTo>
                    <a:pt x="71" y="260"/>
                    <a:pt x="198" y="336"/>
                    <a:pt x="290" y="336"/>
                  </a:cubicBezTo>
                  <a:cubicBezTo>
                    <a:pt x="385" y="342"/>
                    <a:pt x="442" y="131"/>
                    <a:pt x="636" y="342"/>
                  </a:cubicBezTo>
                  <a:cubicBezTo>
                    <a:pt x="636" y="398"/>
                    <a:pt x="636" y="454"/>
                    <a:pt x="636" y="510"/>
                  </a:cubicBezTo>
                  <a:cubicBezTo>
                    <a:pt x="558" y="538"/>
                    <a:pt x="490" y="573"/>
                    <a:pt x="486" y="630"/>
                  </a:cubicBezTo>
                  <a:cubicBezTo>
                    <a:pt x="485" y="686"/>
                    <a:pt x="522" y="728"/>
                    <a:pt x="561" y="749"/>
                  </a:cubicBezTo>
                  <a:cubicBezTo>
                    <a:pt x="583" y="754"/>
                    <a:pt x="617" y="726"/>
                    <a:pt x="613" y="719"/>
                  </a:cubicBezTo>
                  <a:cubicBezTo>
                    <a:pt x="584" y="699"/>
                    <a:pt x="560" y="672"/>
                    <a:pt x="561" y="639"/>
                  </a:cubicBezTo>
                  <a:cubicBezTo>
                    <a:pt x="562" y="608"/>
                    <a:pt x="593" y="588"/>
                    <a:pt x="636" y="573"/>
                  </a:cubicBezTo>
                  <a:cubicBezTo>
                    <a:pt x="636" y="630"/>
                    <a:pt x="636" y="688"/>
                    <a:pt x="637" y="745"/>
                  </a:cubicBezTo>
                  <a:cubicBezTo>
                    <a:pt x="597" y="780"/>
                    <a:pt x="557" y="815"/>
                    <a:pt x="547" y="854"/>
                  </a:cubicBezTo>
                  <a:cubicBezTo>
                    <a:pt x="538" y="886"/>
                    <a:pt x="558" y="920"/>
                    <a:pt x="572" y="934"/>
                  </a:cubicBezTo>
                  <a:cubicBezTo>
                    <a:pt x="592" y="925"/>
                    <a:pt x="604" y="918"/>
                    <a:pt x="623" y="908"/>
                  </a:cubicBezTo>
                  <a:cubicBezTo>
                    <a:pt x="611" y="897"/>
                    <a:pt x="600" y="885"/>
                    <a:pt x="604" y="864"/>
                  </a:cubicBezTo>
                  <a:cubicBezTo>
                    <a:pt x="606" y="852"/>
                    <a:pt x="619" y="838"/>
                    <a:pt x="637" y="822"/>
                  </a:cubicBezTo>
                  <a:cubicBezTo>
                    <a:pt x="637" y="859"/>
                    <a:pt x="637" y="896"/>
                    <a:pt x="637" y="933"/>
                  </a:cubicBezTo>
                  <a:cubicBezTo>
                    <a:pt x="608" y="948"/>
                    <a:pt x="578" y="963"/>
                    <a:pt x="559" y="979"/>
                  </a:cubicBezTo>
                  <a:cubicBezTo>
                    <a:pt x="526" y="1012"/>
                    <a:pt x="536" y="1067"/>
                    <a:pt x="572" y="1057"/>
                  </a:cubicBezTo>
                  <a:cubicBezTo>
                    <a:pt x="570" y="1025"/>
                    <a:pt x="600" y="1002"/>
                    <a:pt x="637" y="982"/>
                  </a:cubicBezTo>
                  <a:cubicBezTo>
                    <a:pt x="638" y="1013"/>
                    <a:pt x="638" y="1043"/>
                    <a:pt x="638" y="1074"/>
                  </a:cubicBezTo>
                  <a:cubicBezTo>
                    <a:pt x="652" y="1074"/>
                    <a:pt x="666" y="1074"/>
                    <a:pt x="680" y="1074"/>
                  </a:cubicBezTo>
                  <a:cubicBezTo>
                    <a:pt x="680" y="1036"/>
                    <a:pt x="680" y="999"/>
                    <a:pt x="680" y="961"/>
                  </a:cubicBezTo>
                  <a:cubicBezTo>
                    <a:pt x="724" y="939"/>
                    <a:pt x="768" y="919"/>
                    <a:pt x="774" y="891"/>
                  </a:cubicBezTo>
                  <a:cubicBezTo>
                    <a:pt x="780" y="867"/>
                    <a:pt x="771" y="842"/>
                    <a:pt x="757" y="827"/>
                  </a:cubicBezTo>
                  <a:cubicBezTo>
                    <a:pt x="729" y="803"/>
                    <a:pt x="694" y="812"/>
                    <a:pt x="693" y="835"/>
                  </a:cubicBezTo>
                  <a:cubicBezTo>
                    <a:pt x="695" y="851"/>
                    <a:pt x="724" y="846"/>
                    <a:pt x="721" y="874"/>
                  </a:cubicBezTo>
                  <a:cubicBezTo>
                    <a:pt x="717" y="887"/>
                    <a:pt x="701" y="899"/>
                    <a:pt x="680" y="911"/>
                  </a:cubicBezTo>
                  <a:cubicBezTo>
                    <a:pt x="680" y="869"/>
                    <a:pt x="680" y="828"/>
                    <a:pt x="680" y="786"/>
                  </a:cubicBezTo>
                  <a:cubicBezTo>
                    <a:pt x="735" y="740"/>
                    <a:pt x="800" y="683"/>
                    <a:pt x="806" y="614"/>
                  </a:cubicBezTo>
                  <a:cubicBezTo>
                    <a:pt x="803" y="588"/>
                    <a:pt x="786" y="565"/>
                    <a:pt x="766" y="566"/>
                  </a:cubicBezTo>
                  <a:cubicBezTo>
                    <a:pt x="750" y="568"/>
                    <a:pt x="716" y="578"/>
                    <a:pt x="697" y="592"/>
                  </a:cubicBezTo>
                  <a:cubicBezTo>
                    <a:pt x="715" y="595"/>
                    <a:pt x="728" y="609"/>
                    <a:pt x="726" y="636"/>
                  </a:cubicBezTo>
                  <a:cubicBezTo>
                    <a:pt x="721" y="660"/>
                    <a:pt x="703" y="683"/>
                    <a:pt x="680" y="706"/>
                  </a:cubicBezTo>
                  <a:cubicBezTo>
                    <a:pt x="680" y="657"/>
                    <a:pt x="680" y="608"/>
                    <a:pt x="680" y="559"/>
                  </a:cubicBezTo>
                  <a:cubicBezTo>
                    <a:pt x="783" y="531"/>
                    <a:pt x="918" y="508"/>
                    <a:pt x="936" y="416"/>
                  </a:cubicBezTo>
                  <a:cubicBezTo>
                    <a:pt x="940" y="330"/>
                    <a:pt x="861" y="291"/>
                    <a:pt x="821" y="291"/>
                  </a:cubicBezTo>
                  <a:cubicBezTo>
                    <a:pt x="733" y="292"/>
                    <a:pt x="738" y="372"/>
                    <a:pt x="786" y="380"/>
                  </a:cubicBezTo>
                  <a:cubicBezTo>
                    <a:pt x="805" y="383"/>
                    <a:pt x="804" y="362"/>
                    <a:pt x="819" y="360"/>
                  </a:cubicBezTo>
                  <a:cubicBezTo>
                    <a:pt x="839" y="358"/>
                    <a:pt x="864" y="371"/>
                    <a:pt x="864" y="401"/>
                  </a:cubicBezTo>
                  <a:cubicBezTo>
                    <a:pt x="864" y="442"/>
                    <a:pt x="773" y="466"/>
                    <a:pt x="680" y="496"/>
                  </a:cubicBezTo>
                  <a:cubicBezTo>
                    <a:pt x="680" y="444"/>
                    <a:pt x="680" y="393"/>
                    <a:pt x="680" y="341"/>
                  </a:cubicBezTo>
                  <a:cubicBezTo>
                    <a:pt x="832" y="150"/>
                    <a:pt x="936" y="326"/>
                    <a:pt x="1018" y="341"/>
                  </a:cubicBezTo>
                  <a:cubicBezTo>
                    <a:pt x="1139" y="356"/>
                    <a:pt x="1234" y="255"/>
                    <a:pt x="1311" y="196"/>
                  </a:cubicBezTo>
                  <a:cubicBezTo>
                    <a:pt x="1132" y="180"/>
                    <a:pt x="1041" y="25"/>
                    <a:pt x="907" y="31"/>
                  </a:cubicBezTo>
                  <a:lnTo>
                    <a:pt x="907" y="31"/>
                  </a:lnTo>
                  <a:close/>
                  <a:moveTo>
                    <a:pt x="367" y="395"/>
                  </a:moveTo>
                  <a:lnTo>
                    <a:pt x="367" y="395"/>
                  </a:lnTo>
                  <a:cubicBezTo>
                    <a:pt x="374" y="323"/>
                    <a:pt x="448" y="269"/>
                    <a:pt x="547" y="305"/>
                  </a:cubicBezTo>
                  <a:cubicBezTo>
                    <a:pt x="584" y="321"/>
                    <a:pt x="582" y="386"/>
                    <a:pt x="535" y="376"/>
                  </a:cubicBezTo>
                  <a:cubicBezTo>
                    <a:pt x="524" y="374"/>
                    <a:pt x="512" y="353"/>
                    <a:pt x="489" y="353"/>
                  </a:cubicBezTo>
                  <a:cubicBezTo>
                    <a:pt x="464" y="351"/>
                    <a:pt x="445" y="370"/>
                    <a:pt x="446" y="395"/>
                  </a:cubicBezTo>
                  <a:cubicBezTo>
                    <a:pt x="455" y="455"/>
                    <a:pt x="540" y="484"/>
                    <a:pt x="604" y="485"/>
                  </a:cubicBezTo>
                  <a:cubicBezTo>
                    <a:pt x="576" y="502"/>
                    <a:pt x="551" y="515"/>
                    <a:pt x="522" y="528"/>
                  </a:cubicBezTo>
                  <a:cubicBezTo>
                    <a:pt x="454" y="534"/>
                    <a:pt x="362" y="477"/>
                    <a:pt x="367" y="39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62894" y="1555892"/>
            <a:ext cx="2743200" cy="4463908"/>
            <a:chOff x="3050277" y="1251092"/>
            <a:chExt cx="2743200" cy="4463908"/>
          </a:xfrm>
        </p:grpSpPr>
        <p:sp>
          <p:nvSpPr>
            <p:cNvPr id="9" name="Rectangle 8"/>
            <p:cNvSpPr/>
            <p:nvPr/>
          </p:nvSpPr>
          <p:spPr bwMode="gray">
            <a:xfrm>
              <a:off x="3050277" y="1251092"/>
              <a:ext cx="2743200" cy="4463908"/>
            </a:xfrm>
            <a:prstGeom prst="rect">
              <a:avLst/>
            </a:prstGeom>
            <a:solidFill>
              <a:srgbClr val="0067AB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glow rad="330200">
                <a:srgbClr val="FFFFFF">
                  <a:lumMod val="85000"/>
                  <a:alpha val="31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182880" tIns="182880" rIns="137160" bIns="182880" anchor="ctr" anchorCtr="1"/>
            <a:lstStyle/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</a:pPr>
              <a:endParaRPr lang="en-US" sz="14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</a:pPr>
              <a:endParaRPr lang="en-US" sz="1400" b="1" kern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0" fontAlgn="base" hangingPunct="0">
                <a:spcBef>
                  <a:spcPts val="1200"/>
                </a:spcBef>
                <a:spcAft>
                  <a:spcPts val="600"/>
                </a:spcAft>
              </a:pPr>
              <a:r>
                <a:rPr lang="en-US" sz="1400" b="1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Managers </a:t>
              </a:r>
              <a:r>
                <a:rPr lang="en-US" sz="140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will be able to: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Initiate a job requisition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Initiate hiring a new employee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Request a one-time payment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View HR reports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View department compensation reports</a:t>
              </a:r>
            </a:p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	and much more…</a:t>
              </a:r>
            </a:p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</a:pPr>
              <a:endParaRPr lang="en-US" sz="1400" b="1" kern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2474" y="1905000"/>
              <a:ext cx="2178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ts val="1200"/>
                </a:spcAft>
                <a:defRPr/>
              </a:pPr>
              <a:r>
                <a:rPr lang="en-US" b="1" kern="0" cap="small" dirty="0">
                  <a:solidFill>
                    <a:srgbClr val="FFFFFF"/>
                  </a:solidFill>
                  <a:latin typeface="Calibri" panose="020F0502020204030204" pitchFamily="34" charset="0"/>
                </a:rPr>
                <a:t>Manager Self-Service</a:t>
              </a:r>
            </a:p>
          </p:txBody>
        </p:sp>
        <p:sp>
          <p:nvSpPr>
            <p:cNvPr id="16" name="Freeform 272"/>
            <p:cNvSpPr>
              <a:spLocks noChangeAspect="1" noEditPoints="1"/>
            </p:cNvSpPr>
            <p:nvPr/>
          </p:nvSpPr>
          <p:spPr bwMode="auto">
            <a:xfrm>
              <a:off x="4207487" y="1457085"/>
              <a:ext cx="428780" cy="365120"/>
            </a:xfrm>
            <a:custGeom>
              <a:avLst/>
              <a:gdLst>
                <a:gd name="T0" fmla="*/ 4966 w 5954"/>
                <a:gd name="T1" fmla="*/ 4258 h 5070"/>
                <a:gd name="T2" fmla="*/ 5543 w 5954"/>
                <a:gd name="T3" fmla="*/ 4093 h 5070"/>
                <a:gd name="T4" fmla="*/ 1186 w 5954"/>
                <a:gd name="T5" fmla="*/ 2719 h 5070"/>
                <a:gd name="T6" fmla="*/ 1700 w 5954"/>
                <a:gd name="T7" fmla="*/ 3382 h 5070"/>
                <a:gd name="T8" fmla="*/ 1186 w 5954"/>
                <a:gd name="T9" fmla="*/ 2719 h 5070"/>
                <a:gd name="T10" fmla="*/ 2722 w 5954"/>
                <a:gd name="T11" fmla="*/ 2308 h 5070"/>
                <a:gd name="T12" fmla="*/ 2210 w 5954"/>
                <a:gd name="T13" fmla="*/ 3382 h 5070"/>
                <a:gd name="T14" fmla="*/ 3232 w 5954"/>
                <a:gd name="T15" fmla="*/ 1539 h 5070"/>
                <a:gd name="T16" fmla="*/ 3745 w 5954"/>
                <a:gd name="T17" fmla="*/ 3382 h 5070"/>
                <a:gd name="T18" fmla="*/ 3232 w 5954"/>
                <a:gd name="T19" fmla="*/ 1539 h 5070"/>
                <a:gd name="T20" fmla="*/ 4767 w 5954"/>
                <a:gd name="T21" fmla="*/ 1118 h 5070"/>
                <a:gd name="T22" fmla="*/ 4255 w 5954"/>
                <a:gd name="T23" fmla="*/ 3382 h 5070"/>
                <a:gd name="T24" fmla="*/ 412 w 5954"/>
                <a:gd name="T25" fmla="*/ 412 h 5070"/>
                <a:gd name="T26" fmla="*/ 5541 w 5954"/>
                <a:gd name="T27" fmla="*/ 3977 h 5070"/>
                <a:gd name="T28" fmla="*/ 412 w 5954"/>
                <a:gd name="T29" fmla="*/ 412 h 5070"/>
                <a:gd name="T30" fmla="*/ 5747 w 5954"/>
                <a:gd name="T31" fmla="*/ 0 h 5070"/>
                <a:gd name="T32" fmla="*/ 5838 w 5954"/>
                <a:gd name="T33" fmla="*/ 20 h 5070"/>
                <a:gd name="T34" fmla="*/ 5908 w 5954"/>
                <a:gd name="T35" fmla="*/ 76 h 5070"/>
                <a:gd name="T36" fmla="*/ 5948 w 5954"/>
                <a:gd name="T37" fmla="*/ 159 h 5070"/>
                <a:gd name="T38" fmla="*/ 5954 w 5954"/>
                <a:gd name="T39" fmla="*/ 4184 h 5070"/>
                <a:gd name="T40" fmla="*/ 5934 w 5954"/>
                <a:gd name="T41" fmla="*/ 4274 h 5070"/>
                <a:gd name="T42" fmla="*/ 5878 w 5954"/>
                <a:gd name="T43" fmla="*/ 4345 h 5070"/>
                <a:gd name="T44" fmla="*/ 5794 w 5954"/>
                <a:gd name="T45" fmla="*/ 4384 h 5070"/>
                <a:gd name="T46" fmla="*/ 3650 w 5954"/>
                <a:gd name="T47" fmla="*/ 4390 h 5070"/>
                <a:gd name="T48" fmla="*/ 4597 w 5954"/>
                <a:gd name="T49" fmla="*/ 4779 h 5070"/>
                <a:gd name="T50" fmla="*/ 1358 w 5954"/>
                <a:gd name="T51" fmla="*/ 5070 h 5070"/>
                <a:gd name="T52" fmla="*/ 2306 w 5954"/>
                <a:gd name="T53" fmla="*/ 4779 h 5070"/>
                <a:gd name="T54" fmla="*/ 206 w 5954"/>
                <a:gd name="T55" fmla="*/ 4390 h 5070"/>
                <a:gd name="T56" fmla="*/ 116 w 5954"/>
                <a:gd name="T57" fmla="*/ 4368 h 5070"/>
                <a:gd name="T58" fmla="*/ 45 w 5954"/>
                <a:gd name="T59" fmla="*/ 4312 h 5070"/>
                <a:gd name="T60" fmla="*/ 5 w 5954"/>
                <a:gd name="T61" fmla="*/ 4231 h 5070"/>
                <a:gd name="T62" fmla="*/ 0 w 5954"/>
                <a:gd name="T63" fmla="*/ 206 h 5070"/>
                <a:gd name="T64" fmla="*/ 22 w 5954"/>
                <a:gd name="T65" fmla="*/ 116 h 5070"/>
                <a:gd name="T66" fmla="*/ 78 w 5954"/>
                <a:gd name="T67" fmla="*/ 45 h 5070"/>
                <a:gd name="T68" fmla="*/ 159 w 5954"/>
                <a:gd name="T69" fmla="*/ 5 h 5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54" h="5070">
                  <a:moveTo>
                    <a:pt x="4966" y="4093"/>
                  </a:moveTo>
                  <a:lnTo>
                    <a:pt x="4966" y="4258"/>
                  </a:lnTo>
                  <a:lnTo>
                    <a:pt x="5543" y="4258"/>
                  </a:lnTo>
                  <a:lnTo>
                    <a:pt x="5543" y="4093"/>
                  </a:lnTo>
                  <a:lnTo>
                    <a:pt x="4966" y="4093"/>
                  </a:lnTo>
                  <a:close/>
                  <a:moveTo>
                    <a:pt x="1186" y="2719"/>
                  </a:moveTo>
                  <a:lnTo>
                    <a:pt x="1700" y="2719"/>
                  </a:lnTo>
                  <a:lnTo>
                    <a:pt x="1700" y="3382"/>
                  </a:lnTo>
                  <a:lnTo>
                    <a:pt x="1186" y="3382"/>
                  </a:lnTo>
                  <a:lnTo>
                    <a:pt x="1186" y="2719"/>
                  </a:lnTo>
                  <a:close/>
                  <a:moveTo>
                    <a:pt x="2210" y="2308"/>
                  </a:moveTo>
                  <a:lnTo>
                    <a:pt x="2722" y="2308"/>
                  </a:lnTo>
                  <a:lnTo>
                    <a:pt x="2722" y="3382"/>
                  </a:lnTo>
                  <a:lnTo>
                    <a:pt x="2210" y="3382"/>
                  </a:lnTo>
                  <a:lnTo>
                    <a:pt x="2210" y="2308"/>
                  </a:lnTo>
                  <a:close/>
                  <a:moveTo>
                    <a:pt x="3232" y="1539"/>
                  </a:moveTo>
                  <a:lnTo>
                    <a:pt x="3745" y="1539"/>
                  </a:lnTo>
                  <a:lnTo>
                    <a:pt x="3745" y="3382"/>
                  </a:lnTo>
                  <a:lnTo>
                    <a:pt x="3232" y="3382"/>
                  </a:lnTo>
                  <a:lnTo>
                    <a:pt x="3232" y="1539"/>
                  </a:lnTo>
                  <a:close/>
                  <a:moveTo>
                    <a:pt x="4255" y="1118"/>
                  </a:moveTo>
                  <a:lnTo>
                    <a:pt x="4767" y="1118"/>
                  </a:lnTo>
                  <a:lnTo>
                    <a:pt x="4767" y="3382"/>
                  </a:lnTo>
                  <a:lnTo>
                    <a:pt x="4255" y="3382"/>
                  </a:lnTo>
                  <a:lnTo>
                    <a:pt x="4255" y="1118"/>
                  </a:lnTo>
                  <a:close/>
                  <a:moveTo>
                    <a:pt x="412" y="412"/>
                  </a:moveTo>
                  <a:lnTo>
                    <a:pt x="412" y="3977"/>
                  </a:lnTo>
                  <a:lnTo>
                    <a:pt x="5541" y="3977"/>
                  </a:lnTo>
                  <a:lnTo>
                    <a:pt x="5541" y="412"/>
                  </a:lnTo>
                  <a:lnTo>
                    <a:pt x="412" y="412"/>
                  </a:lnTo>
                  <a:close/>
                  <a:moveTo>
                    <a:pt x="206" y="0"/>
                  </a:moveTo>
                  <a:lnTo>
                    <a:pt x="5747" y="0"/>
                  </a:lnTo>
                  <a:lnTo>
                    <a:pt x="5794" y="5"/>
                  </a:lnTo>
                  <a:lnTo>
                    <a:pt x="5838" y="20"/>
                  </a:lnTo>
                  <a:lnTo>
                    <a:pt x="5878" y="45"/>
                  </a:lnTo>
                  <a:lnTo>
                    <a:pt x="5908" y="76"/>
                  </a:lnTo>
                  <a:lnTo>
                    <a:pt x="5934" y="116"/>
                  </a:lnTo>
                  <a:lnTo>
                    <a:pt x="5948" y="159"/>
                  </a:lnTo>
                  <a:lnTo>
                    <a:pt x="5954" y="206"/>
                  </a:lnTo>
                  <a:lnTo>
                    <a:pt x="5954" y="4184"/>
                  </a:lnTo>
                  <a:lnTo>
                    <a:pt x="5948" y="4231"/>
                  </a:lnTo>
                  <a:lnTo>
                    <a:pt x="5934" y="4274"/>
                  </a:lnTo>
                  <a:lnTo>
                    <a:pt x="5908" y="4312"/>
                  </a:lnTo>
                  <a:lnTo>
                    <a:pt x="5878" y="4345"/>
                  </a:lnTo>
                  <a:lnTo>
                    <a:pt x="5838" y="4368"/>
                  </a:lnTo>
                  <a:lnTo>
                    <a:pt x="5794" y="4384"/>
                  </a:lnTo>
                  <a:lnTo>
                    <a:pt x="5747" y="4390"/>
                  </a:lnTo>
                  <a:lnTo>
                    <a:pt x="3650" y="4390"/>
                  </a:lnTo>
                  <a:lnTo>
                    <a:pt x="3650" y="4779"/>
                  </a:lnTo>
                  <a:lnTo>
                    <a:pt x="4597" y="4779"/>
                  </a:lnTo>
                  <a:lnTo>
                    <a:pt x="4597" y="5070"/>
                  </a:lnTo>
                  <a:lnTo>
                    <a:pt x="1358" y="5070"/>
                  </a:lnTo>
                  <a:lnTo>
                    <a:pt x="1358" y="4779"/>
                  </a:lnTo>
                  <a:lnTo>
                    <a:pt x="2306" y="4779"/>
                  </a:lnTo>
                  <a:lnTo>
                    <a:pt x="2306" y="4390"/>
                  </a:lnTo>
                  <a:lnTo>
                    <a:pt x="206" y="4390"/>
                  </a:lnTo>
                  <a:lnTo>
                    <a:pt x="159" y="4384"/>
                  </a:lnTo>
                  <a:lnTo>
                    <a:pt x="116" y="4368"/>
                  </a:lnTo>
                  <a:lnTo>
                    <a:pt x="78" y="4345"/>
                  </a:lnTo>
                  <a:lnTo>
                    <a:pt x="45" y="4312"/>
                  </a:lnTo>
                  <a:lnTo>
                    <a:pt x="22" y="4274"/>
                  </a:lnTo>
                  <a:lnTo>
                    <a:pt x="5" y="4231"/>
                  </a:lnTo>
                  <a:lnTo>
                    <a:pt x="0" y="4184"/>
                  </a:lnTo>
                  <a:lnTo>
                    <a:pt x="0" y="206"/>
                  </a:lnTo>
                  <a:lnTo>
                    <a:pt x="5" y="159"/>
                  </a:lnTo>
                  <a:lnTo>
                    <a:pt x="22" y="116"/>
                  </a:lnTo>
                  <a:lnTo>
                    <a:pt x="45" y="76"/>
                  </a:lnTo>
                  <a:lnTo>
                    <a:pt x="78" y="45"/>
                  </a:lnTo>
                  <a:lnTo>
                    <a:pt x="116" y="20"/>
                  </a:lnTo>
                  <a:lnTo>
                    <a:pt x="159" y="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3387" y="1555892"/>
            <a:ext cx="2743200" cy="4463908"/>
            <a:chOff x="6173387" y="1251092"/>
            <a:chExt cx="2743200" cy="4463908"/>
          </a:xfrm>
        </p:grpSpPr>
        <p:sp>
          <p:nvSpPr>
            <p:cNvPr id="10" name="Rectangle 9"/>
            <p:cNvSpPr/>
            <p:nvPr/>
          </p:nvSpPr>
          <p:spPr bwMode="gray">
            <a:xfrm>
              <a:off x="6173387" y="1251092"/>
              <a:ext cx="2743200" cy="4463908"/>
            </a:xfrm>
            <a:prstGeom prst="rect">
              <a:avLst/>
            </a:prstGeom>
            <a:solidFill>
              <a:srgbClr val="73AB20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glow rad="330200">
                <a:srgbClr val="FFFFFF">
                  <a:lumMod val="85000"/>
                  <a:alpha val="31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40" tIns="182880" rIns="137160" bIns="182880" anchor="ctr" anchorCtr="1"/>
            <a:lstStyle/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1400" b="1" kern="0" dirty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0" fontAlgn="base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1400" b="1" kern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0" fontAlgn="base" hangingPunct="0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en-US" sz="1400" b="1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Departments will be able to: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Track and maintain academic ranks eligible for appointment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Capture faculty data via report for a snapshot in time, period of time, or future period </a:t>
              </a:r>
            </a:p>
            <a:p>
              <a:pPr marL="171450" indent="-171450" eaLnBrk="0" fontAlgn="base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Access current, historical, and future faculty and post-doc appointments within any department across the university</a:t>
              </a:r>
            </a:p>
            <a:p>
              <a:pPr eaLnBrk="0" fontAlgn="base" hangingPunct="0">
                <a:spcAft>
                  <a:spcPts val="600"/>
                </a:spcAft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	</a:t>
              </a:r>
              <a:r>
                <a:rPr lang="en-US" sz="1400" b="1" kern="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and much more…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48559" y="1905000"/>
              <a:ext cx="1992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ts val="1200"/>
                </a:spcAft>
                <a:defRPr/>
              </a:pPr>
              <a:r>
                <a:rPr lang="en-US" b="1" kern="0" cap="small" dirty="0">
                  <a:solidFill>
                    <a:srgbClr val="FFFFFF"/>
                  </a:solidFill>
                  <a:latin typeface="Calibri" panose="020F0502020204030204" pitchFamily="34" charset="0"/>
                </a:rPr>
                <a:t>Academic Processes</a:t>
              </a:r>
            </a:p>
          </p:txBody>
        </p:sp>
        <p:sp>
          <p:nvSpPr>
            <p:cNvPr id="17" name="Freeform 73"/>
            <p:cNvSpPr>
              <a:spLocks noChangeAspect="1" noEditPoints="1"/>
            </p:cNvSpPr>
            <p:nvPr/>
          </p:nvSpPr>
          <p:spPr bwMode="auto">
            <a:xfrm>
              <a:off x="7226641" y="1584426"/>
              <a:ext cx="636691" cy="244374"/>
            </a:xfrm>
            <a:custGeom>
              <a:avLst/>
              <a:gdLst>
                <a:gd name="T0" fmla="*/ 378 w 784"/>
                <a:gd name="T1" fmla="*/ 149 h 292"/>
                <a:gd name="T2" fmla="*/ 378 w 784"/>
                <a:gd name="T3" fmla="*/ 149 h 292"/>
                <a:gd name="T4" fmla="*/ 318 w 784"/>
                <a:gd name="T5" fmla="*/ 88 h 292"/>
                <a:gd name="T6" fmla="*/ 378 w 784"/>
                <a:gd name="T7" fmla="*/ 28 h 292"/>
                <a:gd name="T8" fmla="*/ 439 w 784"/>
                <a:gd name="T9" fmla="*/ 88 h 292"/>
                <a:gd name="T10" fmla="*/ 378 w 784"/>
                <a:gd name="T11" fmla="*/ 149 h 292"/>
                <a:gd name="T12" fmla="*/ 468 w 784"/>
                <a:gd name="T13" fmla="*/ 88 h 292"/>
                <a:gd name="T14" fmla="*/ 468 w 784"/>
                <a:gd name="T15" fmla="*/ 88 h 292"/>
                <a:gd name="T16" fmla="*/ 378 w 784"/>
                <a:gd name="T17" fmla="*/ 0 h 292"/>
                <a:gd name="T18" fmla="*/ 289 w 784"/>
                <a:gd name="T19" fmla="*/ 88 h 292"/>
                <a:gd name="T20" fmla="*/ 332 w 784"/>
                <a:gd name="T21" fmla="*/ 165 h 292"/>
                <a:gd name="T22" fmla="*/ 332 w 784"/>
                <a:gd name="T23" fmla="*/ 292 h 292"/>
                <a:gd name="T24" fmla="*/ 378 w 784"/>
                <a:gd name="T25" fmla="*/ 245 h 292"/>
                <a:gd name="T26" fmla="*/ 425 w 784"/>
                <a:gd name="T27" fmla="*/ 292 h 292"/>
                <a:gd name="T28" fmla="*/ 425 w 784"/>
                <a:gd name="T29" fmla="*/ 165 h 292"/>
                <a:gd name="T30" fmla="*/ 468 w 784"/>
                <a:gd name="T31" fmla="*/ 88 h 292"/>
                <a:gd name="T32" fmla="*/ 267 w 784"/>
                <a:gd name="T33" fmla="*/ 88 h 292"/>
                <a:gd name="T34" fmla="*/ 267 w 784"/>
                <a:gd name="T35" fmla="*/ 88 h 292"/>
                <a:gd name="T36" fmla="*/ 313 w 784"/>
                <a:gd name="T37" fmla="*/ 5 h 292"/>
                <a:gd name="T38" fmla="*/ 32 w 784"/>
                <a:gd name="T39" fmla="*/ 5 h 292"/>
                <a:gd name="T40" fmla="*/ 32 w 784"/>
                <a:gd name="T41" fmla="*/ 5 h 292"/>
                <a:gd name="T42" fmla="*/ 0 w 784"/>
                <a:gd name="T43" fmla="*/ 90 h 292"/>
                <a:gd name="T44" fmla="*/ 32 w 784"/>
                <a:gd name="T45" fmla="*/ 175 h 292"/>
                <a:gd name="T46" fmla="*/ 32 w 784"/>
                <a:gd name="T47" fmla="*/ 175 h 292"/>
                <a:gd name="T48" fmla="*/ 318 w 784"/>
                <a:gd name="T49" fmla="*/ 175 h 292"/>
                <a:gd name="T50" fmla="*/ 267 w 784"/>
                <a:gd name="T51" fmla="*/ 88 h 292"/>
                <a:gd name="T52" fmla="*/ 782 w 784"/>
                <a:gd name="T53" fmla="*/ 66 h 292"/>
                <a:gd name="T54" fmla="*/ 782 w 784"/>
                <a:gd name="T55" fmla="*/ 66 h 292"/>
                <a:gd name="T56" fmla="*/ 782 w 784"/>
                <a:gd name="T57" fmla="*/ 65 h 292"/>
                <a:gd name="T58" fmla="*/ 782 w 784"/>
                <a:gd name="T59" fmla="*/ 63 h 292"/>
                <a:gd name="T60" fmla="*/ 772 w 784"/>
                <a:gd name="T61" fmla="*/ 31 h 292"/>
                <a:gd name="T62" fmla="*/ 746 w 784"/>
                <a:gd name="T63" fmla="*/ 8 h 292"/>
                <a:gd name="T64" fmla="*/ 720 w 784"/>
                <a:gd name="T65" fmla="*/ 31 h 292"/>
                <a:gd name="T66" fmla="*/ 708 w 784"/>
                <a:gd name="T67" fmla="*/ 90 h 292"/>
                <a:gd name="T68" fmla="*/ 720 w 784"/>
                <a:gd name="T69" fmla="*/ 149 h 292"/>
                <a:gd name="T70" fmla="*/ 746 w 784"/>
                <a:gd name="T71" fmla="*/ 172 h 292"/>
                <a:gd name="T72" fmla="*/ 772 w 784"/>
                <a:gd name="T73" fmla="*/ 149 h 292"/>
                <a:gd name="T74" fmla="*/ 782 w 784"/>
                <a:gd name="T75" fmla="*/ 117 h 292"/>
                <a:gd name="T76" fmla="*/ 782 w 784"/>
                <a:gd name="T77" fmla="*/ 114 h 292"/>
                <a:gd name="T78" fmla="*/ 782 w 784"/>
                <a:gd name="T79" fmla="*/ 113 h 292"/>
                <a:gd name="T80" fmla="*/ 784 w 784"/>
                <a:gd name="T81" fmla="*/ 90 h 292"/>
                <a:gd name="T82" fmla="*/ 782 w 784"/>
                <a:gd name="T83" fmla="*/ 66 h 292"/>
                <a:gd name="T84" fmla="*/ 687 w 784"/>
                <a:gd name="T85" fmla="*/ 90 h 292"/>
                <a:gd name="T86" fmla="*/ 687 w 784"/>
                <a:gd name="T87" fmla="*/ 90 h 292"/>
                <a:gd name="T88" fmla="*/ 719 w 784"/>
                <a:gd name="T89" fmla="*/ 5 h 292"/>
                <a:gd name="T90" fmla="*/ 443 w 784"/>
                <a:gd name="T91" fmla="*/ 5 h 292"/>
                <a:gd name="T92" fmla="*/ 490 w 784"/>
                <a:gd name="T93" fmla="*/ 88 h 292"/>
                <a:gd name="T94" fmla="*/ 439 w 784"/>
                <a:gd name="T95" fmla="*/ 175 h 292"/>
                <a:gd name="T96" fmla="*/ 719 w 784"/>
                <a:gd name="T97" fmla="*/ 175 h 292"/>
                <a:gd name="T98" fmla="*/ 687 w 784"/>
                <a:gd name="T99" fmla="*/ 9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4" h="292">
                  <a:moveTo>
                    <a:pt x="378" y="149"/>
                  </a:moveTo>
                  <a:lnTo>
                    <a:pt x="378" y="149"/>
                  </a:lnTo>
                  <a:cubicBezTo>
                    <a:pt x="345" y="149"/>
                    <a:pt x="318" y="122"/>
                    <a:pt x="318" y="88"/>
                  </a:cubicBezTo>
                  <a:cubicBezTo>
                    <a:pt x="318" y="55"/>
                    <a:pt x="345" y="28"/>
                    <a:pt x="378" y="28"/>
                  </a:cubicBezTo>
                  <a:cubicBezTo>
                    <a:pt x="412" y="28"/>
                    <a:pt x="439" y="55"/>
                    <a:pt x="439" y="88"/>
                  </a:cubicBezTo>
                  <a:cubicBezTo>
                    <a:pt x="439" y="122"/>
                    <a:pt x="412" y="149"/>
                    <a:pt x="378" y="149"/>
                  </a:cubicBezTo>
                  <a:close/>
                  <a:moveTo>
                    <a:pt x="468" y="88"/>
                  </a:moveTo>
                  <a:lnTo>
                    <a:pt x="468" y="88"/>
                  </a:lnTo>
                  <a:cubicBezTo>
                    <a:pt x="468" y="39"/>
                    <a:pt x="428" y="0"/>
                    <a:pt x="378" y="0"/>
                  </a:cubicBezTo>
                  <a:cubicBezTo>
                    <a:pt x="329" y="0"/>
                    <a:pt x="289" y="39"/>
                    <a:pt x="289" y="88"/>
                  </a:cubicBezTo>
                  <a:cubicBezTo>
                    <a:pt x="289" y="121"/>
                    <a:pt x="306" y="149"/>
                    <a:pt x="332" y="165"/>
                  </a:cubicBezTo>
                  <a:lnTo>
                    <a:pt x="332" y="292"/>
                  </a:lnTo>
                  <a:lnTo>
                    <a:pt x="378" y="245"/>
                  </a:lnTo>
                  <a:lnTo>
                    <a:pt x="425" y="292"/>
                  </a:lnTo>
                  <a:lnTo>
                    <a:pt x="425" y="165"/>
                  </a:lnTo>
                  <a:cubicBezTo>
                    <a:pt x="451" y="149"/>
                    <a:pt x="468" y="121"/>
                    <a:pt x="468" y="88"/>
                  </a:cubicBezTo>
                  <a:close/>
                  <a:moveTo>
                    <a:pt x="267" y="88"/>
                  </a:moveTo>
                  <a:lnTo>
                    <a:pt x="267" y="88"/>
                  </a:lnTo>
                  <a:cubicBezTo>
                    <a:pt x="267" y="53"/>
                    <a:pt x="285" y="22"/>
                    <a:pt x="313" y="5"/>
                  </a:cubicBezTo>
                  <a:lnTo>
                    <a:pt x="32" y="5"/>
                  </a:lnTo>
                  <a:lnTo>
                    <a:pt x="32" y="5"/>
                  </a:lnTo>
                  <a:cubicBezTo>
                    <a:pt x="14" y="8"/>
                    <a:pt x="0" y="45"/>
                    <a:pt x="0" y="90"/>
                  </a:cubicBezTo>
                  <a:cubicBezTo>
                    <a:pt x="0" y="135"/>
                    <a:pt x="14" y="172"/>
                    <a:pt x="32" y="175"/>
                  </a:cubicBezTo>
                  <a:lnTo>
                    <a:pt x="32" y="175"/>
                  </a:lnTo>
                  <a:lnTo>
                    <a:pt x="318" y="175"/>
                  </a:lnTo>
                  <a:cubicBezTo>
                    <a:pt x="287" y="158"/>
                    <a:pt x="267" y="126"/>
                    <a:pt x="267" y="88"/>
                  </a:cubicBezTo>
                  <a:close/>
                  <a:moveTo>
                    <a:pt x="782" y="66"/>
                  </a:moveTo>
                  <a:lnTo>
                    <a:pt x="782" y="66"/>
                  </a:lnTo>
                  <a:cubicBezTo>
                    <a:pt x="782" y="66"/>
                    <a:pt x="782" y="66"/>
                    <a:pt x="782" y="65"/>
                  </a:cubicBezTo>
                  <a:cubicBezTo>
                    <a:pt x="782" y="64"/>
                    <a:pt x="782" y="64"/>
                    <a:pt x="782" y="63"/>
                  </a:cubicBezTo>
                  <a:cubicBezTo>
                    <a:pt x="779" y="51"/>
                    <a:pt x="776" y="40"/>
                    <a:pt x="772" y="31"/>
                  </a:cubicBezTo>
                  <a:cubicBezTo>
                    <a:pt x="765" y="16"/>
                    <a:pt x="755" y="8"/>
                    <a:pt x="746" y="8"/>
                  </a:cubicBezTo>
                  <a:cubicBezTo>
                    <a:pt x="737" y="8"/>
                    <a:pt x="727" y="16"/>
                    <a:pt x="720" y="31"/>
                  </a:cubicBezTo>
                  <a:cubicBezTo>
                    <a:pt x="713" y="46"/>
                    <a:pt x="708" y="67"/>
                    <a:pt x="708" y="90"/>
                  </a:cubicBezTo>
                  <a:cubicBezTo>
                    <a:pt x="708" y="113"/>
                    <a:pt x="713" y="134"/>
                    <a:pt x="720" y="149"/>
                  </a:cubicBezTo>
                  <a:cubicBezTo>
                    <a:pt x="727" y="164"/>
                    <a:pt x="737" y="172"/>
                    <a:pt x="746" y="172"/>
                  </a:cubicBezTo>
                  <a:cubicBezTo>
                    <a:pt x="755" y="172"/>
                    <a:pt x="765" y="164"/>
                    <a:pt x="772" y="149"/>
                  </a:cubicBezTo>
                  <a:cubicBezTo>
                    <a:pt x="776" y="140"/>
                    <a:pt x="780" y="129"/>
                    <a:pt x="782" y="117"/>
                  </a:cubicBezTo>
                  <a:cubicBezTo>
                    <a:pt x="782" y="116"/>
                    <a:pt x="782" y="115"/>
                    <a:pt x="782" y="114"/>
                  </a:cubicBezTo>
                  <a:cubicBezTo>
                    <a:pt x="782" y="114"/>
                    <a:pt x="782" y="114"/>
                    <a:pt x="782" y="113"/>
                  </a:cubicBezTo>
                  <a:cubicBezTo>
                    <a:pt x="783" y="106"/>
                    <a:pt x="784" y="98"/>
                    <a:pt x="784" y="90"/>
                  </a:cubicBezTo>
                  <a:cubicBezTo>
                    <a:pt x="784" y="82"/>
                    <a:pt x="783" y="74"/>
                    <a:pt x="782" y="66"/>
                  </a:cubicBezTo>
                  <a:close/>
                  <a:moveTo>
                    <a:pt x="687" y="90"/>
                  </a:moveTo>
                  <a:lnTo>
                    <a:pt x="687" y="90"/>
                  </a:lnTo>
                  <a:cubicBezTo>
                    <a:pt x="687" y="50"/>
                    <a:pt x="699" y="15"/>
                    <a:pt x="719" y="5"/>
                  </a:cubicBezTo>
                  <a:lnTo>
                    <a:pt x="443" y="5"/>
                  </a:lnTo>
                  <a:cubicBezTo>
                    <a:pt x="471" y="22"/>
                    <a:pt x="490" y="53"/>
                    <a:pt x="490" y="88"/>
                  </a:cubicBezTo>
                  <a:cubicBezTo>
                    <a:pt x="490" y="126"/>
                    <a:pt x="469" y="158"/>
                    <a:pt x="439" y="175"/>
                  </a:cubicBezTo>
                  <a:lnTo>
                    <a:pt x="719" y="175"/>
                  </a:lnTo>
                  <a:cubicBezTo>
                    <a:pt x="699" y="164"/>
                    <a:pt x="687" y="130"/>
                    <a:pt x="687" y="9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548" y="1313246"/>
            <a:ext cx="6743700" cy="363154"/>
          </a:xfrm>
        </p:spPr>
        <p:txBody>
          <a:bodyPr lIns="0" rIns="0">
            <a:no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Secure and easy access to your own data, on any device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kern="1200" dirty="0" smtClean="0"/>
              <a:t>Dashboards, Reports and “drill down” capability</a:t>
            </a:r>
            <a:endParaRPr lang="en-US" sz="1400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830" y="222096"/>
            <a:ext cx="8645570" cy="391517"/>
          </a:xfrm>
        </p:spPr>
        <p:txBody>
          <a:bodyPr/>
          <a:lstStyle/>
          <a:p>
            <a:r>
              <a:rPr lang="en-US" sz="2400" dirty="0" smtClean="0"/>
              <a:t>Workday Software </a:t>
            </a:r>
            <a:r>
              <a:rPr lang="en-US" sz="2400" dirty="0"/>
              <a:t>E</a:t>
            </a:r>
            <a:r>
              <a:rPr lang="en-US" sz="2400" dirty="0" smtClean="0"/>
              <a:t>nables Many </a:t>
            </a:r>
            <a:r>
              <a:rPr lang="en-US" sz="2400" dirty="0"/>
              <a:t>D</a:t>
            </a:r>
            <a:r>
              <a:rPr lang="en-US" sz="2400" dirty="0" smtClean="0"/>
              <a:t>esired </a:t>
            </a:r>
            <a:r>
              <a:rPr lang="en-US" sz="2400" dirty="0"/>
              <a:t>F</a:t>
            </a:r>
            <a:r>
              <a:rPr lang="en-US" sz="2400" dirty="0" smtClean="0"/>
              <a:t>eatures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52400" y="993775"/>
            <a:ext cx="2819314" cy="377825"/>
            <a:chOff x="285750" y="990600"/>
            <a:chExt cx="2819314" cy="377825"/>
          </a:xfrm>
        </p:grpSpPr>
        <p:sp>
          <p:nvSpPr>
            <p:cNvPr id="5" name="Oval 4"/>
            <p:cNvSpPr/>
            <p:nvPr/>
          </p:nvSpPr>
          <p:spPr>
            <a:xfrm>
              <a:off x="285750" y="990600"/>
              <a:ext cx="381000" cy="377825"/>
            </a:xfrm>
            <a:prstGeom prst="ellipse">
              <a:avLst/>
            </a:prstGeom>
            <a:solidFill>
              <a:srgbClr val="0083BE"/>
            </a:solidFill>
            <a:ln w="9525" cap="flat" cmpd="sng" algn="ctr">
              <a:solidFill>
                <a:srgbClr val="36558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libri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6923" y="990600"/>
              <a:ext cx="2338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cap="small" dirty="0">
                  <a:solidFill>
                    <a:srgbClr val="00336A"/>
                  </a:solidFill>
                  <a:latin typeface="Calibri" panose="020F0502020204030204" pitchFamily="34" charset="0"/>
                </a:rPr>
                <a:t>Access to Information: 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54911" y="1905000"/>
            <a:ext cx="792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71600" y="2057400"/>
            <a:ext cx="2566552" cy="377825"/>
            <a:chOff x="285750" y="1066800"/>
            <a:chExt cx="2566552" cy="377825"/>
          </a:xfrm>
        </p:grpSpPr>
        <p:sp>
          <p:nvSpPr>
            <p:cNvPr id="10" name="Oval 9"/>
            <p:cNvSpPr/>
            <p:nvPr/>
          </p:nvSpPr>
          <p:spPr>
            <a:xfrm>
              <a:off x="285750" y="1066800"/>
              <a:ext cx="381000" cy="377825"/>
            </a:xfrm>
            <a:prstGeom prst="ellipse">
              <a:avLst/>
            </a:prstGeom>
            <a:solidFill>
              <a:srgbClr val="0083BE"/>
            </a:solidFill>
            <a:ln w="9525" cap="flat" cmpd="sng" algn="ctr">
              <a:solidFill>
                <a:srgbClr val="36558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libri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6923" y="1066800"/>
              <a:ext cx="2085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cap="small" dirty="0" smtClean="0">
                  <a:solidFill>
                    <a:srgbClr val="00336A"/>
                  </a:solidFill>
                  <a:latin typeface="Calibri" panose="020F0502020204030204" pitchFamily="34" charset="0"/>
                </a:rPr>
                <a:t>Improved Workflow</a:t>
              </a:r>
              <a:endParaRPr lang="en-US" b="1" cap="small" dirty="0">
                <a:solidFill>
                  <a:srgbClr val="00336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549" y="3328304"/>
            <a:ext cx="7795135" cy="699461"/>
          </a:xfrm>
        </p:spPr>
        <p:txBody>
          <a:bodyPr lIns="45720" rIns="45720">
            <a:no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Yale faculty </a:t>
            </a:r>
            <a:r>
              <a:rPr lang="en-US" sz="1400" dirty="0" smtClean="0"/>
              <a:t>and </a:t>
            </a:r>
            <a:r>
              <a:rPr lang="en-US" sz="1400" dirty="0"/>
              <a:t>staff will be able to initiate actions such as </a:t>
            </a:r>
            <a:r>
              <a:rPr lang="en-US" sz="1400" dirty="0" smtClean="0"/>
              <a:t>updating their benefits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Managers can access to </a:t>
            </a:r>
            <a:r>
              <a:rPr lang="en-US" sz="1400" dirty="0"/>
              <a:t>relevant information for their </a:t>
            </a:r>
            <a:r>
              <a:rPr lang="en-US" sz="1400" dirty="0" smtClean="0"/>
              <a:t>organization </a:t>
            </a:r>
            <a:r>
              <a:rPr lang="en-US" sz="1400" dirty="0"/>
              <a:t>via </a:t>
            </a:r>
            <a:r>
              <a:rPr lang="en-US" sz="1400" dirty="0" smtClean="0"/>
              <a:t>dashboards, reports &amp; workflow 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3023505"/>
            <a:ext cx="1745622" cy="377825"/>
            <a:chOff x="285750" y="1066800"/>
            <a:chExt cx="1745622" cy="377825"/>
          </a:xfrm>
        </p:grpSpPr>
        <p:sp>
          <p:nvSpPr>
            <p:cNvPr id="14" name="Oval 13"/>
            <p:cNvSpPr/>
            <p:nvPr/>
          </p:nvSpPr>
          <p:spPr>
            <a:xfrm>
              <a:off x="285750" y="1066800"/>
              <a:ext cx="381000" cy="377825"/>
            </a:xfrm>
            <a:prstGeom prst="ellipse">
              <a:avLst/>
            </a:prstGeom>
            <a:solidFill>
              <a:srgbClr val="0083BE"/>
            </a:solidFill>
            <a:ln w="9525" cap="flat" cmpd="sng" algn="ctr">
              <a:solidFill>
                <a:srgbClr val="36558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libri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923" y="1066800"/>
              <a:ext cx="1264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cap="small" dirty="0" smtClean="0">
                  <a:solidFill>
                    <a:srgbClr val="00336A"/>
                  </a:solidFill>
                  <a:latin typeface="Calibri" panose="020F0502020204030204" pitchFamily="34" charset="0"/>
                </a:rPr>
                <a:t>Self-Service</a:t>
              </a:r>
              <a:endParaRPr lang="en-US" b="1" cap="small" dirty="0">
                <a:solidFill>
                  <a:srgbClr val="00336A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54911" y="2947305"/>
            <a:ext cx="792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07695" y="4191000"/>
            <a:ext cx="2388426" cy="377825"/>
            <a:chOff x="285750" y="1066800"/>
            <a:chExt cx="2388426" cy="377825"/>
          </a:xfrm>
        </p:grpSpPr>
        <p:sp>
          <p:nvSpPr>
            <p:cNvPr id="19" name="Oval 18"/>
            <p:cNvSpPr/>
            <p:nvPr/>
          </p:nvSpPr>
          <p:spPr>
            <a:xfrm>
              <a:off x="285750" y="1066800"/>
              <a:ext cx="381000" cy="377825"/>
            </a:xfrm>
            <a:prstGeom prst="ellipse">
              <a:avLst/>
            </a:prstGeom>
            <a:solidFill>
              <a:srgbClr val="0083BE"/>
            </a:solidFill>
            <a:ln w="9525" cap="flat" cmpd="sng" algn="ctr">
              <a:solidFill>
                <a:srgbClr val="36558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libri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6923" y="1066800"/>
              <a:ext cx="1907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cap="small" dirty="0" smtClean="0">
                  <a:solidFill>
                    <a:srgbClr val="00336A"/>
                  </a:solidFill>
                  <a:latin typeface="Calibri" panose="020F0502020204030204" pitchFamily="34" charset="0"/>
                </a:rPr>
                <a:t>Increased Visibility</a:t>
              </a:r>
              <a:endParaRPr lang="en-US" b="1" cap="small" dirty="0">
                <a:solidFill>
                  <a:srgbClr val="00336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52773" y="4495800"/>
            <a:ext cx="6910227" cy="827364"/>
          </a:xfrm>
        </p:spPr>
        <p:txBody>
          <a:bodyPr lIns="45720" rIns="45720">
            <a:no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Workday will provide Yale with a unified system of record for employees, bringing information for faculty, managers, clinicians, researchers, professionals and all other staff at Yale into one place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5486400"/>
            <a:ext cx="3120806" cy="377825"/>
            <a:chOff x="285750" y="1066800"/>
            <a:chExt cx="3120806" cy="377825"/>
          </a:xfrm>
        </p:grpSpPr>
        <p:sp>
          <p:nvSpPr>
            <p:cNvPr id="23" name="Oval 22"/>
            <p:cNvSpPr/>
            <p:nvPr/>
          </p:nvSpPr>
          <p:spPr>
            <a:xfrm>
              <a:off x="285750" y="1066800"/>
              <a:ext cx="381000" cy="377825"/>
            </a:xfrm>
            <a:prstGeom prst="ellipse">
              <a:avLst/>
            </a:prstGeom>
            <a:solidFill>
              <a:srgbClr val="0083BE"/>
            </a:solidFill>
            <a:ln w="9525" cap="flat" cmpd="sng" algn="ctr">
              <a:solidFill>
                <a:srgbClr val="36558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Calibri"/>
                  <a:cs typeface="Calibri" panose="020F0502020204030204" pitchFamily="34" charset="0"/>
                </a:rPr>
                <a:t>5</a:t>
              </a:r>
              <a:endParaRPr lang="en-US" b="1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923" y="1066800"/>
              <a:ext cx="2639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cap="small" dirty="0" smtClean="0">
                  <a:solidFill>
                    <a:srgbClr val="00336A"/>
                  </a:solidFill>
                  <a:latin typeface="Calibri" panose="020F0502020204030204" pitchFamily="34" charset="0"/>
                </a:rPr>
                <a:t>Informed Decision-Making</a:t>
              </a:r>
              <a:endParaRPr lang="en-US" b="1" cap="small" dirty="0">
                <a:solidFill>
                  <a:srgbClr val="00336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422" y="5802035"/>
            <a:ext cx="7112557" cy="747990"/>
          </a:xfrm>
        </p:spPr>
        <p:txBody>
          <a:bodyPr lIns="45720" rIns="45720">
            <a:no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Integrated HR/Payroll and Finance systems will allow Yale to produce more accurate reporting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Managers </a:t>
            </a:r>
            <a:r>
              <a:rPr lang="en-US" sz="1400" dirty="0" smtClean="0"/>
              <a:t>and </a:t>
            </a:r>
            <a:r>
              <a:rPr lang="en-US" sz="1400" dirty="0"/>
              <a:t>business offices will be able to view key job-related information about their organization to support improved decision-making.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4911" y="4038600"/>
            <a:ext cx="792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4911" y="5334000"/>
            <a:ext cx="792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6"/>
          <p:cNvSpPr>
            <a:spLocks noChangeAspect="1" noEditPoints="1"/>
          </p:cNvSpPr>
          <p:nvPr/>
        </p:nvSpPr>
        <p:spPr bwMode="auto">
          <a:xfrm>
            <a:off x="528071" y="2185305"/>
            <a:ext cx="581723" cy="457200"/>
          </a:xfrm>
          <a:custGeom>
            <a:avLst/>
            <a:gdLst>
              <a:gd name="T0" fmla="*/ 110 w 147"/>
              <a:gd name="T1" fmla="*/ 100 h 115"/>
              <a:gd name="T2" fmla="*/ 14 w 147"/>
              <a:gd name="T3" fmla="*/ 100 h 115"/>
              <a:gd name="T4" fmla="*/ 14 w 147"/>
              <a:gd name="T5" fmla="*/ 34 h 115"/>
              <a:gd name="T6" fmla="*/ 34 w 147"/>
              <a:gd name="T7" fmla="*/ 34 h 115"/>
              <a:gd name="T8" fmla="*/ 50 w 147"/>
              <a:gd name="T9" fmla="*/ 19 h 115"/>
              <a:gd name="T10" fmla="*/ 7 w 147"/>
              <a:gd name="T11" fmla="*/ 19 h 115"/>
              <a:gd name="T12" fmla="*/ 0 w 147"/>
              <a:gd name="T13" fmla="*/ 26 h 115"/>
              <a:gd name="T14" fmla="*/ 0 w 147"/>
              <a:gd name="T15" fmla="*/ 107 h 115"/>
              <a:gd name="T16" fmla="*/ 7 w 147"/>
              <a:gd name="T17" fmla="*/ 115 h 115"/>
              <a:gd name="T18" fmla="*/ 118 w 147"/>
              <a:gd name="T19" fmla="*/ 115 h 115"/>
              <a:gd name="T20" fmla="*/ 125 w 147"/>
              <a:gd name="T21" fmla="*/ 107 h 115"/>
              <a:gd name="T22" fmla="*/ 125 w 147"/>
              <a:gd name="T23" fmla="*/ 80 h 115"/>
              <a:gd name="T24" fmla="*/ 110 w 147"/>
              <a:gd name="T25" fmla="*/ 92 h 115"/>
              <a:gd name="T26" fmla="*/ 110 w 147"/>
              <a:gd name="T27" fmla="*/ 100 h 115"/>
              <a:gd name="T28" fmla="*/ 98 w 147"/>
              <a:gd name="T29" fmla="*/ 49 h 115"/>
              <a:gd name="T30" fmla="*/ 98 w 147"/>
              <a:gd name="T31" fmla="*/ 75 h 115"/>
              <a:gd name="T32" fmla="*/ 147 w 147"/>
              <a:gd name="T33" fmla="*/ 37 h 115"/>
              <a:gd name="T34" fmla="*/ 98 w 147"/>
              <a:gd name="T35" fmla="*/ 0 h 115"/>
              <a:gd name="T36" fmla="*/ 98 w 147"/>
              <a:gd name="T37" fmla="*/ 23 h 115"/>
              <a:gd name="T38" fmla="*/ 39 w 147"/>
              <a:gd name="T39" fmla="*/ 82 h 115"/>
              <a:gd name="T40" fmla="*/ 98 w 147"/>
              <a:gd name="T41" fmla="*/ 4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" h="115">
                <a:moveTo>
                  <a:pt x="110" y="100"/>
                </a:moveTo>
                <a:cubicBezTo>
                  <a:pt x="14" y="100"/>
                  <a:pt x="14" y="100"/>
                  <a:pt x="14" y="100"/>
                </a:cubicBezTo>
                <a:cubicBezTo>
                  <a:pt x="14" y="34"/>
                  <a:pt x="14" y="34"/>
                  <a:pt x="1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9" y="27"/>
                  <a:pt x="5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3" y="19"/>
                  <a:pt x="0" y="22"/>
                  <a:pt x="0" y="2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5"/>
                  <a:pt x="7" y="115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22" y="115"/>
                  <a:pt x="125" y="112"/>
                  <a:pt x="125" y="107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10" y="92"/>
                  <a:pt x="110" y="92"/>
                  <a:pt x="110" y="92"/>
                </a:cubicBezTo>
                <a:lnTo>
                  <a:pt x="110" y="100"/>
                </a:lnTo>
                <a:close/>
                <a:moveTo>
                  <a:pt x="98" y="49"/>
                </a:moveTo>
                <a:cubicBezTo>
                  <a:pt x="98" y="75"/>
                  <a:pt x="98" y="75"/>
                  <a:pt x="98" y="75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23"/>
                  <a:pt x="98" y="23"/>
                  <a:pt x="98" y="23"/>
                </a:cubicBezTo>
                <a:cubicBezTo>
                  <a:pt x="39" y="23"/>
                  <a:pt x="39" y="82"/>
                  <a:pt x="39" y="82"/>
                </a:cubicBezTo>
                <a:cubicBezTo>
                  <a:pt x="56" y="54"/>
                  <a:pt x="66" y="49"/>
                  <a:pt x="98" y="49"/>
                </a:cubicBezTo>
                <a:close/>
              </a:path>
            </a:pathLst>
          </a:custGeom>
          <a:solidFill>
            <a:srgbClr val="978D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494864" y="4469513"/>
            <a:ext cx="648136" cy="457200"/>
            <a:chOff x="369" y="1008"/>
            <a:chExt cx="370" cy="261"/>
          </a:xfrm>
          <a:solidFill>
            <a:srgbClr val="978D85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369" y="1008"/>
              <a:ext cx="370" cy="261"/>
            </a:xfrm>
            <a:custGeom>
              <a:avLst/>
              <a:gdLst>
                <a:gd name="T0" fmla="*/ 120 w 601"/>
                <a:gd name="T1" fmla="*/ 410 h 420"/>
                <a:gd name="T2" fmla="*/ 120 w 601"/>
                <a:gd name="T3" fmla="*/ 410 h 420"/>
                <a:gd name="T4" fmla="*/ 10 w 601"/>
                <a:gd name="T5" fmla="*/ 300 h 420"/>
                <a:gd name="T6" fmla="*/ 15 w 601"/>
                <a:gd name="T7" fmla="*/ 269 h 420"/>
                <a:gd name="T8" fmla="*/ 120 w 601"/>
                <a:gd name="T9" fmla="*/ 190 h 420"/>
                <a:gd name="T10" fmla="*/ 222 w 601"/>
                <a:gd name="T11" fmla="*/ 260 h 420"/>
                <a:gd name="T12" fmla="*/ 230 w 601"/>
                <a:gd name="T13" fmla="*/ 300 h 420"/>
                <a:gd name="T14" fmla="*/ 120 w 601"/>
                <a:gd name="T15" fmla="*/ 410 h 420"/>
                <a:gd name="T16" fmla="*/ 343 w 601"/>
                <a:gd name="T17" fmla="*/ 255 h 420"/>
                <a:gd name="T18" fmla="*/ 343 w 601"/>
                <a:gd name="T19" fmla="*/ 255 h 420"/>
                <a:gd name="T20" fmla="*/ 302 w 601"/>
                <a:gd name="T21" fmla="*/ 285 h 420"/>
                <a:gd name="T22" fmla="*/ 262 w 601"/>
                <a:gd name="T23" fmla="*/ 259 h 420"/>
                <a:gd name="T24" fmla="*/ 258 w 601"/>
                <a:gd name="T25" fmla="*/ 241 h 420"/>
                <a:gd name="T26" fmla="*/ 302 w 601"/>
                <a:gd name="T27" fmla="*/ 197 h 420"/>
                <a:gd name="T28" fmla="*/ 345 w 601"/>
                <a:gd name="T29" fmla="*/ 241 h 420"/>
                <a:gd name="T30" fmla="*/ 343 w 601"/>
                <a:gd name="T31" fmla="*/ 255 h 420"/>
                <a:gd name="T32" fmla="*/ 480 w 601"/>
                <a:gd name="T33" fmla="*/ 410 h 420"/>
                <a:gd name="T34" fmla="*/ 480 w 601"/>
                <a:gd name="T35" fmla="*/ 410 h 420"/>
                <a:gd name="T36" fmla="*/ 370 w 601"/>
                <a:gd name="T37" fmla="*/ 300 h 420"/>
                <a:gd name="T38" fmla="*/ 381 w 601"/>
                <a:gd name="T39" fmla="*/ 254 h 420"/>
                <a:gd name="T40" fmla="*/ 480 w 601"/>
                <a:gd name="T41" fmla="*/ 190 h 420"/>
                <a:gd name="T42" fmla="*/ 576 w 601"/>
                <a:gd name="T43" fmla="*/ 246 h 420"/>
                <a:gd name="T44" fmla="*/ 590 w 601"/>
                <a:gd name="T45" fmla="*/ 300 h 420"/>
                <a:gd name="T46" fmla="*/ 480 w 601"/>
                <a:gd name="T47" fmla="*/ 410 h 420"/>
                <a:gd name="T48" fmla="*/ 578 w 601"/>
                <a:gd name="T49" fmla="*/ 230 h 420"/>
                <a:gd name="T50" fmla="*/ 578 w 601"/>
                <a:gd name="T51" fmla="*/ 230 h 420"/>
                <a:gd name="T52" fmla="*/ 450 w 601"/>
                <a:gd name="T53" fmla="*/ 71 h 420"/>
                <a:gd name="T54" fmla="*/ 452 w 601"/>
                <a:gd name="T55" fmla="*/ 60 h 420"/>
                <a:gd name="T56" fmla="*/ 382 w 601"/>
                <a:gd name="T57" fmla="*/ 0 h 420"/>
                <a:gd name="T58" fmla="*/ 313 w 601"/>
                <a:gd name="T59" fmla="*/ 60 h 420"/>
                <a:gd name="T60" fmla="*/ 293 w 601"/>
                <a:gd name="T61" fmla="*/ 60 h 420"/>
                <a:gd name="T62" fmla="*/ 223 w 601"/>
                <a:gd name="T63" fmla="*/ 0 h 420"/>
                <a:gd name="T64" fmla="*/ 154 w 601"/>
                <a:gd name="T65" fmla="*/ 60 h 420"/>
                <a:gd name="T66" fmla="*/ 155 w 601"/>
                <a:gd name="T67" fmla="*/ 70 h 420"/>
                <a:gd name="T68" fmla="*/ 17 w 601"/>
                <a:gd name="T69" fmla="*/ 238 h 420"/>
                <a:gd name="T70" fmla="*/ 0 w 601"/>
                <a:gd name="T71" fmla="*/ 300 h 420"/>
                <a:gd name="T72" fmla="*/ 120 w 601"/>
                <a:gd name="T73" fmla="*/ 420 h 420"/>
                <a:gd name="T74" fmla="*/ 241 w 601"/>
                <a:gd name="T75" fmla="*/ 300 h 420"/>
                <a:gd name="T76" fmla="*/ 238 w 601"/>
                <a:gd name="T77" fmla="*/ 276 h 420"/>
                <a:gd name="T78" fmla="*/ 302 w 601"/>
                <a:gd name="T79" fmla="*/ 313 h 420"/>
                <a:gd name="T80" fmla="*/ 361 w 601"/>
                <a:gd name="T81" fmla="*/ 282 h 420"/>
                <a:gd name="T82" fmla="*/ 360 w 601"/>
                <a:gd name="T83" fmla="*/ 300 h 420"/>
                <a:gd name="T84" fmla="*/ 480 w 601"/>
                <a:gd name="T85" fmla="*/ 420 h 420"/>
                <a:gd name="T86" fmla="*/ 601 w 601"/>
                <a:gd name="T87" fmla="*/ 300 h 420"/>
                <a:gd name="T88" fmla="*/ 578 w 601"/>
                <a:gd name="T89" fmla="*/ 23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1" h="420">
                  <a:moveTo>
                    <a:pt x="120" y="410"/>
                  </a:moveTo>
                  <a:lnTo>
                    <a:pt x="120" y="410"/>
                  </a:lnTo>
                  <a:cubicBezTo>
                    <a:pt x="60" y="410"/>
                    <a:pt x="10" y="360"/>
                    <a:pt x="10" y="300"/>
                  </a:cubicBezTo>
                  <a:cubicBezTo>
                    <a:pt x="10" y="289"/>
                    <a:pt x="12" y="279"/>
                    <a:pt x="15" y="269"/>
                  </a:cubicBezTo>
                  <a:cubicBezTo>
                    <a:pt x="28" y="223"/>
                    <a:pt x="70" y="190"/>
                    <a:pt x="120" y="190"/>
                  </a:cubicBezTo>
                  <a:cubicBezTo>
                    <a:pt x="167" y="190"/>
                    <a:pt x="207" y="219"/>
                    <a:pt x="222" y="260"/>
                  </a:cubicBezTo>
                  <a:cubicBezTo>
                    <a:pt x="227" y="273"/>
                    <a:pt x="230" y="286"/>
                    <a:pt x="230" y="300"/>
                  </a:cubicBezTo>
                  <a:cubicBezTo>
                    <a:pt x="230" y="360"/>
                    <a:pt x="181" y="410"/>
                    <a:pt x="120" y="410"/>
                  </a:cubicBezTo>
                  <a:close/>
                  <a:moveTo>
                    <a:pt x="343" y="255"/>
                  </a:moveTo>
                  <a:lnTo>
                    <a:pt x="343" y="255"/>
                  </a:lnTo>
                  <a:cubicBezTo>
                    <a:pt x="337" y="273"/>
                    <a:pt x="321" y="285"/>
                    <a:pt x="302" y="285"/>
                  </a:cubicBezTo>
                  <a:cubicBezTo>
                    <a:pt x="284" y="285"/>
                    <a:pt x="268" y="274"/>
                    <a:pt x="262" y="259"/>
                  </a:cubicBezTo>
                  <a:cubicBezTo>
                    <a:pt x="259" y="253"/>
                    <a:pt x="258" y="247"/>
                    <a:pt x="258" y="241"/>
                  </a:cubicBezTo>
                  <a:cubicBezTo>
                    <a:pt x="258" y="217"/>
                    <a:pt x="278" y="197"/>
                    <a:pt x="302" y="197"/>
                  </a:cubicBezTo>
                  <a:cubicBezTo>
                    <a:pt x="326" y="197"/>
                    <a:pt x="345" y="217"/>
                    <a:pt x="345" y="241"/>
                  </a:cubicBezTo>
                  <a:cubicBezTo>
                    <a:pt x="345" y="246"/>
                    <a:pt x="344" y="251"/>
                    <a:pt x="343" y="255"/>
                  </a:cubicBezTo>
                  <a:close/>
                  <a:moveTo>
                    <a:pt x="480" y="410"/>
                  </a:moveTo>
                  <a:lnTo>
                    <a:pt x="480" y="410"/>
                  </a:lnTo>
                  <a:cubicBezTo>
                    <a:pt x="420" y="410"/>
                    <a:pt x="370" y="360"/>
                    <a:pt x="370" y="300"/>
                  </a:cubicBezTo>
                  <a:cubicBezTo>
                    <a:pt x="370" y="283"/>
                    <a:pt x="374" y="268"/>
                    <a:pt x="381" y="254"/>
                  </a:cubicBezTo>
                  <a:cubicBezTo>
                    <a:pt x="398" y="216"/>
                    <a:pt x="436" y="190"/>
                    <a:pt x="480" y="190"/>
                  </a:cubicBezTo>
                  <a:cubicBezTo>
                    <a:pt x="521" y="190"/>
                    <a:pt x="557" y="213"/>
                    <a:pt x="576" y="246"/>
                  </a:cubicBezTo>
                  <a:cubicBezTo>
                    <a:pt x="585" y="262"/>
                    <a:pt x="590" y="280"/>
                    <a:pt x="590" y="300"/>
                  </a:cubicBezTo>
                  <a:cubicBezTo>
                    <a:pt x="590" y="360"/>
                    <a:pt x="541" y="410"/>
                    <a:pt x="480" y="410"/>
                  </a:cubicBezTo>
                  <a:close/>
                  <a:moveTo>
                    <a:pt x="578" y="230"/>
                  </a:moveTo>
                  <a:lnTo>
                    <a:pt x="578" y="230"/>
                  </a:lnTo>
                  <a:cubicBezTo>
                    <a:pt x="543" y="161"/>
                    <a:pt x="478" y="97"/>
                    <a:pt x="450" y="71"/>
                  </a:cubicBezTo>
                  <a:cubicBezTo>
                    <a:pt x="451" y="68"/>
                    <a:pt x="452" y="64"/>
                    <a:pt x="452" y="60"/>
                  </a:cubicBezTo>
                  <a:cubicBezTo>
                    <a:pt x="452" y="27"/>
                    <a:pt x="421" y="0"/>
                    <a:pt x="382" y="0"/>
                  </a:cubicBezTo>
                  <a:cubicBezTo>
                    <a:pt x="344" y="0"/>
                    <a:pt x="313" y="26"/>
                    <a:pt x="313" y="60"/>
                  </a:cubicBezTo>
                  <a:lnTo>
                    <a:pt x="293" y="60"/>
                  </a:lnTo>
                  <a:cubicBezTo>
                    <a:pt x="292" y="26"/>
                    <a:pt x="261" y="0"/>
                    <a:pt x="223" y="0"/>
                  </a:cubicBezTo>
                  <a:cubicBezTo>
                    <a:pt x="185" y="0"/>
                    <a:pt x="154" y="27"/>
                    <a:pt x="154" y="60"/>
                  </a:cubicBezTo>
                  <a:cubicBezTo>
                    <a:pt x="154" y="64"/>
                    <a:pt x="154" y="67"/>
                    <a:pt x="155" y="70"/>
                  </a:cubicBezTo>
                  <a:cubicBezTo>
                    <a:pt x="69" y="147"/>
                    <a:pt x="33" y="205"/>
                    <a:pt x="17" y="238"/>
                  </a:cubicBezTo>
                  <a:cubicBezTo>
                    <a:pt x="6" y="256"/>
                    <a:pt x="0" y="277"/>
                    <a:pt x="0" y="300"/>
                  </a:cubicBezTo>
                  <a:cubicBezTo>
                    <a:pt x="0" y="366"/>
                    <a:pt x="54" y="420"/>
                    <a:pt x="120" y="420"/>
                  </a:cubicBezTo>
                  <a:cubicBezTo>
                    <a:pt x="187" y="420"/>
                    <a:pt x="241" y="366"/>
                    <a:pt x="241" y="300"/>
                  </a:cubicBezTo>
                  <a:cubicBezTo>
                    <a:pt x="241" y="292"/>
                    <a:pt x="240" y="283"/>
                    <a:pt x="238" y="276"/>
                  </a:cubicBezTo>
                  <a:cubicBezTo>
                    <a:pt x="251" y="298"/>
                    <a:pt x="274" y="313"/>
                    <a:pt x="302" y="313"/>
                  </a:cubicBezTo>
                  <a:cubicBezTo>
                    <a:pt x="326" y="313"/>
                    <a:pt x="348" y="301"/>
                    <a:pt x="361" y="282"/>
                  </a:cubicBezTo>
                  <a:cubicBezTo>
                    <a:pt x="360" y="288"/>
                    <a:pt x="360" y="294"/>
                    <a:pt x="360" y="300"/>
                  </a:cubicBezTo>
                  <a:cubicBezTo>
                    <a:pt x="360" y="366"/>
                    <a:pt x="414" y="420"/>
                    <a:pt x="480" y="420"/>
                  </a:cubicBezTo>
                  <a:cubicBezTo>
                    <a:pt x="547" y="420"/>
                    <a:pt x="601" y="366"/>
                    <a:pt x="601" y="300"/>
                  </a:cubicBezTo>
                  <a:cubicBezTo>
                    <a:pt x="601" y="274"/>
                    <a:pt x="592" y="250"/>
                    <a:pt x="57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84" y="1183"/>
              <a:ext cx="70" cy="68"/>
            </a:xfrm>
            <a:custGeom>
              <a:avLst/>
              <a:gdLst>
                <a:gd name="T0" fmla="*/ 27 w 114"/>
                <a:gd name="T1" fmla="*/ 0 h 109"/>
                <a:gd name="T2" fmla="*/ 27 w 114"/>
                <a:gd name="T3" fmla="*/ 0 h 109"/>
                <a:gd name="T4" fmla="*/ 114 w 114"/>
                <a:gd name="T5" fmla="*/ 89 h 109"/>
                <a:gd name="T6" fmla="*/ 27 w 11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09">
                  <a:moveTo>
                    <a:pt x="27" y="0"/>
                  </a:moveTo>
                  <a:lnTo>
                    <a:pt x="27" y="0"/>
                  </a:lnTo>
                  <a:cubicBezTo>
                    <a:pt x="27" y="0"/>
                    <a:pt x="0" y="109"/>
                    <a:pt x="114" y="89"/>
                  </a:cubicBezTo>
                  <a:cubicBezTo>
                    <a:pt x="114" y="89"/>
                    <a:pt x="35" y="73"/>
                    <a:pt x="2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605" y="1183"/>
              <a:ext cx="69" cy="68"/>
            </a:xfrm>
            <a:custGeom>
              <a:avLst/>
              <a:gdLst>
                <a:gd name="T0" fmla="*/ 26 w 113"/>
                <a:gd name="T1" fmla="*/ 0 h 109"/>
                <a:gd name="T2" fmla="*/ 26 w 113"/>
                <a:gd name="T3" fmla="*/ 0 h 109"/>
                <a:gd name="T4" fmla="*/ 113 w 113"/>
                <a:gd name="T5" fmla="*/ 89 h 109"/>
                <a:gd name="T6" fmla="*/ 26 w 11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09">
                  <a:moveTo>
                    <a:pt x="26" y="0"/>
                  </a:moveTo>
                  <a:lnTo>
                    <a:pt x="26" y="0"/>
                  </a:lnTo>
                  <a:cubicBezTo>
                    <a:pt x="26" y="0"/>
                    <a:pt x="0" y="109"/>
                    <a:pt x="113" y="89"/>
                  </a:cubicBezTo>
                  <a:cubicBezTo>
                    <a:pt x="113" y="89"/>
                    <a:pt x="35" y="73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Freeform 62"/>
          <p:cNvSpPr>
            <a:spLocks noChangeAspect="1" noEditPoints="1"/>
          </p:cNvSpPr>
          <p:nvPr/>
        </p:nvSpPr>
        <p:spPr bwMode="auto">
          <a:xfrm>
            <a:off x="7902515" y="5855732"/>
            <a:ext cx="593514" cy="548640"/>
          </a:xfrm>
          <a:custGeom>
            <a:avLst/>
            <a:gdLst>
              <a:gd name="T0" fmla="*/ 33 w 195"/>
              <a:gd name="T1" fmla="*/ 62 h 180"/>
              <a:gd name="T2" fmla="*/ 74 w 195"/>
              <a:gd name="T3" fmla="*/ 18 h 180"/>
              <a:gd name="T4" fmla="*/ 102 w 195"/>
              <a:gd name="T5" fmla="*/ 45 h 180"/>
              <a:gd name="T6" fmla="*/ 61 w 195"/>
              <a:gd name="T7" fmla="*/ 88 h 180"/>
              <a:gd name="T8" fmla="*/ 33 w 195"/>
              <a:gd name="T9" fmla="*/ 62 h 180"/>
              <a:gd name="T10" fmla="*/ 107 w 195"/>
              <a:gd name="T11" fmla="*/ 41 h 180"/>
              <a:gd name="T12" fmla="*/ 114 w 195"/>
              <a:gd name="T13" fmla="*/ 41 h 180"/>
              <a:gd name="T14" fmla="*/ 117 w 195"/>
              <a:gd name="T15" fmla="*/ 38 h 180"/>
              <a:gd name="T16" fmla="*/ 117 w 195"/>
              <a:gd name="T17" fmla="*/ 30 h 180"/>
              <a:gd name="T18" fmla="*/ 87 w 195"/>
              <a:gd name="T19" fmla="*/ 2 h 180"/>
              <a:gd name="T20" fmla="*/ 80 w 195"/>
              <a:gd name="T21" fmla="*/ 3 h 180"/>
              <a:gd name="T22" fmla="*/ 77 w 195"/>
              <a:gd name="T23" fmla="*/ 6 h 180"/>
              <a:gd name="T24" fmla="*/ 77 w 195"/>
              <a:gd name="T25" fmla="*/ 13 h 180"/>
              <a:gd name="T26" fmla="*/ 107 w 195"/>
              <a:gd name="T27" fmla="*/ 41 h 180"/>
              <a:gd name="T28" fmla="*/ 47 w 195"/>
              <a:gd name="T29" fmla="*/ 104 h 180"/>
              <a:gd name="T30" fmla="*/ 55 w 195"/>
              <a:gd name="T31" fmla="*/ 104 h 180"/>
              <a:gd name="T32" fmla="*/ 58 w 195"/>
              <a:gd name="T33" fmla="*/ 101 h 180"/>
              <a:gd name="T34" fmla="*/ 57 w 195"/>
              <a:gd name="T35" fmla="*/ 93 h 180"/>
              <a:gd name="T36" fmla="*/ 28 w 195"/>
              <a:gd name="T37" fmla="*/ 65 h 180"/>
              <a:gd name="T38" fmla="*/ 20 w 195"/>
              <a:gd name="T39" fmla="*/ 66 h 180"/>
              <a:gd name="T40" fmla="*/ 17 w 195"/>
              <a:gd name="T41" fmla="*/ 69 h 180"/>
              <a:gd name="T42" fmla="*/ 18 w 195"/>
              <a:gd name="T43" fmla="*/ 76 h 180"/>
              <a:gd name="T44" fmla="*/ 47 w 195"/>
              <a:gd name="T45" fmla="*/ 104 h 180"/>
              <a:gd name="T46" fmla="*/ 80 w 195"/>
              <a:gd name="T47" fmla="*/ 77 h 180"/>
              <a:gd name="T48" fmla="*/ 177 w 195"/>
              <a:gd name="T49" fmla="*/ 169 h 180"/>
              <a:gd name="T50" fmla="*/ 189 w 195"/>
              <a:gd name="T51" fmla="*/ 171 h 180"/>
              <a:gd name="T52" fmla="*/ 193 w 195"/>
              <a:gd name="T53" fmla="*/ 167 h 180"/>
              <a:gd name="T54" fmla="*/ 190 w 195"/>
              <a:gd name="T55" fmla="*/ 156 h 180"/>
              <a:gd name="T56" fmla="*/ 92 w 195"/>
              <a:gd name="T57" fmla="*/ 64 h 180"/>
              <a:gd name="T58" fmla="*/ 80 w 195"/>
              <a:gd name="T59" fmla="*/ 77 h 180"/>
              <a:gd name="T60" fmla="*/ 113 w 195"/>
              <a:gd name="T61" fmla="*/ 168 h 180"/>
              <a:gd name="T62" fmla="*/ 111 w 195"/>
              <a:gd name="T63" fmla="*/ 166 h 180"/>
              <a:gd name="T64" fmla="*/ 3 w 195"/>
              <a:gd name="T65" fmla="*/ 166 h 180"/>
              <a:gd name="T66" fmla="*/ 0 w 195"/>
              <a:gd name="T67" fmla="*/ 168 h 180"/>
              <a:gd name="T68" fmla="*/ 0 w 195"/>
              <a:gd name="T69" fmla="*/ 178 h 180"/>
              <a:gd name="T70" fmla="*/ 3 w 195"/>
              <a:gd name="T71" fmla="*/ 180 h 180"/>
              <a:gd name="T72" fmla="*/ 111 w 195"/>
              <a:gd name="T73" fmla="*/ 180 h 180"/>
              <a:gd name="T74" fmla="*/ 113 w 195"/>
              <a:gd name="T75" fmla="*/ 178 h 180"/>
              <a:gd name="T76" fmla="*/ 113 w 195"/>
              <a:gd name="T77" fmla="*/ 168 h 180"/>
              <a:gd name="T78" fmla="*/ 25 w 195"/>
              <a:gd name="T79" fmla="*/ 148 h 180"/>
              <a:gd name="T80" fmla="*/ 89 w 195"/>
              <a:gd name="T81" fmla="*/ 148 h 180"/>
              <a:gd name="T82" fmla="*/ 96 w 195"/>
              <a:gd name="T83" fmla="*/ 154 h 180"/>
              <a:gd name="T84" fmla="*/ 96 w 195"/>
              <a:gd name="T85" fmla="*/ 160 h 180"/>
              <a:gd name="T86" fmla="*/ 17 w 195"/>
              <a:gd name="T87" fmla="*/ 160 h 180"/>
              <a:gd name="T88" fmla="*/ 17 w 195"/>
              <a:gd name="T89" fmla="*/ 154 h 180"/>
              <a:gd name="T90" fmla="*/ 25 w 195"/>
              <a:gd name="T91" fmla="*/ 14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" h="180">
                <a:moveTo>
                  <a:pt x="33" y="62"/>
                </a:moveTo>
                <a:cubicBezTo>
                  <a:pt x="74" y="18"/>
                  <a:pt x="74" y="18"/>
                  <a:pt x="74" y="18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61" y="88"/>
                  <a:pt x="61" y="88"/>
                  <a:pt x="61" y="88"/>
                </a:cubicBezTo>
                <a:lnTo>
                  <a:pt x="33" y="62"/>
                </a:lnTo>
                <a:close/>
                <a:moveTo>
                  <a:pt x="107" y="41"/>
                </a:moveTo>
                <a:cubicBezTo>
                  <a:pt x="109" y="43"/>
                  <a:pt x="112" y="43"/>
                  <a:pt x="114" y="41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35"/>
                  <a:pt x="119" y="32"/>
                  <a:pt x="117" y="30"/>
                </a:cubicBez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80" y="3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8"/>
                  <a:pt x="75" y="11"/>
                  <a:pt x="77" y="13"/>
                </a:cubicBezTo>
                <a:lnTo>
                  <a:pt x="107" y="41"/>
                </a:lnTo>
                <a:close/>
                <a:moveTo>
                  <a:pt x="47" y="104"/>
                </a:moveTo>
                <a:cubicBezTo>
                  <a:pt x="49" y="106"/>
                  <a:pt x="53" y="106"/>
                  <a:pt x="55" y="104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60" y="99"/>
                  <a:pt x="60" y="95"/>
                  <a:pt x="57" y="93"/>
                </a:cubicBezTo>
                <a:cubicBezTo>
                  <a:pt x="28" y="65"/>
                  <a:pt x="28" y="65"/>
                  <a:pt x="28" y="65"/>
                </a:cubicBezTo>
                <a:cubicBezTo>
                  <a:pt x="26" y="63"/>
                  <a:pt x="22" y="64"/>
                  <a:pt x="20" y="66"/>
                </a:cubicBezTo>
                <a:cubicBezTo>
                  <a:pt x="17" y="69"/>
                  <a:pt x="17" y="69"/>
                  <a:pt x="17" y="69"/>
                </a:cubicBezTo>
                <a:cubicBezTo>
                  <a:pt x="15" y="71"/>
                  <a:pt x="15" y="74"/>
                  <a:pt x="18" y="76"/>
                </a:cubicBezTo>
                <a:lnTo>
                  <a:pt x="47" y="104"/>
                </a:lnTo>
                <a:close/>
                <a:moveTo>
                  <a:pt x="80" y="77"/>
                </a:moveTo>
                <a:cubicBezTo>
                  <a:pt x="177" y="169"/>
                  <a:pt x="177" y="169"/>
                  <a:pt x="177" y="169"/>
                </a:cubicBezTo>
                <a:cubicBezTo>
                  <a:pt x="181" y="172"/>
                  <a:pt x="186" y="174"/>
                  <a:pt x="189" y="171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5" y="164"/>
                  <a:pt x="194" y="159"/>
                  <a:pt x="190" y="156"/>
                </a:cubicBezTo>
                <a:cubicBezTo>
                  <a:pt x="92" y="64"/>
                  <a:pt x="92" y="64"/>
                  <a:pt x="92" y="64"/>
                </a:cubicBezTo>
                <a:lnTo>
                  <a:pt x="80" y="77"/>
                </a:lnTo>
                <a:close/>
                <a:moveTo>
                  <a:pt x="113" y="168"/>
                </a:moveTo>
                <a:cubicBezTo>
                  <a:pt x="113" y="167"/>
                  <a:pt x="112" y="166"/>
                  <a:pt x="111" y="166"/>
                </a:cubicBezTo>
                <a:cubicBezTo>
                  <a:pt x="3" y="166"/>
                  <a:pt x="3" y="166"/>
                  <a:pt x="3" y="166"/>
                </a:cubicBezTo>
                <a:cubicBezTo>
                  <a:pt x="1" y="166"/>
                  <a:pt x="0" y="167"/>
                  <a:pt x="0" y="16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9"/>
                  <a:pt x="1" y="180"/>
                  <a:pt x="3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lnTo>
                  <a:pt x="113" y="168"/>
                </a:lnTo>
                <a:close/>
                <a:moveTo>
                  <a:pt x="25" y="148"/>
                </a:moveTo>
                <a:cubicBezTo>
                  <a:pt x="89" y="148"/>
                  <a:pt x="89" y="148"/>
                  <a:pt x="89" y="148"/>
                </a:cubicBezTo>
                <a:cubicBezTo>
                  <a:pt x="92" y="148"/>
                  <a:pt x="95" y="151"/>
                  <a:pt x="96" y="154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8" y="151"/>
                  <a:pt x="21" y="148"/>
                  <a:pt x="25" y="148"/>
                </a:cubicBezTo>
                <a:close/>
              </a:path>
            </a:pathLst>
          </a:custGeom>
          <a:solidFill>
            <a:srgbClr val="978D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Freeform 9"/>
          <p:cNvSpPr>
            <a:spLocks noChangeAspect="1" noEditPoints="1"/>
          </p:cNvSpPr>
          <p:nvPr/>
        </p:nvSpPr>
        <p:spPr bwMode="auto">
          <a:xfrm>
            <a:off x="7908035" y="993775"/>
            <a:ext cx="608241" cy="574159"/>
          </a:xfrm>
          <a:custGeom>
            <a:avLst/>
            <a:gdLst>
              <a:gd name="T0" fmla="*/ 31 w 102"/>
              <a:gd name="T1" fmla="*/ 0 h 96"/>
              <a:gd name="T2" fmla="*/ 27 w 102"/>
              <a:gd name="T3" fmla="*/ 17 h 96"/>
              <a:gd name="T4" fmla="*/ 53 w 102"/>
              <a:gd name="T5" fmla="*/ 21 h 96"/>
              <a:gd name="T6" fmla="*/ 56 w 102"/>
              <a:gd name="T7" fmla="*/ 3 h 96"/>
              <a:gd name="T8" fmla="*/ 47 w 102"/>
              <a:gd name="T9" fmla="*/ 12 h 96"/>
              <a:gd name="T10" fmla="*/ 31 w 102"/>
              <a:gd name="T11" fmla="*/ 7 h 96"/>
              <a:gd name="T12" fmla="*/ 49 w 102"/>
              <a:gd name="T13" fmla="*/ 3 h 96"/>
              <a:gd name="T14" fmla="*/ 47 w 102"/>
              <a:gd name="T15" fmla="*/ 12 h 96"/>
              <a:gd name="T16" fmla="*/ 56 w 102"/>
              <a:gd name="T17" fmla="*/ 32 h 96"/>
              <a:gd name="T18" fmla="*/ 7 w 102"/>
              <a:gd name="T19" fmla="*/ 30 h 96"/>
              <a:gd name="T20" fmla="*/ 8 w 102"/>
              <a:gd name="T21" fmla="*/ 29 h 96"/>
              <a:gd name="T22" fmla="*/ 56 w 102"/>
              <a:gd name="T23" fmla="*/ 30 h 96"/>
              <a:gd name="T24" fmla="*/ 47 w 102"/>
              <a:gd name="T25" fmla="*/ 44 h 96"/>
              <a:gd name="T26" fmla="*/ 7 w 102"/>
              <a:gd name="T27" fmla="*/ 42 h 96"/>
              <a:gd name="T28" fmla="*/ 8 w 102"/>
              <a:gd name="T29" fmla="*/ 41 h 96"/>
              <a:gd name="T30" fmla="*/ 49 w 102"/>
              <a:gd name="T31" fmla="*/ 42 h 96"/>
              <a:gd name="T32" fmla="*/ 40 w 102"/>
              <a:gd name="T33" fmla="*/ 56 h 96"/>
              <a:gd name="T34" fmla="*/ 7 w 102"/>
              <a:gd name="T35" fmla="*/ 54 h 96"/>
              <a:gd name="T36" fmla="*/ 8 w 102"/>
              <a:gd name="T37" fmla="*/ 53 h 96"/>
              <a:gd name="T38" fmla="*/ 41 w 102"/>
              <a:gd name="T39" fmla="*/ 54 h 96"/>
              <a:gd name="T40" fmla="*/ 36 w 102"/>
              <a:gd name="T41" fmla="*/ 84 h 96"/>
              <a:gd name="T42" fmla="*/ 7 w 102"/>
              <a:gd name="T43" fmla="*/ 78 h 96"/>
              <a:gd name="T44" fmla="*/ 14 w 102"/>
              <a:gd name="T45" fmla="*/ 72 h 96"/>
              <a:gd name="T46" fmla="*/ 43 w 102"/>
              <a:gd name="T47" fmla="*/ 78 h 96"/>
              <a:gd name="T48" fmla="*/ 78 w 102"/>
              <a:gd name="T49" fmla="*/ 11 h 96"/>
              <a:gd name="T50" fmla="*/ 59 w 102"/>
              <a:gd name="T51" fmla="*/ 8 h 96"/>
              <a:gd name="T52" fmla="*/ 84 w 102"/>
              <a:gd name="T53" fmla="*/ 13 h 96"/>
              <a:gd name="T54" fmla="*/ 82 w 102"/>
              <a:gd name="T55" fmla="*/ 41 h 96"/>
              <a:gd name="T56" fmla="*/ 80 w 102"/>
              <a:gd name="T57" fmla="*/ 13 h 96"/>
              <a:gd name="T58" fmla="*/ 84 w 102"/>
              <a:gd name="T59" fmla="*/ 86 h 96"/>
              <a:gd name="T60" fmla="*/ 78 w 102"/>
              <a:gd name="T61" fmla="*/ 96 h 96"/>
              <a:gd name="T62" fmla="*/ 0 w 102"/>
              <a:gd name="T63" fmla="*/ 91 h 96"/>
              <a:gd name="T64" fmla="*/ 5 w 102"/>
              <a:gd name="T65" fmla="*/ 8 h 96"/>
              <a:gd name="T66" fmla="*/ 24 w 102"/>
              <a:gd name="T67" fmla="*/ 11 h 96"/>
              <a:gd name="T68" fmla="*/ 4 w 102"/>
              <a:gd name="T69" fmla="*/ 13 h 96"/>
              <a:gd name="T70" fmla="*/ 5 w 102"/>
              <a:gd name="T71" fmla="*/ 92 h 96"/>
              <a:gd name="T72" fmla="*/ 80 w 102"/>
              <a:gd name="T73" fmla="*/ 91 h 96"/>
              <a:gd name="T74" fmla="*/ 82 w 102"/>
              <a:gd name="T75" fmla="*/ 86 h 96"/>
              <a:gd name="T76" fmla="*/ 61 w 102"/>
              <a:gd name="T77" fmla="*/ 64 h 96"/>
              <a:gd name="T78" fmla="*/ 102 w 102"/>
              <a:gd name="T79" fmla="*/ 64 h 96"/>
              <a:gd name="T80" fmla="*/ 96 w 102"/>
              <a:gd name="T81" fmla="*/ 58 h 96"/>
              <a:gd name="T82" fmla="*/ 78 w 102"/>
              <a:gd name="T83" fmla="*/ 75 h 96"/>
              <a:gd name="T84" fmla="*/ 76 w 102"/>
              <a:gd name="T85" fmla="*/ 75 h 96"/>
              <a:gd name="T86" fmla="*/ 68 w 102"/>
              <a:gd name="T87" fmla="*/ 64 h 96"/>
              <a:gd name="T88" fmla="*/ 77 w 102"/>
              <a:gd name="T89" fmla="*/ 71 h 96"/>
              <a:gd name="T90" fmla="*/ 96 w 102"/>
              <a:gd name="T91" fmla="*/ 5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96">
                <a:moveTo>
                  <a:pt x="53" y="0"/>
                </a:move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2"/>
                  <a:pt x="27" y="3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9"/>
                  <a:pt x="29" y="21"/>
                  <a:pt x="31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21"/>
                  <a:pt x="56" y="19"/>
                  <a:pt x="56" y="17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5" y="0"/>
                  <a:pt x="53" y="0"/>
                </a:cubicBezTo>
                <a:close/>
                <a:moveTo>
                  <a:pt x="47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1" y="9"/>
                  <a:pt x="31" y="7"/>
                </a:cubicBezTo>
                <a:cubicBezTo>
                  <a:pt x="31" y="5"/>
                  <a:pt x="33" y="3"/>
                  <a:pt x="35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3"/>
                  <a:pt x="52" y="5"/>
                  <a:pt x="52" y="7"/>
                </a:cubicBezTo>
                <a:cubicBezTo>
                  <a:pt x="52" y="9"/>
                  <a:pt x="48" y="12"/>
                  <a:pt x="47" y="12"/>
                </a:cubicBezTo>
                <a:close/>
                <a:moveTo>
                  <a:pt x="56" y="30"/>
                </a:moveTo>
                <a:cubicBezTo>
                  <a:pt x="56" y="31"/>
                  <a:pt x="56" y="32"/>
                  <a:pt x="56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7" y="31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9"/>
                  <a:pt x="8" y="29"/>
                  <a:pt x="8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30"/>
                </a:cubicBezTo>
                <a:close/>
                <a:moveTo>
                  <a:pt x="49" y="42"/>
                </a:moveTo>
                <a:cubicBezTo>
                  <a:pt x="49" y="43"/>
                  <a:pt x="48" y="44"/>
                  <a:pt x="4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7" y="43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8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8" y="41"/>
                  <a:pt x="49" y="41"/>
                  <a:pt x="49" y="42"/>
                </a:cubicBezTo>
                <a:close/>
                <a:moveTo>
                  <a:pt x="41" y="54"/>
                </a:moveTo>
                <a:cubicBezTo>
                  <a:pt x="41" y="55"/>
                  <a:pt x="40" y="56"/>
                  <a:pt x="40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5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3"/>
                  <a:pt x="7" y="53"/>
                  <a:pt x="8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1" y="53"/>
                  <a:pt x="41" y="54"/>
                </a:cubicBezTo>
                <a:close/>
                <a:moveTo>
                  <a:pt x="43" y="78"/>
                </a:moveTo>
                <a:cubicBezTo>
                  <a:pt x="43" y="82"/>
                  <a:pt x="39" y="84"/>
                  <a:pt x="36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0" y="84"/>
                  <a:pt x="7" y="82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5"/>
                  <a:pt x="10" y="72"/>
                  <a:pt x="14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9" y="72"/>
                  <a:pt x="43" y="75"/>
                  <a:pt x="43" y="78"/>
                </a:cubicBezTo>
                <a:close/>
                <a:moveTo>
                  <a:pt x="80" y="13"/>
                </a:moveTo>
                <a:cubicBezTo>
                  <a:pt x="80" y="12"/>
                  <a:pt x="79" y="11"/>
                  <a:pt x="78" y="11"/>
                </a:cubicBezTo>
                <a:cubicBezTo>
                  <a:pt x="78" y="11"/>
                  <a:pt x="78" y="11"/>
                  <a:pt x="59" y="11"/>
                </a:cubicBezTo>
                <a:cubicBezTo>
                  <a:pt x="59" y="11"/>
                  <a:pt x="59" y="11"/>
                  <a:pt x="59" y="8"/>
                </a:cubicBezTo>
                <a:cubicBezTo>
                  <a:pt x="59" y="8"/>
                  <a:pt x="59" y="8"/>
                  <a:pt x="78" y="8"/>
                </a:cubicBezTo>
                <a:cubicBezTo>
                  <a:pt x="82" y="8"/>
                  <a:pt x="84" y="10"/>
                  <a:pt x="84" y="13"/>
                </a:cubicBezTo>
                <a:cubicBezTo>
                  <a:pt x="84" y="13"/>
                  <a:pt x="84" y="13"/>
                  <a:pt x="84" y="41"/>
                </a:cubicBezTo>
                <a:cubicBezTo>
                  <a:pt x="83" y="41"/>
                  <a:pt x="83" y="41"/>
                  <a:pt x="82" y="41"/>
                </a:cubicBezTo>
                <a:cubicBezTo>
                  <a:pt x="81" y="41"/>
                  <a:pt x="81" y="41"/>
                  <a:pt x="80" y="41"/>
                </a:cubicBezTo>
                <a:cubicBezTo>
                  <a:pt x="80" y="41"/>
                  <a:pt x="80" y="41"/>
                  <a:pt x="80" y="13"/>
                </a:cubicBezTo>
                <a:close/>
                <a:moveTo>
                  <a:pt x="82" y="86"/>
                </a:moveTo>
                <a:cubicBezTo>
                  <a:pt x="83" y="86"/>
                  <a:pt x="83" y="86"/>
                  <a:pt x="84" y="86"/>
                </a:cubicBezTo>
                <a:cubicBezTo>
                  <a:pt x="84" y="86"/>
                  <a:pt x="84" y="86"/>
                  <a:pt x="84" y="91"/>
                </a:cubicBezTo>
                <a:cubicBezTo>
                  <a:pt x="84" y="93"/>
                  <a:pt x="82" y="96"/>
                  <a:pt x="78" y="96"/>
                </a:cubicBezTo>
                <a:cubicBezTo>
                  <a:pt x="78" y="96"/>
                  <a:pt x="78" y="96"/>
                  <a:pt x="5" y="96"/>
                </a:cubicBezTo>
                <a:cubicBezTo>
                  <a:pt x="2" y="96"/>
                  <a:pt x="0" y="93"/>
                  <a:pt x="0" y="91"/>
                </a:cubicBezTo>
                <a:cubicBezTo>
                  <a:pt x="0" y="91"/>
                  <a:pt x="0" y="91"/>
                  <a:pt x="0" y="13"/>
                </a:cubicBezTo>
                <a:cubicBezTo>
                  <a:pt x="0" y="10"/>
                  <a:pt x="2" y="8"/>
                  <a:pt x="5" y="8"/>
                </a:cubicBezTo>
                <a:cubicBezTo>
                  <a:pt x="5" y="8"/>
                  <a:pt x="5" y="8"/>
                  <a:pt x="24" y="8"/>
                </a:cubicBezTo>
                <a:cubicBezTo>
                  <a:pt x="24" y="8"/>
                  <a:pt x="24" y="8"/>
                  <a:pt x="24" y="11"/>
                </a:cubicBezTo>
                <a:cubicBezTo>
                  <a:pt x="24" y="11"/>
                  <a:pt x="24" y="11"/>
                  <a:pt x="5" y="11"/>
                </a:cubicBezTo>
                <a:cubicBezTo>
                  <a:pt x="5" y="11"/>
                  <a:pt x="4" y="12"/>
                  <a:pt x="4" y="13"/>
                </a:cubicBezTo>
                <a:cubicBezTo>
                  <a:pt x="4" y="13"/>
                  <a:pt x="4" y="13"/>
                  <a:pt x="4" y="91"/>
                </a:cubicBezTo>
                <a:cubicBezTo>
                  <a:pt x="4" y="92"/>
                  <a:pt x="5" y="92"/>
                  <a:pt x="5" y="92"/>
                </a:cubicBezTo>
                <a:cubicBezTo>
                  <a:pt x="5" y="92"/>
                  <a:pt x="5" y="92"/>
                  <a:pt x="78" y="92"/>
                </a:cubicBezTo>
                <a:cubicBezTo>
                  <a:pt x="79" y="92"/>
                  <a:pt x="80" y="92"/>
                  <a:pt x="80" y="91"/>
                </a:cubicBezTo>
                <a:cubicBezTo>
                  <a:pt x="80" y="91"/>
                  <a:pt x="80" y="91"/>
                  <a:pt x="80" y="86"/>
                </a:cubicBezTo>
                <a:cubicBezTo>
                  <a:pt x="81" y="86"/>
                  <a:pt x="81" y="86"/>
                  <a:pt x="82" y="86"/>
                </a:cubicBezTo>
                <a:close/>
                <a:moveTo>
                  <a:pt x="82" y="43"/>
                </a:moveTo>
                <a:cubicBezTo>
                  <a:pt x="70" y="43"/>
                  <a:pt x="61" y="52"/>
                  <a:pt x="61" y="64"/>
                </a:cubicBezTo>
                <a:cubicBezTo>
                  <a:pt x="61" y="75"/>
                  <a:pt x="70" y="84"/>
                  <a:pt x="82" y="84"/>
                </a:cubicBezTo>
                <a:cubicBezTo>
                  <a:pt x="93" y="84"/>
                  <a:pt x="102" y="75"/>
                  <a:pt x="102" y="64"/>
                </a:cubicBezTo>
                <a:cubicBezTo>
                  <a:pt x="102" y="52"/>
                  <a:pt x="93" y="43"/>
                  <a:pt x="82" y="43"/>
                </a:cubicBezTo>
                <a:close/>
                <a:moveTo>
                  <a:pt x="96" y="58"/>
                </a:moveTo>
                <a:cubicBezTo>
                  <a:pt x="79" y="75"/>
                  <a:pt x="79" y="75"/>
                  <a:pt x="79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6"/>
                  <a:pt x="76" y="76"/>
                  <a:pt x="76" y="75"/>
                </a:cubicBezTo>
                <a:cubicBezTo>
                  <a:pt x="68" y="67"/>
                  <a:pt x="68" y="67"/>
                  <a:pt x="68" y="67"/>
                </a:cubicBezTo>
                <a:cubicBezTo>
                  <a:pt x="67" y="66"/>
                  <a:pt x="67" y="65"/>
                  <a:pt x="68" y="64"/>
                </a:cubicBezTo>
                <a:cubicBezTo>
                  <a:pt x="69" y="64"/>
                  <a:pt x="69" y="64"/>
                  <a:pt x="70" y="64"/>
                </a:cubicBezTo>
                <a:cubicBezTo>
                  <a:pt x="77" y="71"/>
                  <a:pt x="77" y="71"/>
                  <a:pt x="77" y="71"/>
                </a:cubicBezTo>
                <a:cubicBezTo>
                  <a:pt x="93" y="55"/>
                  <a:pt x="93" y="55"/>
                  <a:pt x="93" y="55"/>
                </a:cubicBezTo>
                <a:cubicBezTo>
                  <a:pt x="94" y="54"/>
                  <a:pt x="95" y="54"/>
                  <a:pt x="96" y="55"/>
                </a:cubicBezTo>
                <a:cubicBezTo>
                  <a:pt x="96" y="56"/>
                  <a:pt x="96" y="57"/>
                  <a:pt x="96" y="58"/>
                </a:cubicBezTo>
                <a:close/>
              </a:path>
            </a:pathLst>
          </a:custGeom>
          <a:solidFill>
            <a:srgbClr val="978D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4804" y="2351715"/>
            <a:ext cx="6593569" cy="519390"/>
          </a:xfrm>
        </p:spPr>
        <p:txBody>
          <a:bodyPr lIns="45720" rIns="45720">
            <a:no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Workday’s automated workflow routes tasks to the appropriate user, enabling smoother, more efficient transitions between tasks and transparency regarding status</a:t>
            </a:r>
          </a:p>
        </p:txBody>
      </p:sp>
      <p:sp>
        <p:nvSpPr>
          <p:cNvPr id="43" name="Freeform 46"/>
          <p:cNvSpPr>
            <a:spLocks noChangeAspect="1" noEditPoints="1"/>
          </p:cNvSpPr>
          <p:nvPr/>
        </p:nvSpPr>
        <p:spPr bwMode="auto">
          <a:xfrm>
            <a:off x="7932253" y="3106901"/>
            <a:ext cx="392563" cy="457200"/>
          </a:xfrm>
          <a:custGeom>
            <a:avLst/>
            <a:gdLst>
              <a:gd name="T0" fmla="*/ 86 w 118"/>
              <a:gd name="T1" fmla="*/ 51 h 137"/>
              <a:gd name="T2" fmla="*/ 97 w 118"/>
              <a:gd name="T3" fmla="*/ 5 h 137"/>
              <a:gd name="T4" fmla="*/ 63 w 118"/>
              <a:gd name="T5" fmla="*/ 39 h 137"/>
              <a:gd name="T6" fmla="*/ 30 w 118"/>
              <a:gd name="T7" fmla="*/ 67 h 137"/>
              <a:gd name="T8" fmla="*/ 30 w 118"/>
              <a:gd name="T9" fmla="*/ 118 h 137"/>
              <a:gd name="T10" fmla="*/ 94 w 118"/>
              <a:gd name="T11" fmla="*/ 137 h 137"/>
              <a:gd name="T12" fmla="*/ 118 w 118"/>
              <a:gd name="T13" fmla="*/ 64 h 137"/>
              <a:gd name="T14" fmla="*/ 86 w 118"/>
              <a:gd name="T15" fmla="*/ 51 h 137"/>
              <a:gd name="T16" fmla="*/ 22 w 118"/>
              <a:gd name="T17" fmla="*/ 52 h 137"/>
              <a:gd name="T18" fmla="*/ 0 w 118"/>
              <a:gd name="T19" fmla="*/ 75 h 137"/>
              <a:gd name="T20" fmla="*/ 0 w 118"/>
              <a:gd name="T21" fmla="*/ 111 h 137"/>
              <a:gd name="T22" fmla="*/ 22 w 118"/>
              <a:gd name="T23" fmla="*/ 133 h 137"/>
              <a:gd name="T24" fmla="*/ 15 w 118"/>
              <a:gd name="T25" fmla="*/ 116 h 137"/>
              <a:gd name="T26" fmla="*/ 15 w 118"/>
              <a:gd name="T27" fmla="*/ 69 h 137"/>
              <a:gd name="T28" fmla="*/ 22 w 118"/>
              <a:gd name="T29" fmla="*/ 5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37">
                <a:moveTo>
                  <a:pt x="86" y="51"/>
                </a:moveTo>
                <a:cubicBezTo>
                  <a:pt x="85" y="49"/>
                  <a:pt x="112" y="24"/>
                  <a:pt x="97" y="5"/>
                </a:cubicBezTo>
                <a:cubicBezTo>
                  <a:pt x="93" y="0"/>
                  <a:pt x="80" y="27"/>
                  <a:pt x="63" y="39"/>
                </a:cubicBezTo>
                <a:cubicBezTo>
                  <a:pt x="53" y="45"/>
                  <a:pt x="30" y="60"/>
                  <a:pt x="30" y="67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0" y="127"/>
                  <a:pt x="66" y="137"/>
                  <a:pt x="94" y="137"/>
                </a:cubicBezTo>
                <a:cubicBezTo>
                  <a:pt x="104" y="137"/>
                  <a:pt x="118" y="74"/>
                  <a:pt x="118" y="64"/>
                </a:cubicBezTo>
                <a:cubicBezTo>
                  <a:pt x="118" y="54"/>
                  <a:pt x="87" y="54"/>
                  <a:pt x="86" y="51"/>
                </a:cubicBezTo>
                <a:close/>
                <a:moveTo>
                  <a:pt x="22" y="52"/>
                </a:moveTo>
                <a:cubicBezTo>
                  <a:pt x="18" y="52"/>
                  <a:pt x="0" y="55"/>
                  <a:pt x="0" y="75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31"/>
                  <a:pt x="18" y="133"/>
                  <a:pt x="22" y="133"/>
                </a:cubicBezTo>
                <a:cubicBezTo>
                  <a:pt x="27" y="133"/>
                  <a:pt x="15" y="129"/>
                  <a:pt x="15" y="116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56"/>
                  <a:pt x="27" y="52"/>
                  <a:pt x="22" y="52"/>
                </a:cubicBezTo>
                <a:close/>
              </a:path>
            </a:pathLst>
          </a:custGeom>
          <a:solidFill>
            <a:srgbClr val="978D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185672"/>
            <a:ext cx="8610600" cy="51389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Managers can expect: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i="1" dirty="0"/>
              <a:t>Quick and easy access to organizational information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Managers will be able to view key information about their staff members, such as: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i="1" dirty="0"/>
              <a:t>Position </a:t>
            </a:r>
            <a:r>
              <a:rPr lang="en-US" sz="1600" i="1" dirty="0" smtClean="0"/>
              <a:t>and Compensation information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i="1" dirty="0" smtClean="0"/>
              <a:t>Change Management Issue</a:t>
            </a:r>
            <a:endParaRPr lang="en-US" sz="1600" i="1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The system will ultimately equip managers to: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i="1" dirty="0" smtClean="0"/>
              <a:t>Make </a:t>
            </a:r>
            <a:r>
              <a:rPr lang="en-US" sz="1600" i="1" dirty="0"/>
              <a:t>budgetary decisions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i="1" dirty="0" smtClean="0"/>
              <a:t>Assist </a:t>
            </a:r>
            <a:r>
              <a:rPr lang="en-US" sz="1600" i="1" dirty="0"/>
              <a:t>with talent </a:t>
            </a:r>
            <a:r>
              <a:rPr lang="en-US" sz="1600" i="1" dirty="0" smtClean="0"/>
              <a:t>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30" y="248705"/>
            <a:ext cx="8345487" cy="364908"/>
          </a:xfrm>
        </p:spPr>
        <p:txBody>
          <a:bodyPr/>
          <a:lstStyle/>
          <a:p>
            <a:r>
              <a:rPr lang="en-US" sz="2400" dirty="0" smtClean="0"/>
              <a:t>What Can Managers Expect? </a:t>
            </a:r>
            <a:endParaRPr lang="en-US" sz="2400" dirty="0"/>
          </a:p>
        </p:txBody>
      </p:sp>
      <p:pic>
        <p:nvPicPr>
          <p:cNvPr id="2050" name="Picture 2" descr="C:\Users\jmcandrews\Documents\Yale\Workday 23\Manager 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2"/>
          <a:stretch/>
        </p:blipFill>
        <p:spPr bwMode="auto">
          <a:xfrm>
            <a:off x="5410200" y="4038600"/>
            <a:ext cx="3352800" cy="27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" y="4209055"/>
            <a:ext cx="41338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kday at Yale PP Template 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Theme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 type="none" w="sm" len="sm"/>
          <a:tailEnd type="none" w="sm" len="sm"/>
        </a:ln>
      </a:spPr>
      <a:bodyPr wrap="square" lIns="18288" tIns="18288" rIns="18288" bIns="18288" rtlCol="0" anchor="ctr" anchorCtr="1">
        <a:noAutofit/>
      </a:bodyPr>
      <a:lstStyle>
        <a:defPPr algn="ctr">
          <a:spcBef>
            <a:spcPct val="10000"/>
          </a:spcBef>
          <a:buClr>
            <a:schemeClr val="tx1"/>
          </a:buClr>
          <a:buSzPct val="85000"/>
          <a:defRPr sz="1600" baseline="0" dirty="0" smtClean="0"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baseline="0" dirty="0" smtClean="0">
            <a:effectLst/>
            <a:latin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orkday at Yale PP Template 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S Consulting Report Template_R1.5V_0411">
  <a:themeElements>
    <a:clrScheme name="Ya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6DC0"/>
      </a:accent1>
      <a:accent2>
        <a:srgbClr val="00346A"/>
      </a:accent2>
      <a:accent3>
        <a:srgbClr val="FFFFFF"/>
      </a:accent3>
      <a:accent4>
        <a:srgbClr val="000000"/>
      </a:accent4>
      <a:accent5>
        <a:srgbClr val="978D85"/>
      </a:accent5>
      <a:accent6>
        <a:srgbClr val="00346A"/>
      </a:accent6>
      <a:hlink>
        <a:srgbClr val="296DC0"/>
      </a:hlink>
      <a:folHlink>
        <a:srgbClr val="978D85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12700" cap="rnd" algn="ctr">
          <a:noFill/>
          <a:miter lim="800000"/>
          <a:headEnd/>
          <a:tailEnd/>
        </a:ln>
      </a:spPr>
      <a:bodyPr lIns="182880" anchor="ctr" anchorCtr="1"/>
      <a:lstStyle>
        <a:defPPr algn="ctr" eaLnBrk="0" hangingPunct="0">
          <a:lnSpc>
            <a:spcPct val="106000"/>
          </a:lnSpc>
          <a:defRPr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169863" indent="-168275" algn="l" rtl="0" fontAlgn="base">
          <a:lnSpc>
            <a:spcPct val="106000"/>
          </a:lnSpc>
          <a:spcBef>
            <a:spcPct val="80000"/>
          </a:spcBef>
          <a:spcAft>
            <a:spcPct val="0"/>
          </a:spcAft>
          <a:buClr>
            <a:srgbClr val="000000"/>
          </a:buClr>
          <a:buFont typeface="Wingdings 2" pitchFamily="18" charset="2"/>
          <a:buChar char="¡"/>
          <a:defRPr sz="1100" kern="1200" dirty="0">
            <a:solidFill>
              <a:srgbClr val="000000"/>
            </a:solidFill>
            <a:latin typeface="Arial"/>
            <a:ea typeface="+mn-ea"/>
            <a:cs typeface="Arial" charset="0"/>
          </a:defRPr>
        </a:defPPr>
      </a:lstStyle>
    </a:tx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2037</Words>
  <Application>Microsoft Office PowerPoint</Application>
  <PresentationFormat>On-screen Show (4:3)</PresentationFormat>
  <Paragraphs>331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ＭＳ Ｐゴシック</vt:lpstr>
      <vt:lpstr>Arial</vt:lpstr>
      <vt:lpstr>Calibri</vt:lpstr>
      <vt:lpstr>Century</vt:lpstr>
      <vt:lpstr>Georgia</vt:lpstr>
      <vt:lpstr>Verdana</vt:lpstr>
      <vt:lpstr>Wingdings</vt:lpstr>
      <vt:lpstr>Wingdings 2</vt:lpstr>
      <vt:lpstr>Workday at Yale PP Template 1</vt:lpstr>
      <vt:lpstr>4_US Consulting Report Template_R1.5V_0411</vt:lpstr>
      <vt:lpstr>5_US Consulting Report Template_R1.5V_0411</vt:lpstr>
      <vt:lpstr>US Consulting Report Template_R1.5V_0411</vt:lpstr>
      <vt:lpstr>Default Theme</vt:lpstr>
      <vt:lpstr>1_Blank Presentation</vt:lpstr>
      <vt:lpstr>2_Workday at Yale PP Template 1</vt:lpstr>
      <vt:lpstr>6_US Consulting Report Template_R1.5V_0411</vt:lpstr>
      <vt:lpstr>2_US Consulting Report Template_R1.5V_0411</vt:lpstr>
      <vt:lpstr>11_US Consulting Report Template_R1.5V_0411</vt:lpstr>
      <vt:lpstr>3_US Consulting Report Template_R1.5V_0411</vt:lpstr>
      <vt:lpstr>8_US Consulting Report Template_R1.5V_0411</vt:lpstr>
      <vt:lpstr>Workday@Yale  Executive Update</vt:lpstr>
      <vt:lpstr>Introduction Workday@Yale Overview &amp; Timeline</vt:lpstr>
      <vt:lpstr>Yale and Other Peers have Selected Workday</vt:lpstr>
      <vt:lpstr>PowerPoint Presentation</vt:lpstr>
      <vt:lpstr>Workday@Yale Implementation Timeline</vt:lpstr>
      <vt:lpstr>What’s Changing?</vt:lpstr>
      <vt:lpstr>Activities in Workday</vt:lpstr>
      <vt:lpstr>Workday Software Enables Many Desired Features</vt:lpstr>
      <vt:lpstr>What Can Managers Expect? </vt:lpstr>
      <vt:lpstr>What Can Academic Leaders expect? </vt:lpstr>
      <vt:lpstr>What Systems will be Affected with Release 1?</vt:lpstr>
      <vt:lpstr>Community Engagement &amp; Training Approach</vt:lpstr>
      <vt:lpstr>Not a repeat of the Oracle “Project X” experience</vt:lpstr>
      <vt:lpstr>Not a repeat of the Oracle “Project X” experience</vt:lpstr>
      <vt:lpstr>Change Management Helps Mitigate Change Impact</vt:lpstr>
      <vt:lpstr>Blended Learning Approach Accelerates User Adoption </vt:lpstr>
      <vt:lpstr>Workday@Yale Training Deployment Timeline</vt:lpstr>
      <vt:lpstr>Workday@Yale Employee Self Service Training Materials</vt:lpstr>
      <vt:lpstr>Service Groups</vt:lpstr>
      <vt:lpstr>Extensive Opportunities for Yale Community Engagement…</vt:lpstr>
      <vt:lpstr>Questions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Workday Update</dc:title>
  <dc:creator>Lee, Andrea M</dc:creator>
  <cp:lastModifiedBy>McAndrews, Jacqueline</cp:lastModifiedBy>
  <cp:revision>189</cp:revision>
  <cp:lastPrinted>2014-10-08T16:56:28Z</cp:lastPrinted>
  <dcterms:created xsi:type="dcterms:W3CDTF">2014-01-10T22:47:24Z</dcterms:created>
  <dcterms:modified xsi:type="dcterms:W3CDTF">2015-02-19T14:28:39Z</dcterms:modified>
</cp:coreProperties>
</file>